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notesMasterIdLst>
    <p:notesMasterId r:id="rId20"/>
  </p:notesMasterIdLst>
  <p:sldIdLst>
    <p:sldId id="256" r:id="rId6"/>
    <p:sldId id="278" r:id="rId7"/>
    <p:sldId id="280" r:id="rId8"/>
    <p:sldId id="281" r:id="rId9"/>
    <p:sldId id="283" r:id="rId10"/>
    <p:sldId id="296" r:id="rId11"/>
    <p:sldId id="292" r:id="rId12"/>
    <p:sldId id="291" r:id="rId13"/>
    <p:sldId id="286" r:id="rId14"/>
    <p:sldId id="284" r:id="rId15"/>
    <p:sldId id="294" r:id="rId16"/>
    <p:sldId id="287" r:id="rId17"/>
    <p:sldId id="288" r:id="rId18"/>
    <p:sldId id="277" r:id="rId19"/>
  </p:sldIdLst>
  <p:sldSz cx="24384000" cy="13716000"/>
  <p:notesSz cx="6888163"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599"/>
    <a:srgbClr val="70A597"/>
    <a:srgbClr val="A97E38"/>
    <a:srgbClr val="DBBF91"/>
    <a:srgbClr val="E38A15"/>
    <a:srgbClr val="F37D63"/>
    <a:srgbClr val="CF7D7A"/>
    <a:srgbClr val="FFFFFF"/>
    <a:srgbClr val="E5D1B1"/>
    <a:srgbClr val="008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7382" autoAdjust="0"/>
  </p:normalViewPr>
  <p:slideViewPr>
    <p:cSldViewPr snapToGrid="0">
      <p:cViewPr varScale="1">
        <p:scale>
          <a:sx n="39" d="100"/>
          <a:sy n="39" d="100"/>
        </p:scale>
        <p:origin x="917"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03188" y="750888"/>
            <a:ext cx="6681787" cy="3757612"/>
          </a:xfrm>
          <a:prstGeom prst="rect">
            <a:avLst/>
          </a:prstGeom>
        </p:spPr>
        <p:txBody>
          <a:bodyPr lIns="92437" tIns="46218" rIns="92437" bIns="46218"/>
          <a:lstStyle/>
          <a:p>
            <a:endParaRPr dirty="0"/>
          </a:p>
        </p:txBody>
      </p:sp>
      <p:sp>
        <p:nvSpPr>
          <p:cNvPr id="117" name="Shape 117"/>
          <p:cNvSpPr>
            <a:spLocks noGrp="1"/>
          </p:cNvSpPr>
          <p:nvPr>
            <p:ph type="body" sz="quarter" idx="1"/>
          </p:nvPr>
        </p:nvSpPr>
        <p:spPr>
          <a:xfrm>
            <a:off x="918422" y="4758889"/>
            <a:ext cx="5051320" cy="4508421"/>
          </a:xfrm>
          <a:prstGeom prst="rect">
            <a:avLst/>
          </a:prstGeom>
        </p:spPr>
        <p:txBody>
          <a:bodyPr lIns="92437" tIns="46218" rIns="92437" bIns="46218"/>
          <a:lstStyle/>
          <a:p>
            <a:endParaRPr/>
          </a:p>
        </p:txBody>
      </p:sp>
    </p:spTree>
    <p:extLst>
      <p:ext uri="{BB962C8B-B14F-4D97-AF65-F5344CB8AC3E}">
        <p14:creationId xmlns:p14="http://schemas.microsoft.com/office/powerpoint/2010/main" val="334935710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7612"/>
          </a:xfrm>
        </p:spPr>
      </p:sp>
      <p:sp>
        <p:nvSpPr>
          <p:cNvPr id="3" name="Notes Placeholder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332531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5500" rtl="0" fontAlgn="auto" latinLnBrk="0" hangingPunct="0">
              <a:lnSpc>
                <a:spcPct val="100000"/>
              </a:lnSpc>
              <a:spcBef>
                <a:spcPts val="0"/>
              </a:spcBef>
              <a:spcAft>
                <a:spcPts val="600"/>
              </a:spcAft>
              <a:buClrTx/>
              <a:buSzTx/>
              <a:buFont typeface="Arial" panose="020B0604020202020204" pitchFamily="34" charset="0"/>
              <a:buNone/>
              <a:tabLst/>
            </a:pPr>
            <a:r>
              <a:rPr lang="en-ID" sz="2000">
                <a:solidFill>
                  <a:schemeClr val="bg1"/>
                </a:solidFill>
              </a:rPr>
              <a:t>Energy and Energy Storage:</a:t>
            </a: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Position Cyprus as a leading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regional hub for solar energy innovation and export</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 leveraging its high solar exposure and supportive policy environment.</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Advance research, international collaboration, and technology development in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solar energy, energy storage, and smart grid integration</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 to support national and EU energy targets</a:t>
            </a:r>
          </a:p>
          <a:p>
            <a:pPr marL="0" marR="0" lvl="0" indent="0" defTabSz="457200" eaLnBrk="1" fontAlgn="auto" latinLnBrk="0" hangingPunct="1">
              <a:lnSpc>
                <a:spcPct val="117999"/>
              </a:lnSpc>
              <a:spcBef>
                <a:spcPts val="0"/>
              </a:spcBef>
              <a:spcAft>
                <a:spcPts val="0"/>
              </a:spcAft>
              <a:buClrTx/>
              <a:buSzTx/>
              <a:buFontTx/>
              <a:buNone/>
              <a:tabLst/>
              <a:defRPr/>
            </a:pPr>
            <a:endParaRPr lang="en-ID" sz="2000">
              <a:solidFill>
                <a:schemeClr val="bg1"/>
              </a:solidFill>
            </a:endParaRPr>
          </a:p>
          <a:p>
            <a:pPr marL="0" marR="0" lvl="0" indent="0" defTabSz="457200" eaLnBrk="1" fontAlgn="auto" latinLnBrk="0" hangingPunct="1">
              <a:lnSpc>
                <a:spcPct val="117999"/>
              </a:lnSpc>
              <a:spcBef>
                <a:spcPts val="0"/>
              </a:spcBef>
              <a:spcAft>
                <a:spcPts val="0"/>
              </a:spcAft>
              <a:buClrTx/>
              <a:buSzTx/>
              <a:buFontTx/>
              <a:buNone/>
              <a:tabLst/>
              <a:defRPr/>
            </a:pPr>
            <a:r>
              <a:rPr lang="en-ID" sz="2000">
                <a:solidFill>
                  <a:schemeClr val="bg1"/>
                </a:solidFill>
              </a:rPr>
              <a:t>Health and Medical    Technologies</a:t>
            </a: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Establish Cyprus as a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centre of excellence in respiratory health research and care</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 capitalising on its climate, healthcare infrastructure, and medical tourism potential.</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Promote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innovation in medical technologies </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focused on diagnostics, treatment, and digital health solutions to address respiratory diseases and improve public health outcomes.</a:t>
            </a:r>
          </a:p>
          <a:p>
            <a:endParaRPr lang="en-GB"/>
          </a:p>
          <a:p>
            <a:r>
              <a:rPr lang="en-ID" sz="2000">
                <a:solidFill>
                  <a:schemeClr val="bg1"/>
                </a:solidFill>
              </a:rPr>
              <a:t> Nanotechnology and Advanced Materials</a:t>
            </a: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Create a high-impact innovation ecosystem for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nanotechnology and advanced materials </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with applications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across energy, healthcare, and defence sectors</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Foster interdisciplinary R&amp;D, industry-academia collaboration, and international investment to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position Cyprus as a regional leader in advanced material science</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a:t>
            </a:r>
          </a:p>
          <a:p>
            <a:endParaRPr lang="en-ID" sz="2000">
              <a:solidFill>
                <a:schemeClr val="bg1"/>
              </a:solidFill>
            </a:endParaRPr>
          </a:p>
          <a:p>
            <a:pPr marL="0" marR="0" lvl="0" indent="0" defTabSz="457200" eaLnBrk="1" fontAlgn="auto" latinLnBrk="0" hangingPunct="1">
              <a:lnSpc>
                <a:spcPct val="117999"/>
              </a:lnSpc>
              <a:spcBef>
                <a:spcPts val="0"/>
              </a:spcBef>
              <a:spcAft>
                <a:spcPts val="0"/>
              </a:spcAft>
              <a:buClrTx/>
              <a:buSzTx/>
              <a:buFontTx/>
              <a:buNone/>
              <a:tabLst/>
              <a:defRPr/>
            </a:pPr>
            <a:r>
              <a:rPr lang="en-ID" sz="2000">
                <a:solidFill>
                  <a:schemeClr val="bg1"/>
                </a:solidFill>
              </a:rPr>
              <a:t>Digital Technologies and Informatics – Gaming and Software Development</a:t>
            </a: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Develop a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dedicated hub for gaming and software development </a:t>
            </a: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that supports digital innovation across sectors including healthcare, education, and defence.</a:t>
            </a: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Strengthen Cyprus’s position in the global digital economy by </a:t>
            </a:r>
            <a:r>
              <a:rPr kumimoji="0" lang="en-US" sz="2000" i="0" u="none" strike="noStrike" cap="none" spc="0" normalizeH="0" baseline="0">
                <a:ln>
                  <a:noFill/>
                </a:ln>
                <a:solidFill>
                  <a:schemeClr val="bg1"/>
                </a:solidFill>
                <a:effectLst/>
                <a:uFillTx/>
                <a:latin typeface="Helvetica Neue"/>
                <a:ea typeface="Helvetica Neue"/>
                <a:cs typeface="Helvetica Neue"/>
                <a:sym typeface="Helvetica Neue"/>
              </a:rPr>
              <a:t>attracting talent, fostering start-ups, and aligning with the national digital strategy.</a:t>
            </a:r>
          </a:p>
          <a:p>
            <a:endParaRPr lang="el-GR"/>
          </a:p>
        </p:txBody>
      </p:sp>
    </p:spTree>
    <p:extLst>
      <p:ext uri="{BB962C8B-B14F-4D97-AF65-F5344CB8AC3E}">
        <p14:creationId xmlns:p14="http://schemas.microsoft.com/office/powerpoint/2010/main" val="93424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8F65-5AA1-9552-E437-AC62A40FC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F1534-9612-CA89-7325-DD613F8E6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C41F6-6B7F-7F31-88E6-92F6C5F2E856}"/>
              </a:ext>
            </a:extLst>
          </p:cNvPr>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2400" dirty="0">
                <a:solidFill>
                  <a:schemeClr val="bg1"/>
                </a:solidFill>
                <a:latin typeface="Helvetica Neue"/>
                <a:sym typeface="Helvetica Neue"/>
              </a:rPr>
              <a:t>Administration Building: </a:t>
            </a:r>
            <a:r>
              <a:rPr lang="en-US" sz="2000" b="0" dirty="0">
                <a:solidFill>
                  <a:schemeClr val="tx2"/>
                </a:solidFill>
              </a:rPr>
              <a:t>Hosting </a:t>
            </a:r>
            <a:r>
              <a:rPr lang="en-US" sz="2000" dirty="0">
                <a:solidFill>
                  <a:srgbClr val="F37D63"/>
                </a:solidFill>
              </a:rPr>
              <a:t>security and maintenance </a:t>
            </a:r>
            <a:r>
              <a:rPr lang="en-US" sz="2000" b="0" dirty="0">
                <a:solidFill>
                  <a:schemeClr val="tx2"/>
                </a:solidFill>
              </a:rPr>
              <a:t>services, as well as visitor </a:t>
            </a:r>
            <a:r>
              <a:rPr lang="en-US" sz="2000" dirty="0">
                <a:solidFill>
                  <a:srgbClr val="F37D63"/>
                </a:solidFill>
              </a:rPr>
              <a:t>information </a:t>
            </a:r>
            <a:r>
              <a:rPr lang="en-US" sz="2000" b="0" dirty="0">
                <a:solidFill>
                  <a:schemeClr val="tx2"/>
                </a:solidFill>
              </a:rPr>
              <a:t>and guidance points</a:t>
            </a:r>
          </a:p>
          <a:p>
            <a:pPr marL="0" marR="0" lvl="0" indent="0" algn="just"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Helvetica Neue"/>
                <a:sym typeface="Helvetica Neue"/>
              </a:rPr>
              <a:t>Business Centre: </a:t>
            </a:r>
            <a:r>
              <a:rPr lang="en-US" sz="1800" b="0" dirty="0">
                <a:solidFill>
                  <a:schemeClr val="tx2"/>
                </a:solidFill>
              </a:rPr>
              <a:t>Offering </a:t>
            </a:r>
            <a:r>
              <a:rPr lang="en-US" sz="1800" dirty="0">
                <a:solidFill>
                  <a:srgbClr val="70A597"/>
                </a:solidFill>
              </a:rPr>
              <a:t>office spaces </a:t>
            </a:r>
            <a:r>
              <a:rPr lang="en-US" sz="1800" b="0" dirty="0">
                <a:solidFill>
                  <a:schemeClr val="tx2"/>
                </a:solidFill>
              </a:rPr>
              <a:t>and </a:t>
            </a:r>
            <a:r>
              <a:rPr lang="en-US" sz="1800" dirty="0">
                <a:solidFill>
                  <a:srgbClr val="70A597"/>
                </a:solidFill>
              </a:rPr>
              <a:t>business support services</a:t>
            </a:r>
            <a:r>
              <a:rPr lang="en-US" sz="1800" b="0" dirty="0">
                <a:solidFill>
                  <a:schemeClr val="tx2"/>
                </a:solidFill>
              </a:rPr>
              <a:t> to resident companies and visitors</a:t>
            </a:r>
            <a:endParaRPr lang="en-US" sz="1800" dirty="0">
              <a:solidFill>
                <a:schemeClr val="bg1"/>
              </a:solidFill>
              <a:latin typeface="Helvetica Neue"/>
              <a:sym typeface="Helvetica Neue"/>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Helvetica Neue"/>
                <a:sym typeface="Helvetica Neue"/>
              </a:rPr>
              <a:t>Conference and Exhibition Centre: </a:t>
            </a:r>
            <a:r>
              <a:rPr lang="en-US" sz="2000" b="0" dirty="0">
                <a:solidFill>
                  <a:schemeClr val="tx2"/>
                </a:solidFill>
              </a:rPr>
              <a:t>Providing a </a:t>
            </a:r>
            <a:r>
              <a:rPr lang="en-US" sz="2000" dirty="0">
                <a:solidFill>
                  <a:srgbClr val="F37D63"/>
                </a:solidFill>
              </a:rPr>
              <a:t>venue for industry events</a:t>
            </a:r>
            <a:r>
              <a:rPr lang="en-US" sz="2000" b="0" dirty="0">
                <a:solidFill>
                  <a:schemeClr val="tx2"/>
                </a:solidFill>
              </a:rPr>
              <a:t>, networking, and showcasing technological advancements</a:t>
            </a:r>
          </a:p>
          <a:p>
            <a:pPr marL="0" marR="0" lvl="0" indent="0" algn="just"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Helvetica Neue"/>
                <a:sym typeface="Helvetica Neue"/>
              </a:rPr>
              <a:t>Business Incubators</a:t>
            </a:r>
            <a:r>
              <a:rPr lang="en-US" sz="1800" dirty="0">
                <a:solidFill>
                  <a:schemeClr val="bg1"/>
                </a:solidFill>
                <a:latin typeface="Helvetica Neue"/>
                <a:sym typeface="Helvetica Neue"/>
              </a:rPr>
              <a:t>: </a:t>
            </a:r>
            <a:r>
              <a:rPr lang="en-US" sz="2000" b="0" dirty="0">
                <a:solidFill>
                  <a:schemeClr val="tx2"/>
                </a:solidFill>
              </a:rPr>
              <a:t>Dedicated </a:t>
            </a:r>
            <a:r>
              <a:rPr lang="en-US" sz="2000" dirty="0">
                <a:solidFill>
                  <a:srgbClr val="70A597"/>
                </a:solidFill>
              </a:rPr>
              <a:t>office spaces </a:t>
            </a:r>
            <a:r>
              <a:rPr lang="en-US" sz="2000" b="0" dirty="0">
                <a:solidFill>
                  <a:schemeClr val="tx2"/>
                </a:solidFill>
              </a:rPr>
              <a:t>with integrated services, including administrative support and shared office equipment, to foster start-ups and research-driven enterprises</a:t>
            </a:r>
          </a:p>
          <a:p>
            <a:pPr marL="0" marR="0" lvl="0" indent="0" algn="just"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Helvetica Neue"/>
                <a:sym typeface="Helvetica Neue"/>
              </a:rPr>
              <a:t>Offices for Enterprises and </a:t>
            </a:r>
            <a:r>
              <a:rPr lang="en-US" sz="2000" dirty="0" err="1">
                <a:solidFill>
                  <a:schemeClr val="bg1"/>
                </a:solidFill>
                <a:latin typeface="Helvetica Neue"/>
                <a:sym typeface="Helvetica Neue"/>
              </a:rPr>
              <a:t>Organisations</a:t>
            </a:r>
            <a:r>
              <a:rPr lang="en-US" sz="2000" dirty="0">
                <a:solidFill>
                  <a:schemeClr val="bg1"/>
                </a:solidFill>
                <a:latin typeface="Helvetica Neue"/>
                <a:sym typeface="Helvetica Neue"/>
              </a:rPr>
              <a:t>: </a:t>
            </a:r>
            <a:r>
              <a:rPr lang="en-US" sz="2000" dirty="0">
                <a:solidFill>
                  <a:srgbClr val="F37D63"/>
                </a:solidFill>
              </a:rPr>
              <a:t>Accommodating businesses and institutions </a:t>
            </a:r>
            <a:r>
              <a:rPr lang="en-US" sz="2000" b="0" dirty="0">
                <a:solidFill>
                  <a:schemeClr val="tx2"/>
                </a:solidFill>
              </a:rPr>
              <a:t>whose activities align with the permitted uses in the Technological Business Units area</a:t>
            </a:r>
          </a:p>
          <a:p>
            <a:pPr marL="0" marR="0" lvl="0" indent="0" algn="just"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Helvetica Neue"/>
                <a:sym typeface="Helvetica Neue"/>
              </a:rPr>
              <a:t>Commercial/ Retail Premises: </a:t>
            </a:r>
            <a:r>
              <a:rPr lang="en-US" sz="1800" b="0" dirty="0">
                <a:solidFill>
                  <a:schemeClr val="tx2"/>
                </a:solidFill>
              </a:rPr>
              <a:t>Serving the </a:t>
            </a:r>
            <a:r>
              <a:rPr lang="en-US" sz="1800" dirty="0">
                <a:solidFill>
                  <a:srgbClr val="70A597"/>
                </a:solidFill>
              </a:rPr>
              <a:t>daily needs of employees and visitors</a:t>
            </a:r>
            <a:r>
              <a:rPr lang="en-US" sz="1800" b="0" dirty="0">
                <a:solidFill>
                  <a:schemeClr val="tx2"/>
                </a:solidFill>
              </a:rPr>
              <a:t> without compromising the Park’s primary focus on innovation and technology</a:t>
            </a: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solidFill>
                  <a:schemeClr val="bg1"/>
                </a:solidFill>
                <a:latin typeface="Helvetica Neue"/>
                <a:sym typeface="Helvetica Neue"/>
              </a:rPr>
              <a:t>Small-Scale Recreational and Well-being Facilities: </a:t>
            </a:r>
            <a:r>
              <a:rPr lang="en-US" sz="1800" b="0" dirty="0">
                <a:solidFill>
                  <a:schemeClr val="tx2"/>
                </a:solidFill>
              </a:rPr>
              <a:t>Including accommodation/guest facilities, restaurants, cafeterias, gyms, and sports facilities (e.g., tennis courts) to support the </a:t>
            </a:r>
            <a:r>
              <a:rPr lang="en-US" sz="1800" dirty="0">
                <a:solidFill>
                  <a:srgbClr val="70A597"/>
                </a:solidFill>
              </a:rPr>
              <a:t>well-being and productivity</a:t>
            </a:r>
            <a:r>
              <a:rPr lang="en-US" sz="1800" b="0" dirty="0">
                <a:solidFill>
                  <a:schemeClr val="tx2"/>
                </a:solidFill>
              </a:rPr>
              <a:t> of the Park’s users</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chemeClr val="bg1"/>
              </a:solidFill>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chemeClr val="bg1"/>
              </a:solidFill>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latin typeface="Helvetica Neue"/>
              <a:sym typeface="Helvetica Neue"/>
            </a:endParaRPr>
          </a:p>
          <a:p>
            <a:endParaRPr lang="el-GR" dirty="0"/>
          </a:p>
        </p:txBody>
      </p:sp>
    </p:spTree>
    <p:extLst>
      <p:ext uri="{BB962C8B-B14F-4D97-AF65-F5344CB8AC3E}">
        <p14:creationId xmlns:p14="http://schemas.microsoft.com/office/powerpoint/2010/main" val="383223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Tree>
    <p:extLst>
      <p:ext uri="{BB962C8B-B14F-4D97-AF65-F5344CB8AC3E}">
        <p14:creationId xmlns:p14="http://schemas.microsoft.com/office/powerpoint/2010/main" val="2795411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10303A91-E8FF-D180-E564-0976588FCBBE}"/>
              </a:ext>
            </a:extLst>
          </p:cNvPr>
          <p:cNvPicPr>
            <a:picLocks noChangeAspect="1"/>
          </p:cNvPicPr>
          <p:nvPr userDrawn="1"/>
        </p:nvPicPr>
        <p:blipFill>
          <a:blip r:embed="rId2"/>
          <a:stretch>
            <a:fillRect/>
          </a:stretch>
        </p:blipFill>
        <p:spPr>
          <a:xfrm>
            <a:off x="6387997" y="10714626"/>
            <a:ext cx="18126635" cy="3349002"/>
          </a:xfrm>
          <a:prstGeom prst="rect">
            <a:avLst/>
          </a:prstGeom>
          <a:ln w="12700">
            <a:miter lim="400000"/>
          </a:ln>
        </p:spPr>
      </p:pic>
      <p:sp>
        <p:nvSpPr>
          <p:cNvPr id="13" name="Slide Number"/>
          <p:cNvSpPr txBox="1">
            <a:spLocks noGrp="1"/>
          </p:cNvSpPr>
          <p:nvPr>
            <p:ph type="sldNum" sz="quarter" idx="2"/>
          </p:nvPr>
        </p:nvSpPr>
        <p:spPr>
          <a:xfrm>
            <a:off x="23459184" y="12734543"/>
            <a:ext cx="488916" cy="471924"/>
          </a:xfrm>
          <a:prstGeom prst="rect">
            <a:avLst/>
          </a:prstGeom>
        </p:spPr>
        <p:txBody>
          <a:bodyPr/>
          <a:lstStyle>
            <a:lvl1pPr>
              <a:defRPr b="1">
                <a:solidFill>
                  <a:schemeClr val="bg1"/>
                </a:solidFill>
              </a:defRPr>
            </a:lvl1pPr>
          </a:lstStyle>
          <a:p>
            <a:fld id="{86CB4B4D-7CA3-9044-876B-883B54F8677D}" type="slidenum">
              <a:rPr lang="el-GR" smtClean="0"/>
              <a:pPr/>
              <a:t>‹#›</a:t>
            </a:fld>
            <a:endParaRPr lang="el-GR" dirty="0"/>
          </a:p>
        </p:txBody>
      </p:sp>
      <p:sp>
        <p:nvSpPr>
          <p:cNvPr id="4" name="TextBox 3">
            <a:extLst>
              <a:ext uri="{FF2B5EF4-FFF2-40B4-BE49-F238E27FC236}">
                <a16:creationId xmlns:a16="http://schemas.microsoft.com/office/drawing/2014/main" id="{A3C0A076-6572-6182-B5FE-98FF84197285}"/>
              </a:ext>
            </a:extLst>
          </p:cNvPr>
          <p:cNvSpPr txBox="1"/>
          <p:nvPr userDrawn="1"/>
        </p:nvSpPr>
        <p:spPr>
          <a:xfrm>
            <a:off x="14224185" y="12734543"/>
            <a:ext cx="76659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eaLnBrk="1" fontAlgn="auto" latinLnBrk="0" hangingPunct="1">
              <a:lnSpc>
                <a:spcPct val="100000"/>
              </a:lnSpc>
              <a:spcBef>
                <a:spcPts val="5900"/>
              </a:spcBef>
              <a:spcAft>
                <a:spcPts val="0"/>
              </a:spcAft>
              <a:buClrTx/>
              <a:buSzPct val="125000"/>
              <a:buFontTx/>
              <a:buNone/>
              <a:tabLst/>
              <a:defRPr/>
            </a:pPr>
            <a:r>
              <a:rPr kumimoji="0" lang="en-US" sz="2800" b="0" i="0" u="none" strike="noStrike" kern="0" cap="none" spc="0" normalizeH="0" baseline="0" noProof="0" dirty="0">
                <a:ln>
                  <a:noFill/>
                </a:ln>
                <a:solidFill>
                  <a:schemeClr val="bg1"/>
                </a:solidFill>
                <a:effectLst/>
                <a:uLnTx/>
                <a:uFillTx/>
                <a:latin typeface="Helvetica Neue"/>
                <a:sym typeface="Helvetica Neue"/>
              </a:rPr>
              <a:t>GOVERNMENT SPOKESPERSON OFFICE</a:t>
            </a:r>
            <a:endParaRPr kumimoji="0" lang="el-GR" sz="2800" b="0" i="0" u="none" strike="noStrike" kern="0" cap="none" spc="0" normalizeH="0" baseline="0" noProof="0" dirty="0">
              <a:ln>
                <a:noFill/>
              </a:ln>
              <a:solidFill>
                <a:schemeClr val="bg1"/>
              </a:solidFill>
              <a:effectLst/>
              <a:uLnTx/>
              <a:uFillTx/>
              <a:latin typeface="Helvetica Neue"/>
              <a:sym typeface="Helvetica Neue"/>
            </a:endParaRPr>
          </a:p>
        </p:txBody>
      </p:sp>
      <p:sp>
        <p:nvSpPr>
          <p:cNvPr id="5" name="ΚΥΠΡΙΑΚΗ ΔΗΜΟΚΡΑΤΙΑ / ΠΝΕΥΜΑΤΙΚΑ ΔΙΚΑΙΩΜΑΤΑ 2020">
            <a:extLst>
              <a:ext uri="{FF2B5EF4-FFF2-40B4-BE49-F238E27FC236}">
                <a16:creationId xmlns:a16="http://schemas.microsoft.com/office/drawing/2014/main" id="{90E24AD9-2617-5668-F507-574BE5A60815}"/>
              </a:ext>
            </a:extLst>
          </p:cNvPr>
          <p:cNvSpPr txBox="1"/>
          <p:nvPr userDrawn="1"/>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a:t>
            </a:r>
            <a:r>
              <a:rPr lang="en-US" dirty="0"/>
              <a:t>5</a:t>
            </a:r>
            <a:endParaRPr dirty="0"/>
          </a:p>
        </p:txBody>
      </p:sp>
    </p:spTree>
  </p:cSld>
  <p:clrMapOvr>
    <a:masterClrMapping/>
  </p:clrMapOvr>
  <p:transition spd="med"/>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Main Tit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9B8759-3E4D-FD5A-2DEA-8509EA788E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2192000"/>
          </a:xfrm>
          <a:prstGeom prst="rect">
            <a:avLst/>
          </a:prstGeom>
        </p:spPr>
      </p:pic>
      <p:sp>
        <p:nvSpPr>
          <p:cNvPr id="7" name="Text Placeholder 6">
            <a:extLst>
              <a:ext uri="{FF2B5EF4-FFF2-40B4-BE49-F238E27FC236}">
                <a16:creationId xmlns:a16="http://schemas.microsoft.com/office/drawing/2014/main" id="{6EAB0B02-B9BA-FDB2-8C77-D81184BD42CD}"/>
              </a:ext>
            </a:extLst>
          </p:cNvPr>
          <p:cNvSpPr>
            <a:spLocks noGrp="1"/>
          </p:cNvSpPr>
          <p:nvPr>
            <p:ph type="body" sz="quarter" idx="10" hasCustomPrompt="1"/>
          </p:nvPr>
        </p:nvSpPr>
        <p:spPr>
          <a:xfrm>
            <a:off x="0" y="1659466"/>
            <a:ext cx="24384000" cy="609600"/>
          </a:xfrm>
        </p:spPr>
        <p:txBody>
          <a:bodyPr/>
          <a:lstStyle>
            <a:lvl1pPr marL="0" indent="0" algn="ctr">
              <a:buFontTx/>
              <a:buNone/>
              <a:defRPr sz="3200" b="1"/>
            </a:lvl1pPr>
          </a:lstStyle>
          <a:p>
            <a:pPr lvl="0"/>
            <a:r>
              <a:rPr lang="en-GB"/>
              <a:t>Subtitle</a:t>
            </a:r>
          </a:p>
        </p:txBody>
      </p:sp>
      <p:sp>
        <p:nvSpPr>
          <p:cNvPr id="8" name="Text Placeholder 6">
            <a:extLst>
              <a:ext uri="{FF2B5EF4-FFF2-40B4-BE49-F238E27FC236}">
                <a16:creationId xmlns:a16="http://schemas.microsoft.com/office/drawing/2014/main" id="{20E902AD-2985-AD68-5665-719BC47DA168}"/>
              </a:ext>
            </a:extLst>
          </p:cNvPr>
          <p:cNvSpPr>
            <a:spLocks noGrp="1"/>
          </p:cNvSpPr>
          <p:nvPr>
            <p:ph type="body" sz="quarter" idx="11" hasCustomPrompt="1"/>
          </p:nvPr>
        </p:nvSpPr>
        <p:spPr>
          <a:xfrm>
            <a:off x="0" y="-11290"/>
            <a:ext cx="24384000" cy="1659468"/>
          </a:xfrm>
        </p:spPr>
        <p:txBody>
          <a:bodyPr anchor="ctr" anchorCtr="0"/>
          <a:lstStyle>
            <a:lvl1pPr marL="0" indent="0" algn="ctr">
              <a:buFontTx/>
              <a:buNone/>
              <a:defRPr sz="6000" b="1"/>
            </a:lvl1pPr>
          </a:lstStyle>
          <a:p>
            <a:pPr lvl="0"/>
            <a:r>
              <a:rPr lang="en-GB"/>
              <a:t>Title</a:t>
            </a:r>
          </a:p>
        </p:txBody>
      </p:sp>
      <p:sp>
        <p:nvSpPr>
          <p:cNvPr id="9" name="Text Placeholder 6">
            <a:extLst>
              <a:ext uri="{FF2B5EF4-FFF2-40B4-BE49-F238E27FC236}">
                <a16:creationId xmlns:a16="http://schemas.microsoft.com/office/drawing/2014/main" id="{FFB3E242-E41E-DB29-FCAE-C750623A08E9}"/>
              </a:ext>
            </a:extLst>
          </p:cNvPr>
          <p:cNvSpPr>
            <a:spLocks noGrp="1"/>
          </p:cNvSpPr>
          <p:nvPr>
            <p:ph type="body" sz="quarter" idx="12" hasCustomPrompt="1"/>
          </p:nvPr>
        </p:nvSpPr>
        <p:spPr>
          <a:xfrm>
            <a:off x="0" y="10759800"/>
            <a:ext cx="24384000" cy="1432200"/>
          </a:xfrm>
        </p:spPr>
        <p:txBody>
          <a:bodyPr anchor="ctr" anchorCtr="0"/>
          <a:lstStyle>
            <a:lvl1pPr marL="0" indent="0" algn="ctr">
              <a:buFontTx/>
              <a:buNone/>
              <a:defRPr sz="3200" b="1">
                <a:solidFill>
                  <a:schemeClr val="bg1"/>
                </a:solidFill>
              </a:defRPr>
            </a:lvl1pPr>
          </a:lstStyle>
          <a:p>
            <a:pPr lvl="0"/>
            <a:r>
              <a:rPr lang="en-GB"/>
              <a:t>Date and place</a:t>
            </a:r>
          </a:p>
        </p:txBody>
      </p:sp>
    </p:spTree>
    <p:extLst>
      <p:ext uri="{BB962C8B-B14F-4D97-AF65-F5344CB8AC3E}">
        <p14:creationId xmlns:p14="http://schemas.microsoft.com/office/powerpoint/2010/main" val="390104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Main Tit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9B8759-3E4D-FD5A-2DEA-8509EA788E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243473"/>
            <a:ext cx="24384000" cy="7893226"/>
          </a:xfrm>
          <a:prstGeom prst="rect">
            <a:avLst/>
          </a:prstGeom>
        </p:spPr>
      </p:pic>
      <p:sp>
        <p:nvSpPr>
          <p:cNvPr id="8" name="Text Placeholder 6">
            <a:extLst>
              <a:ext uri="{FF2B5EF4-FFF2-40B4-BE49-F238E27FC236}">
                <a16:creationId xmlns:a16="http://schemas.microsoft.com/office/drawing/2014/main" id="{20E902AD-2985-AD68-5665-719BC47DA168}"/>
              </a:ext>
            </a:extLst>
          </p:cNvPr>
          <p:cNvSpPr>
            <a:spLocks noGrp="1"/>
          </p:cNvSpPr>
          <p:nvPr>
            <p:ph type="body" sz="quarter" idx="11" hasCustomPrompt="1"/>
          </p:nvPr>
        </p:nvSpPr>
        <p:spPr>
          <a:xfrm>
            <a:off x="0" y="-11291"/>
            <a:ext cx="24384000" cy="2254762"/>
          </a:xfrm>
        </p:spPr>
        <p:txBody>
          <a:bodyPr anchor="ctr" anchorCtr="0"/>
          <a:lstStyle>
            <a:lvl1pPr marL="0" indent="0" algn="ctr">
              <a:buFontTx/>
              <a:buNone/>
              <a:defRPr sz="6000" b="1"/>
            </a:lvl1pPr>
          </a:lstStyle>
          <a:p>
            <a:pPr lvl="0"/>
            <a:r>
              <a:rPr lang="en-GB"/>
              <a:t>Title</a:t>
            </a:r>
          </a:p>
        </p:txBody>
      </p:sp>
      <p:sp>
        <p:nvSpPr>
          <p:cNvPr id="9" name="Text Placeholder 6">
            <a:extLst>
              <a:ext uri="{FF2B5EF4-FFF2-40B4-BE49-F238E27FC236}">
                <a16:creationId xmlns:a16="http://schemas.microsoft.com/office/drawing/2014/main" id="{FFB3E242-E41E-DB29-FCAE-C750623A08E9}"/>
              </a:ext>
            </a:extLst>
          </p:cNvPr>
          <p:cNvSpPr>
            <a:spLocks noGrp="1"/>
          </p:cNvSpPr>
          <p:nvPr>
            <p:ph type="body" sz="quarter" idx="12" hasCustomPrompt="1"/>
          </p:nvPr>
        </p:nvSpPr>
        <p:spPr>
          <a:xfrm>
            <a:off x="0" y="10136699"/>
            <a:ext cx="24384000" cy="2458346"/>
          </a:xfrm>
        </p:spPr>
        <p:txBody>
          <a:bodyPr anchor="ctr" anchorCtr="0"/>
          <a:lstStyle>
            <a:lvl1pPr marL="0" indent="0" algn="ctr">
              <a:buFontTx/>
              <a:buNone/>
              <a:defRPr sz="3200" b="1">
                <a:solidFill>
                  <a:schemeClr val="tx2"/>
                </a:solidFill>
              </a:defRPr>
            </a:lvl1pPr>
          </a:lstStyle>
          <a:p>
            <a:pPr lvl="0"/>
            <a:r>
              <a:rPr lang="en-GB"/>
              <a:t>Date and place</a:t>
            </a:r>
          </a:p>
        </p:txBody>
      </p:sp>
    </p:spTree>
    <p:extLst>
      <p:ext uri="{BB962C8B-B14F-4D97-AF65-F5344CB8AC3E}">
        <p14:creationId xmlns:p14="http://schemas.microsoft.com/office/powerpoint/2010/main" val="247066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1-Main Tit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9B8759-3E4D-FD5A-2DEA-8509EA788E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243473"/>
            <a:ext cx="24383996" cy="7893226"/>
          </a:xfrm>
          <a:prstGeom prst="rect">
            <a:avLst/>
          </a:prstGeom>
        </p:spPr>
      </p:pic>
      <p:sp>
        <p:nvSpPr>
          <p:cNvPr id="8" name="Text Placeholder 6">
            <a:extLst>
              <a:ext uri="{FF2B5EF4-FFF2-40B4-BE49-F238E27FC236}">
                <a16:creationId xmlns:a16="http://schemas.microsoft.com/office/drawing/2014/main" id="{20E902AD-2985-AD68-5665-719BC47DA168}"/>
              </a:ext>
            </a:extLst>
          </p:cNvPr>
          <p:cNvSpPr>
            <a:spLocks noGrp="1"/>
          </p:cNvSpPr>
          <p:nvPr>
            <p:ph type="body" sz="quarter" idx="11" hasCustomPrompt="1"/>
          </p:nvPr>
        </p:nvSpPr>
        <p:spPr>
          <a:xfrm>
            <a:off x="0" y="-11291"/>
            <a:ext cx="24384000" cy="2254762"/>
          </a:xfrm>
        </p:spPr>
        <p:txBody>
          <a:bodyPr anchor="ctr" anchorCtr="0"/>
          <a:lstStyle>
            <a:lvl1pPr marL="0" indent="0" algn="ctr">
              <a:buFontTx/>
              <a:buNone/>
              <a:defRPr sz="6000" b="1"/>
            </a:lvl1pPr>
          </a:lstStyle>
          <a:p>
            <a:pPr lvl="0"/>
            <a:r>
              <a:rPr lang="en-GB"/>
              <a:t>Title</a:t>
            </a:r>
          </a:p>
        </p:txBody>
      </p:sp>
      <p:sp>
        <p:nvSpPr>
          <p:cNvPr id="9" name="Text Placeholder 6">
            <a:extLst>
              <a:ext uri="{FF2B5EF4-FFF2-40B4-BE49-F238E27FC236}">
                <a16:creationId xmlns:a16="http://schemas.microsoft.com/office/drawing/2014/main" id="{FFB3E242-E41E-DB29-FCAE-C750623A08E9}"/>
              </a:ext>
            </a:extLst>
          </p:cNvPr>
          <p:cNvSpPr>
            <a:spLocks noGrp="1"/>
          </p:cNvSpPr>
          <p:nvPr>
            <p:ph type="body" sz="quarter" idx="12" hasCustomPrompt="1"/>
          </p:nvPr>
        </p:nvSpPr>
        <p:spPr>
          <a:xfrm>
            <a:off x="0" y="10136699"/>
            <a:ext cx="24384000" cy="2458346"/>
          </a:xfrm>
        </p:spPr>
        <p:txBody>
          <a:bodyPr numCol="2" anchor="ctr" anchorCtr="0"/>
          <a:lstStyle>
            <a:lvl1pPr marL="0" indent="0" algn="ctr">
              <a:buFontTx/>
              <a:buNone/>
              <a:defRPr sz="3200" b="1">
                <a:solidFill>
                  <a:schemeClr val="tx2"/>
                </a:solidFill>
              </a:defRPr>
            </a:lvl1pPr>
          </a:lstStyle>
          <a:p>
            <a:pPr lvl="0"/>
            <a:r>
              <a:rPr lang="en-GB"/>
              <a:t>Text two columns</a:t>
            </a:r>
          </a:p>
        </p:txBody>
      </p:sp>
    </p:spTree>
    <p:extLst>
      <p:ext uri="{BB962C8B-B14F-4D97-AF65-F5344CB8AC3E}">
        <p14:creationId xmlns:p14="http://schemas.microsoft.com/office/powerpoint/2010/main" val="323972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able of Contents">
    <p:spTree>
      <p:nvGrpSpPr>
        <p:cNvPr id="1" name=""/>
        <p:cNvGrpSpPr/>
        <p:nvPr/>
      </p:nvGrpSpPr>
      <p:grpSpPr>
        <a:xfrm>
          <a:off x="0" y="0"/>
          <a:ext cx="0" cy="0"/>
          <a:chOff x="0" y="0"/>
          <a:chExt cx="0" cy="0"/>
        </a:xfrm>
      </p:grpSpPr>
      <p:pic>
        <p:nvPicPr>
          <p:cNvPr id="6" name="Image 7">
            <a:extLst>
              <a:ext uri="{FF2B5EF4-FFF2-40B4-BE49-F238E27FC236}">
                <a16:creationId xmlns:a16="http://schemas.microsoft.com/office/drawing/2014/main" id="{41E40DB1-3DF1-A95C-A781-AE80051720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454"/>
          <a:stretch/>
        </p:blipFill>
        <p:spPr>
          <a:xfrm>
            <a:off x="-1" y="0"/>
            <a:ext cx="24383998" cy="12192000"/>
          </a:xfrm>
          <a:prstGeom prst="rect">
            <a:avLst/>
          </a:prstGeom>
        </p:spPr>
      </p:pic>
      <p:sp>
        <p:nvSpPr>
          <p:cNvPr id="5" name="Rectangle 4">
            <a:extLst>
              <a:ext uri="{FF2B5EF4-FFF2-40B4-BE49-F238E27FC236}">
                <a16:creationId xmlns:a16="http://schemas.microsoft.com/office/drawing/2014/main" id="{072B17D6-13FA-BFFC-0305-CFF7B4CBBBB1}"/>
              </a:ext>
            </a:extLst>
          </p:cNvPr>
          <p:cNvSpPr/>
          <p:nvPr userDrawn="1"/>
        </p:nvSpPr>
        <p:spPr>
          <a:xfrm>
            <a:off x="12192000" y="0"/>
            <a:ext cx="12192000" cy="12192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3" name="Content Placeholder 2">
            <a:extLst>
              <a:ext uri="{FF2B5EF4-FFF2-40B4-BE49-F238E27FC236}">
                <a16:creationId xmlns:a16="http://schemas.microsoft.com/office/drawing/2014/main" id="{DAAF1681-4064-4D0F-993F-7DF02CAA5F6F}"/>
              </a:ext>
            </a:extLst>
          </p:cNvPr>
          <p:cNvSpPr>
            <a:spLocks noGrp="1"/>
          </p:cNvSpPr>
          <p:nvPr>
            <p:ph idx="1" hasCustomPrompt="1"/>
          </p:nvPr>
        </p:nvSpPr>
        <p:spPr>
          <a:xfrm>
            <a:off x="12713917" y="1524000"/>
            <a:ext cx="10900990" cy="10330540"/>
          </a:xfrm>
        </p:spPr>
        <p:txBody>
          <a:bodyPr/>
          <a:lstStyle>
            <a:lvl1pPr marL="0" indent="0">
              <a:buFontTx/>
              <a:buNone/>
              <a:defRPr b="1">
                <a:solidFill>
                  <a:schemeClr val="bg1"/>
                </a:solidFill>
              </a:defRPr>
            </a:lvl1pPr>
            <a:lvl2pPr marL="1298576" indent="-685800">
              <a:buFont typeface="+mj-lt"/>
              <a:buAutoNum type="arabicPeriod"/>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noProof="0"/>
              <a:t>Title</a:t>
            </a:r>
          </a:p>
        </p:txBody>
      </p:sp>
      <p:sp>
        <p:nvSpPr>
          <p:cNvPr id="4" name="Slide Number Placeholder 5">
            <a:extLst>
              <a:ext uri="{FF2B5EF4-FFF2-40B4-BE49-F238E27FC236}">
                <a16:creationId xmlns:a16="http://schemas.microsoft.com/office/drawing/2014/main" id="{16B617E4-DD74-4310-A8B2-315AC735FC9C}"/>
              </a:ext>
            </a:extLst>
          </p:cNvPr>
          <p:cNvSpPr>
            <a:spLocks noGrp="1"/>
          </p:cNvSpPr>
          <p:nvPr>
            <p:ph type="sldNum" sz="quarter" idx="10"/>
          </p:nvPr>
        </p:nvSpPr>
        <p:spPr/>
        <p:txBody>
          <a:bodyPr/>
          <a:lstStyle>
            <a:lvl1pPr>
              <a:defRPr/>
            </a:lvl1pPr>
          </a:lstStyle>
          <a:p>
            <a:pPr defTabSz="1828800" eaLnBrk="0" fontAlgn="base">
              <a:spcBef>
                <a:spcPct val="0"/>
              </a:spcBef>
              <a:spcAft>
                <a:spcPct val="0"/>
              </a:spcAft>
              <a:defRPr/>
            </a:pPr>
            <a:fld id="{410EE525-DD6F-4C56-B360-720FAFD23320}" type="slidenum">
              <a:rPr lang="en-GB" b="0" kern="1200" smtClean="0">
                <a:solidFill>
                  <a:srgbClr val="0F285A"/>
                </a:solidFill>
                <a:ea typeface="MS PGothic" panose="020B0600070205080204" pitchFamily="34" charset="-128"/>
              </a:rPr>
              <a:pPr defTabSz="1828800" eaLnBrk="0" fontAlgn="base">
                <a:spcBef>
                  <a:spcPct val="0"/>
                </a:spcBef>
                <a:spcAft>
                  <a:spcPct val="0"/>
                </a:spcAft>
                <a:defRPr/>
              </a:pPr>
              <a:t>‹#›</a:t>
            </a:fld>
            <a:endParaRPr lang="en-GB" b="0" kern="1200">
              <a:solidFill>
                <a:srgbClr val="0F285A"/>
              </a:solidFill>
              <a:ea typeface="MS PGothic" panose="020B0600070205080204" pitchFamily="34" charset="-128"/>
            </a:endParaRPr>
          </a:p>
        </p:txBody>
      </p:sp>
      <p:sp>
        <p:nvSpPr>
          <p:cNvPr id="2" name="TextBox 1">
            <a:extLst>
              <a:ext uri="{FF2B5EF4-FFF2-40B4-BE49-F238E27FC236}">
                <a16:creationId xmlns:a16="http://schemas.microsoft.com/office/drawing/2014/main" id="{671C54AA-3A3D-ED1D-3558-7B804F8CD2D0}"/>
              </a:ext>
            </a:extLst>
          </p:cNvPr>
          <p:cNvSpPr txBox="1"/>
          <p:nvPr userDrawn="1"/>
        </p:nvSpPr>
        <p:spPr>
          <a:xfrm>
            <a:off x="12721087" y="448574"/>
            <a:ext cx="10949798" cy="707886"/>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4000" b="1" noProof="0">
                <a:solidFill>
                  <a:schemeClr val="bg1"/>
                </a:solidFill>
              </a:rPr>
              <a:t>Agenda</a:t>
            </a:r>
          </a:p>
        </p:txBody>
      </p:sp>
    </p:spTree>
    <p:extLst>
      <p:ext uri="{BB962C8B-B14F-4D97-AF65-F5344CB8AC3E}">
        <p14:creationId xmlns:p14="http://schemas.microsoft.com/office/powerpoint/2010/main" val="284374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8FE38B-BF87-9CCD-88D5-E71FCDB389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3"/>
          <a:stretch/>
        </p:blipFill>
        <p:spPr>
          <a:xfrm>
            <a:off x="0" y="0"/>
            <a:ext cx="24384000" cy="12192000"/>
          </a:xfrm>
          <a:prstGeom prst="rect">
            <a:avLst/>
          </a:prstGeom>
        </p:spPr>
      </p:pic>
      <p:sp>
        <p:nvSpPr>
          <p:cNvPr id="6" name="Rectangle 5">
            <a:extLst>
              <a:ext uri="{FF2B5EF4-FFF2-40B4-BE49-F238E27FC236}">
                <a16:creationId xmlns:a16="http://schemas.microsoft.com/office/drawing/2014/main" id="{49B821E3-121C-0C36-0859-A7586E716ED1}"/>
              </a:ext>
            </a:extLst>
          </p:cNvPr>
          <p:cNvSpPr/>
          <p:nvPr userDrawn="1"/>
        </p:nvSpPr>
        <p:spPr>
          <a:xfrm>
            <a:off x="0" y="730251"/>
            <a:ext cx="24384000" cy="9774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3" name="Content Placeholder 2">
            <a:extLst>
              <a:ext uri="{FF2B5EF4-FFF2-40B4-BE49-F238E27FC236}">
                <a16:creationId xmlns:a16="http://schemas.microsoft.com/office/drawing/2014/main" id="{DAAF1681-4064-4D0F-993F-7DF02CAA5F6F}"/>
              </a:ext>
            </a:extLst>
          </p:cNvPr>
          <p:cNvSpPr>
            <a:spLocks noGrp="1"/>
          </p:cNvSpPr>
          <p:nvPr>
            <p:ph idx="1" hasCustomPrompt="1"/>
          </p:nvPr>
        </p:nvSpPr>
        <p:spPr>
          <a:xfrm>
            <a:off x="627318" y="2238376"/>
            <a:ext cx="23189612" cy="9619200"/>
          </a:xfrm>
          <a:solidFill>
            <a:schemeClr val="bg1">
              <a:alpha val="60000"/>
            </a:schemeClr>
          </a:solidFill>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5">
            <a:extLst>
              <a:ext uri="{FF2B5EF4-FFF2-40B4-BE49-F238E27FC236}">
                <a16:creationId xmlns:a16="http://schemas.microsoft.com/office/drawing/2014/main" id="{16B617E4-DD74-4310-A8B2-315AC735FC9C}"/>
              </a:ext>
            </a:extLst>
          </p:cNvPr>
          <p:cNvSpPr>
            <a:spLocks noGrp="1"/>
          </p:cNvSpPr>
          <p:nvPr>
            <p:ph type="sldNum" sz="quarter" idx="10"/>
          </p:nvPr>
        </p:nvSpPr>
        <p:spPr/>
        <p:txBody>
          <a:bodyPr/>
          <a:lstStyle>
            <a:lvl1pPr>
              <a:defRPr/>
            </a:lvl1pPr>
          </a:lstStyle>
          <a:p>
            <a:pPr defTabSz="1828800" eaLnBrk="0" fontAlgn="base">
              <a:spcBef>
                <a:spcPct val="0"/>
              </a:spcBef>
              <a:spcAft>
                <a:spcPct val="0"/>
              </a:spcAft>
              <a:defRPr/>
            </a:pPr>
            <a:fld id="{410EE525-DD6F-4C56-B360-720FAFD23320}" type="slidenum">
              <a:rPr lang="en-GB" b="0" kern="1200" smtClean="0">
                <a:solidFill>
                  <a:srgbClr val="0F285A"/>
                </a:solidFill>
                <a:ea typeface="MS PGothic" panose="020B0600070205080204" pitchFamily="34" charset="-128"/>
              </a:rPr>
              <a:pPr defTabSz="1828800" eaLnBrk="0" fontAlgn="base">
                <a:spcBef>
                  <a:spcPct val="0"/>
                </a:spcBef>
                <a:spcAft>
                  <a:spcPct val="0"/>
                </a:spcAft>
                <a:defRPr/>
              </a:pPr>
              <a:t>‹#›</a:t>
            </a:fld>
            <a:endParaRPr lang="en-GB" b="0" kern="1200">
              <a:solidFill>
                <a:srgbClr val="0F285A"/>
              </a:solidFill>
              <a:ea typeface="MS PGothic" panose="020B0600070205080204" pitchFamily="34" charset="-128"/>
            </a:endParaRPr>
          </a:p>
        </p:txBody>
      </p:sp>
      <p:sp>
        <p:nvSpPr>
          <p:cNvPr id="7" name="Title 1">
            <a:extLst>
              <a:ext uri="{FF2B5EF4-FFF2-40B4-BE49-F238E27FC236}">
                <a16:creationId xmlns:a16="http://schemas.microsoft.com/office/drawing/2014/main" id="{DCB82237-FD0F-E149-AFA6-A1A735966EFE}"/>
              </a:ext>
            </a:extLst>
          </p:cNvPr>
          <p:cNvSpPr>
            <a:spLocks noGrp="1"/>
          </p:cNvSpPr>
          <p:nvPr>
            <p:ph type="title"/>
          </p:nvPr>
        </p:nvSpPr>
        <p:spPr>
          <a:xfrm>
            <a:off x="627319" y="730251"/>
            <a:ext cx="22987590" cy="977438"/>
          </a:xfrm>
          <a:noFill/>
          <a:ln w="28575">
            <a:noFill/>
            <a:miter lim="800000"/>
            <a:headEnd/>
            <a:tailEnd/>
          </a:ln>
        </p:spPr>
        <p:txBody>
          <a:bodyPr vert="horz" wrap="square" lIns="91440" tIns="45720" rIns="91440" bIns="45720" numCol="1" anchor="ctr" anchorCtr="0" compatLnSpc="1">
            <a:prstTxWarp prst="textNoShape">
              <a:avLst/>
            </a:prstTxWarp>
          </a:bodyPr>
          <a:lstStyle>
            <a:lvl1pPr>
              <a:defRPr lang="en-GB" sz="4000" b="1" i="0" noProof="0" dirty="0">
                <a:solidFill>
                  <a:schemeClr val="tx2"/>
                </a:solidFill>
                <a:latin typeface="Arial" panose="020B0604020202020204" pitchFamily="34" charset="0"/>
                <a:cs typeface="Arial" panose="020B0604020202020204" pitchFamily="34" charset="0"/>
              </a:defRPr>
            </a:lvl1pPr>
          </a:lstStyle>
          <a:p>
            <a:pPr algn="just"/>
            <a:r>
              <a:rPr lang="en-US" altLang="en-US"/>
              <a:t>Click to edit Master title style</a:t>
            </a:r>
            <a:endParaRPr lang="en-US"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966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tile and Two Content">
    <p:spTree>
      <p:nvGrpSpPr>
        <p:cNvPr id="1" name=""/>
        <p:cNvGrpSpPr/>
        <p:nvPr/>
      </p:nvGrpSpPr>
      <p:grpSpPr>
        <a:xfrm>
          <a:off x="0" y="0"/>
          <a:ext cx="0" cy="0"/>
          <a:chOff x="0" y="0"/>
          <a:chExt cx="0" cy="0"/>
        </a:xfrm>
      </p:grpSpPr>
      <p:pic>
        <p:nvPicPr>
          <p:cNvPr id="6" name="Image 1">
            <a:extLst>
              <a:ext uri="{FF2B5EF4-FFF2-40B4-BE49-F238E27FC236}">
                <a16:creationId xmlns:a16="http://schemas.microsoft.com/office/drawing/2014/main" id="{966BFCFC-59D8-F620-A914-8729CF2CD1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3"/>
          <a:stretch/>
        </p:blipFill>
        <p:spPr>
          <a:xfrm>
            <a:off x="0" y="0"/>
            <a:ext cx="24384000" cy="12192000"/>
          </a:xfrm>
          <a:prstGeom prst="rect">
            <a:avLst/>
          </a:prstGeom>
        </p:spPr>
      </p:pic>
      <p:sp>
        <p:nvSpPr>
          <p:cNvPr id="3" name="Content Placeholder 2">
            <a:extLst>
              <a:ext uri="{FF2B5EF4-FFF2-40B4-BE49-F238E27FC236}">
                <a16:creationId xmlns:a16="http://schemas.microsoft.com/office/drawing/2014/main" id="{27F28084-44DE-4B55-B202-C8584D3EEA07}"/>
              </a:ext>
            </a:extLst>
          </p:cNvPr>
          <p:cNvSpPr>
            <a:spLocks noGrp="1"/>
          </p:cNvSpPr>
          <p:nvPr>
            <p:ph sz="half" idx="1"/>
          </p:nvPr>
        </p:nvSpPr>
        <p:spPr>
          <a:xfrm>
            <a:off x="627320" y="2239200"/>
            <a:ext cx="11323216" cy="9493620"/>
          </a:xfrm>
          <a:solidFill>
            <a:schemeClr val="bg1">
              <a:alpha val="60000"/>
            </a:schemeClr>
          </a:solidFill>
        </p:spPr>
        <p:txBody>
          <a:bodyPr/>
          <a:lstStyle>
            <a:lvl1pPr>
              <a:defRPr sz="3200"/>
            </a:lvl1pPr>
            <a:lvl2pPr>
              <a:defRPr sz="3200"/>
            </a:lvl2pPr>
            <a:lvl3pPr>
              <a:defRPr sz="3200"/>
            </a:lvl3pPr>
            <a:lvl4pPr>
              <a:defRPr sz="3200"/>
            </a:lvl4pPr>
            <a:lvl5pPr>
              <a:defRPr sz="3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Slide Number Placeholder 5">
            <a:extLst>
              <a:ext uri="{FF2B5EF4-FFF2-40B4-BE49-F238E27FC236}">
                <a16:creationId xmlns:a16="http://schemas.microsoft.com/office/drawing/2014/main" id="{9D9A3E41-6230-4A88-92A2-37A78A56173D}"/>
              </a:ext>
            </a:extLst>
          </p:cNvPr>
          <p:cNvSpPr>
            <a:spLocks noGrp="1"/>
          </p:cNvSpPr>
          <p:nvPr>
            <p:ph type="sldNum" sz="quarter" idx="10"/>
          </p:nvPr>
        </p:nvSpPr>
        <p:spPr/>
        <p:txBody>
          <a:bodyPr/>
          <a:lstStyle>
            <a:lvl1pPr>
              <a:defRPr/>
            </a:lvl1pPr>
          </a:lstStyle>
          <a:p>
            <a:pPr defTabSz="1828800" eaLnBrk="0" fontAlgn="base">
              <a:spcBef>
                <a:spcPct val="0"/>
              </a:spcBef>
              <a:spcAft>
                <a:spcPct val="0"/>
              </a:spcAft>
              <a:defRPr/>
            </a:pPr>
            <a:fld id="{01667940-504E-4904-B929-9D838B1F8716}" type="slidenum">
              <a:rPr lang="en-GB" b="0" kern="1200" smtClean="0">
                <a:solidFill>
                  <a:srgbClr val="0F285A"/>
                </a:solidFill>
                <a:ea typeface="MS PGothic" panose="020B0600070205080204" pitchFamily="34" charset="-128"/>
              </a:rPr>
              <a:pPr defTabSz="1828800" eaLnBrk="0" fontAlgn="base">
                <a:spcBef>
                  <a:spcPct val="0"/>
                </a:spcBef>
                <a:spcAft>
                  <a:spcPct val="0"/>
                </a:spcAft>
                <a:defRPr/>
              </a:pPr>
              <a:t>‹#›</a:t>
            </a:fld>
            <a:endParaRPr lang="en-GB" b="0" kern="1200">
              <a:solidFill>
                <a:srgbClr val="0F285A"/>
              </a:solidFill>
              <a:ea typeface="MS PGothic" panose="020B0600070205080204" pitchFamily="34" charset="-128"/>
            </a:endParaRPr>
          </a:p>
        </p:txBody>
      </p:sp>
      <p:sp>
        <p:nvSpPr>
          <p:cNvPr id="9" name="Rectangle 8">
            <a:extLst>
              <a:ext uri="{FF2B5EF4-FFF2-40B4-BE49-F238E27FC236}">
                <a16:creationId xmlns:a16="http://schemas.microsoft.com/office/drawing/2014/main" id="{6DA47106-9201-140A-E067-9D91DC504C14}"/>
              </a:ext>
            </a:extLst>
          </p:cNvPr>
          <p:cNvSpPr/>
          <p:nvPr userDrawn="1"/>
        </p:nvSpPr>
        <p:spPr>
          <a:xfrm>
            <a:off x="0" y="730251"/>
            <a:ext cx="24384000" cy="9774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10" name="Title 1">
            <a:extLst>
              <a:ext uri="{FF2B5EF4-FFF2-40B4-BE49-F238E27FC236}">
                <a16:creationId xmlns:a16="http://schemas.microsoft.com/office/drawing/2014/main" id="{4E4D6F44-953C-0C58-1F54-C354C78FDC60}"/>
              </a:ext>
            </a:extLst>
          </p:cNvPr>
          <p:cNvSpPr>
            <a:spLocks noGrp="1"/>
          </p:cNvSpPr>
          <p:nvPr>
            <p:ph type="title"/>
          </p:nvPr>
        </p:nvSpPr>
        <p:spPr>
          <a:xfrm>
            <a:off x="627319" y="730251"/>
            <a:ext cx="22987590" cy="977438"/>
          </a:xfrm>
          <a:noFill/>
          <a:ln w="28575">
            <a:noFill/>
            <a:miter lim="800000"/>
            <a:headEnd/>
            <a:tailEnd/>
          </a:ln>
        </p:spPr>
        <p:txBody>
          <a:bodyPr vert="horz" wrap="square" lIns="91440" tIns="45720" rIns="91440" bIns="45720" numCol="1" anchor="ctr" anchorCtr="0" compatLnSpc="1">
            <a:prstTxWarp prst="textNoShape">
              <a:avLst/>
            </a:prstTxWarp>
          </a:bodyPr>
          <a:lstStyle>
            <a:lvl1pPr>
              <a:defRPr lang="en-GB" sz="4000" b="1" i="0" noProof="0" dirty="0">
                <a:solidFill>
                  <a:schemeClr val="tx2"/>
                </a:solidFill>
                <a:latin typeface="Arial" panose="020B0604020202020204" pitchFamily="34" charset="0"/>
                <a:cs typeface="Arial" panose="020B0604020202020204" pitchFamily="34" charset="0"/>
              </a:defRPr>
            </a:lvl1pPr>
          </a:lstStyle>
          <a:p>
            <a:pPr algn="just"/>
            <a:r>
              <a:rPr lang="en-US" altLang="en-US"/>
              <a:t>Click to edit Master title style</a:t>
            </a:r>
            <a:endParaRPr lang="en-US" b="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BC726FA3-29DB-CA4D-91C1-7EAA46609754}"/>
              </a:ext>
            </a:extLst>
          </p:cNvPr>
          <p:cNvSpPr>
            <a:spLocks noGrp="1"/>
          </p:cNvSpPr>
          <p:nvPr>
            <p:ph sz="half" idx="11"/>
          </p:nvPr>
        </p:nvSpPr>
        <p:spPr>
          <a:xfrm>
            <a:off x="12552219" y="2239200"/>
            <a:ext cx="11230098" cy="9493620"/>
          </a:xfrm>
          <a:solidFill>
            <a:schemeClr val="bg1">
              <a:alpha val="60000"/>
            </a:schemeClr>
          </a:solidFill>
        </p:spPr>
        <p:txBody>
          <a:bodyPr/>
          <a:lstStyle>
            <a:lvl1pPr>
              <a:defRPr sz="3200"/>
            </a:lvl1pPr>
            <a:lvl2pPr>
              <a:defRPr sz="3200"/>
            </a:lvl2pPr>
            <a:lvl3pPr>
              <a:defRPr sz="3200"/>
            </a:lvl3pPr>
            <a:lvl4pPr>
              <a:defRPr sz="3200"/>
            </a:lvl4pPr>
            <a:lvl5pPr>
              <a:defRPr sz="3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696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White back">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8FE38B-BF87-9CCD-88D5-E71FCDB389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993"/>
          <a:stretch/>
        </p:blipFill>
        <p:spPr>
          <a:xfrm>
            <a:off x="0" y="0"/>
            <a:ext cx="24384000" cy="1707688"/>
          </a:xfrm>
          <a:prstGeom prst="rect">
            <a:avLst/>
          </a:prstGeom>
        </p:spPr>
      </p:pic>
      <p:sp>
        <p:nvSpPr>
          <p:cNvPr id="3" name="Content Placeholder 2">
            <a:extLst>
              <a:ext uri="{FF2B5EF4-FFF2-40B4-BE49-F238E27FC236}">
                <a16:creationId xmlns:a16="http://schemas.microsoft.com/office/drawing/2014/main" id="{DAAF1681-4064-4D0F-993F-7DF02CAA5F6F}"/>
              </a:ext>
            </a:extLst>
          </p:cNvPr>
          <p:cNvSpPr>
            <a:spLocks noGrp="1"/>
          </p:cNvSpPr>
          <p:nvPr>
            <p:ph idx="1" hasCustomPrompt="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5">
            <a:extLst>
              <a:ext uri="{FF2B5EF4-FFF2-40B4-BE49-F238E27FC236}">
                <a16:creationId xmlns:a16="http://schemas.microsoft.com/office/drawing/2014/main" id="{16B617E4-DD74-4310-A8B2-315AC735FC9C}"/>
              </a:ext>
            </a:extLst>
          </p:cNvPr>
          <p:cNvSpPr>
            <a:spLocks noGrp="1"/>
          </p:cNvSpPr>
          <p:nvPr>
            <p:ph type="sldNum" sz="quarter" idx="10"/>
          </p:nvPr>
        </p:nvSpPr>
        <p:spPr/>
        <p:txBody>
          <a:bodyPr/>
          <a:lstStyle>
            <a:lvl1pPr>
              <a:defRPr/>
            </a:lvl1pPr>
          </a:lstStyle>
          <a:p>
            <a:pPr defTabSz="1828800" eaLnBrk="0" fontAlgn="base">
              <a:spcBef>
                <a:spcPct val="0"/>
              </a:spcBef>
              <a:spcAft>
                <a:spcPct val="0"/>
              </a:spcAft>
              <a:defRPr/>
            </a:pPr>
            <a:fld id="{410EE525-DD6F-4C56-B360-720FAFD23320}" type="slidenum">
              <a:rPr lang="en-GB" b="0" kern="1200" smtClean="0">
                <a:solidFill>
                  <a:srgbClr val="0F285A"/>
                </a:solidFill>
                <a:ea typeface="MS PGothic" panose="020B0600070205080204" pitchFamily="34" charset="-128"/>
              </a:rPr>
              <a:pPr defTabSz="1828800" eaLnBrk="0" fontAlgn="base">
                <a:spcBef>
                  <a:spcPct val="0"/>
                </a:spcBef>
                <a:spcAft>
                  <a:spcPct val="0"/>
                </a:spcAft>
                <a:defRPr/>
              </a:pPr>
              <a:t>‹#›</a:t>
            </a:fld>
            <a:endParaRPr lang="en-GB" b="0" kern="1200">
              <a:solidFill>
                <a:srgbClr val="0F285A"/>
              </a:solidFill>
              <a:ea typeface="MS PGothic" panose="020B0600070205080204" pitchFamily="34" charset="-128"/>
            </a:endParaRPr>
          </a:p>
        </p:txBody>
      </p:sp>
      <p:sp>
        <p:nvSpPr>
          <p:cNvPr id="7" name="Title 1">
            <a:extLst>
              <a:ext uri="{FF2B5EF4-FFF2-40B4-BE49-F238E27FC236}">
                <a16:creationId xmlns:a16="http://schemas.microsoft.com/office/drawing/2014/main" id="{DCB82237-FD0F-E149-AFA6-A1A735966EFE}"/>
              </a:ext>
            </a:extLst>
          </p:cNvPr>
          <p:cNvSpPr>
            <a:spLocks noGrp="1"/>
          </p:cNvSpPr>
          <p:nvPr>
            <p:ph type="title"/>
          </p:nvPr>
        </p:nvSpPr>
        <p:spPr>
          <a:xfrm>
            <a:off x="627319" y="730251"/>
            <a:ext cx="22987590" cy="977438"/>
          </a:xfrm>
          <a:noFill/>
          <a:ln w="28575">
            <a:noFill/>
            <a:miter lim="800000"/>
            <a:headEnd/>
            <a:tailEnd/>
          </a:ln>
        </p:spPr>
        <p:txBody>
          <a:bodyPr vert="horz" wrap="square" lIns="91440" tIns="45720" rIns="91440" bIns="45720" numCol="1" anchor="ctr" anchorCtr="0" compatLnSpc="1">
            <a:prstTxWarp prst="textNoShape">
              <a:avLst/>
            </a:prstTxWarp>
          </a:bodyPr>
          <a:lstStyle>
            <a:lvl1pPr>
              <a:defRPr lang="en-GB" sz="4000" b="1" i="0" noProof="0" dirty="0">
                <a:solidFill>
                  <a:schemeClr val="tx2"/>
                </a:solidFill>
                <a:latin typeface="Arial" panose="020B0604020202020204" pitchFamily="34" charset="0"/>
                <a:cs typeface="Arial" panose="020B0604020202020204" pitchFamily="34" charset="0"/>
              </a:defRPr>
            </a:lvl1pPr>
          </a:lstStyle>
          <a:p>
            <a:pPr algn="just"/>
            <a:r>
              <a:rPr lang="en-US" altLang="en-US"/>
              <a:t>Click to edit Master title style</a:t>
            </a:r>
            <a:endParaRPr lang="en-US"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54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6B617E4-DD74-4310-A8B2-315AC735FC9C}"/>
              </a:ext>
            </a:extLst>
          </p:cNvPr>
          <p:cNvSpPr>
            <a:spLocks noGrp="1"/>
          </p:cNvSpPr>
          <p:nvPr>
            <p:ph type="sldNum" sz="quarter" idx="10"/>
          </p:nvPr>
        </p:nvSpPr>
        <p:spPr/>
        <p:txBody>
          <a:bodyPr/>
          <a:lstStyle>
            <a:lvl1pPr>
              <a:defRPr/>
            </a:lvl1pPr>
          </a:lstStyle>
          <a:p>
            <a:pPr defTabSz="1828800" eaLnBrk="0" fontAlgn="base">
              <a:spcBef>
                <a:spcPct val="0"/>
              </a:spcBef>
              <a:spcAft>
                <a:spcPct val="0"/>
              </a:spcAft>
              <a:defRPr/>
            </a:pPr>
            <a:fld id="{410EE525-DD6F-4C56-B360-720FAFD23320}" type="slidenum">
              <a:rPr lang="en-GB" b="0" kern="1200" smtClean="0">
                <a:solidFill>
                  <a:srgbClr val="0F285A"/>
                </a:solidFill>
                <a:ea typeface="MS PGothic" panose="020B0600070205080204" pitchFamily="34" charset="-128"/>
              </a:rPr>
              <a:pPr defTabSz="1828800" eaLnBrk="0" fontAlgn="base">
                <a:spcBef>
                  <a:spcPct val="0"/>
                </a:spcBef>
                <a:spcAft>
                  <a:spcPct val="0"/>
                </a:spcAft>
                <a:defRPr/>
              </a:pPr>
              <a:t>‹#›</a:t>
            </a:fld>
            <a:endParaRPr lang="en-GB" b="0" kern="1200">
              <a:solidFill>
                <a:srgbClr val="0F285A"/>
              </a:solidFill>
              <a:ea typeface="MS PGothic" panose="020B0600070205080204" pitchFamily="34" charset="-128"/>
            </a:endParaRPr>
          </a:p>
        </p:txBody>
      </p:sp>
    </p:spTree>
    <p:extLst>
      <p:ext uri="{BB962C8B-B14F-4D97-AF65-F5344CB8AC3E}">
        <p14:creationId xmlns:p14="http://schemas.microsoft.com/office/powerpoint/2010/main" val="4196265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Last slide">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D7747890-B7C0-E068-C745-FDAD80181F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2192000"/>
          </a:xfrm>
          <a:prstGeom prst="rect">
            <a:avLst/>
          </a:prstGeom>
        </p:spPr>
      </p:pic>
      <p:sp>
        <p:nvSpPr>
          <p:cNvPr id="5" name="Text Placeholder 6">
            <a:extLst>
              <a:ext uri="{FF2B5EF4-FFF2-40B4-BE49-F238E27FC236}">
                <a16:creationId xmlns:a16="http://schemas.microsoft.com/office/drawing/2014/main" id="{CD5DA533-BFE9-1060-5BC9-8D4F2119BE91}"/>
              </a:ext>
            </a:extLst>
          </p:cNvPr>
          <p:cNvSpPr>
            <a:spLocks noGrp="1"/>
          </p:cNvSpPr>
          <p:nvPr>
            <p:ph type="body" sz="quarter" idx="11" hasCustomPrompt="1"/>
          </p:nvPr>
        </p:nvSpPr>
        <p:spPr>
          <a:xfrm>
            <a:off x="0" y="-11291"/>
            <a:ext cx="24384000" cy="2456778"/>
          </a:xfrm>
        </p:spPr>
        <p:txBody>
          <a:bodyPr anchor="ctr" anchorCtr="0"/>
          <a:lstStyle>
            <a:lvl1pPr marL="0" indent="0" algn="ctr">
              <a:buFontTx/>
              <a:buNone/>
              <a:defRPr sz="4000" b="1"/>
            </a:lvl1pPr>
          </a:lstStyle>
          <a:p>
            <a:pPr lvl="0"/>
            <a:r>
              <a:rPr lang="en-GB"/>
              <a:t>End Title</a:t>
            </a:r>
          </a:p>
        </p:txBody>
      </p:sp>
    </p:spTree>
    <p:extLst>
      <p:ext uri="{BB962C8B-B14F-4D97-AF65-F5344CB8AC3E}">
        <p14:creationId xmlns:p14="http://schemas.microsoft.com/office/powerpoint/2010/main" val="412129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45"/>
        <p:cNvGrpSpPr/>
        <p:nvPr/>
      </p:nvGrpSpPr>
      <p:grpSpPr>
        <a:xfrm>
          <a:off x="0" y="0"/>
          <a:ext cx="0" cy="0"/>
          <a:chOff x="0" y="0"/>
          <a:chExt cx="0" cy="0"/>
        </a:xfrm>
      </p:grpSpPr>
      <p:sp>
        <p:nvSpPr>
          <p:cNvPr id="1246" name="Google Shape;1246;g272fac46c3e_1_2469"/>
          <p:cNvSpPr txBox="1">
            <a:spLocks noGrp="1"/>
          </p:cNvSpPr>
          <p:nvPr>
            <p:ph type="title"/>
          </p:nvPr>
        </p:nvSpPr>
        <p:spPr>
          <a:xfrm>
            <a:off x="885826" y="864000"/>
            <a:ext cx="22612200" cy="2774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3200"/>
              <a:buFont typeface="Georgia"/>
              <a:buNone/>
              <a:defRPr sz="6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3600"/>
            </a:lvl2pPr>
            <a:lvl3pPr lvl="2" rtl="0">
              <a:spcBef>
                <a:spcPts val="0"/>
              </a:spcBef>
              <a:spcAft>
                <a:spcPts val="0"/>
              </a:spcAft>
              <a:buSzPts val="1400"/>
              <a:buNone/>
              <a:defRPr sz="3600"/>
            </a:lvl3pPr>
            <a:lvl4pPr lvl="3" rtl="0">
              <a:spcBef>
                <a:spcPts val="0"/>
              </a:spcBef>
              <a:spcAft>
                <a:spcPts val="0"/>
              </a:spcAft>
              <a:buSzPts val="1400"/>
              <a:buNone/>
              <a:defRPr sz="3600"/>
            </a:lvl4pPr>
            <a:lvl5pPr lvl="4" rtl="0">
              <a:spcBef>
                <a:spcPts val="0"/>
              </a:spcBef>
              <a:spcAft>
                <a:spcPts val="0"/>
              </a:spcAft>
              <a:buSzPts val="1400"/>
              <a:buNone/>
              <a:defRPr sz="3600"/>
            </a:lvl5pPr>
            <a:lvl6pPr lvl="5" rtl="0">
              <a:spcBef>
                <a:spcPts val="0"/>
              </a:spcBef>
              <a:spcAft>
                <a:spcPts val="0"/>
              </a:spcAft>
              <a:buSzPts val="1400"/>
              <a:buNone/>
              <a:defRPr sz="3600"/>
            </a:lvl6pPr>
            <a:lvl7pPr lvl="6" rtl="0">
              <a:spcBef>
                <a:spcPts val="0"/>
              </a:spcBef>
              <a:spcAft>
                <a:spcPts val="0"/>
              </a:spcAft>
              <a:buSzPts val="1400"/>
              <a:buNone/>
              <a:defRPr sz="3600"/>
            </a:lvl7pPr>
            <a:lvl8pPr lvl="7" rtl="0">
              <a:spcBef>
                <a:spcPts val="0"/>
              </a:spcBef>
              <a:spcAft>
                <a:spcPts val="0"/>
              </a:spcAft>
              <a:buSzPts val="1400"/>
              <a:buNone/>
              <a:defRPr sz="3600"/>
            </a:lvl8pPr>
            <a:lvl9pPr lvl="8" rtl="0">
              <a:spcBef>
                <a:spcPts val="0"/>
              </a:spcBef>
              <a:spcAft>
                <a:spcPts val="0"/>
              </a:spcAft>
              <a:buSzPts val="1400"/>
              <a:buNone/>
              <a:defRPr sz="3600"/>
            </a:lvl9pPr>
          </a:lstStyle>
          <a:p>
            <a:endParaRPr/>
          </a:p>
        </p:txBody>
      </p:sp>
      <p:sp>
        <p:nvSpPr>
          <p:cNvPr id="1247" name="Google Shape;1247;g272fac46c3e_1_2469"/>
          <p:cNvSpPr txBox="1">
            <a:spLocks noGrp="1"/>
          </p:cNvSpPr>
          <p:nvPr>
            <p:ph type="body" idx="1"/>
          </p:nvPr>
        </p:nvSpPr>
        <p:spPr>
          <a:xfrm>
            <a:off x="885826" y="4206240"/>
            <a:ext cx="14836800" cy="8147400"/>
          </a:xfrm>
          <a:prstGeom prst="rect">
            <a:avLst/>
          </a:prstGeom>
          <a:noFill/>
          <a:ln>
            <a:noFill/>
          </a:ln>
        </p:spPr>
        <p:txBody>
          <a:bodyPr spcFirstLastPara="1" wrap="square" lIns="0" tIns="0" rIns="0" bIns="0" anchor="t" anchorCtr="0">
            <a:noAutofit/>
          </a:bodyPr>
          <a:lstStyle>
            <a:lvl1pPr marL="914400" marR="0" lvl="0" indent="-660400" algn="l" rtl="0">
              <a:lnSpc>
                <a:spcPct val="100000"/>
              </a:lnSpc>
              <a:spcBef>
                <a:spcPts val="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1pPr>
            <a:lvl2pPr marL="1828800" marR="0" lvl="1"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2pPr>
            <a:lvl3pPr marL="2743200" marR="0" lvl="2"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3pPr>
            <a:lvl4pPr marL="3657600" marR="0" lvl="3"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4pPr>
            <a:lvl5pPr marL="4572000" marR="0" lvl="4"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5pPr>
            <a:lvl6pPr marL="5486400" marR="0" lvl="5"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6pPr>
            <a:lvl7pPr marL="6400800" marR="0" lvl="6"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7pPr>
            <a:lvl8pPr marL="7315200" marR="0" lvl="7" indent="-660400" algn="l" rtl="0">
              <a:lnSpc>
                <a:spcPct val="100000"/>
              </a:lnSpc>
              <a:spcBef>
                <a:spcPts val="1200"/>
              </a:spcBef>
              <a:spcAft>
                <a:spcPts val="0"/>
              </a:spcAft>
              <a:buClr>
                <a:schemeClr val="dk1"/>
              </a:buClr>
              <a:buSzPts val="1600"/>
              <a:buFont typeface="Arial"/>
              <a:buChar char="–"/>
              <a:defRPr sz="3200" b="0" i="0" u="none" strike="noStrike" cap="none">
                <a:solidFill>
                  <a:schemeClr val="dk1"/>
                </a:solidFill>
                <a:latin typeface="Arial"/>
                <a:ea typeface="Arial"/>
                <a:cs typeface="Arial"/>
                <a:sym typeface="Arial"/>
              </a:defRPr>
            </a:lvl8pPr>
            <a:lvl9pPr marL="8229600" marR="0" lvl="8" indent="-660400" algn="l" rtl="0">
              <a:lnSpc>
                <a:spcPct val="100000"/>
              </a:lnSpc>
              <a:spcBef>
                <a:spcPts val="1200"/>
              </a:spcBef>
              <a:spcAft>
                <a:spcPts val="1200"/>
              </a:spcAft>
              <a:buClr>
                <a:schemeClr val="dk1"/>
              </a:buClr>
              <a:buSzPts val="16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1248" name="Google Shape;1248;g272fac46c3e_1_2469"/>
          <p:cNvSpPr txBox="1">
            <a:spLocks noGrp="1"/>
          </p:cNvSpPr>
          <p:nvPr>
            <p:ph type="sldNum" idx="12"/>
          </p:nvPr>
        </p:nvSpPr>
        <p:spPr>
          <a:xfrm>
            <a:off x="22650630" y="12984480"/>
            <a:ext cx="847800" cy="274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500">
                <a:solidFill>
                  <a:schemeClr val="dk1"/>
                </a:solidFill>
                <a:latin typeface="Arial"/>
                <a:ea typeface="Arial"/>
                <a:cs typeface="Arial"/>
                <a:sym typeface="Arial"/>
              </a:defRPr>
            </a:lvl1pPr>
            <a:lvl2pPr marL="0" marR="0" lvl="1" indent="0" algn="r" rtl="0">
              <a:spcBef>
                <a:spcPts val="0"/>
              </a:spcBef>
              <a:buNone/>
              <a:defRPr sz="1500">
                <a:solidFill>
                  <a:schemeClr val="dk1"/>
                </a:solidFill>
                <a:latin typeface="Arial"/>
                <a:ea typeface="Arial"/>
                <a:cs typeface="Arial"/>
                <a:sym typeface="Arial"/>
              </a:defRPr>
            </a:lvl2pPr>
            <a:lvl3pPr marL="0" marR="0" lvl="2" indent="0" algn="r" rtl="0">
              <a:spcBef>
                <a:spcPts val="0"/>
              </a:spcBef>
              <a:buNone/>
              <a:defRPr sz="1500">
                <a:solidFill>
                  <a:schemeClr val="dk1"/>
                </a:solidFill>
                <a:latin typeface="Arial"/>
                <a:ea typeface="Arial"/>
                <a:cs typeface="Arial"/>
                <a:sym typeface="Arial"/>
              </a:defRPr>
            </a:lvl3pPr>
            <a:lvl4pPr marL="0" marR="0" lvl="3" indent="0" algn="r" rtl="0">
              <a:spcBef>
                <a:spcPts val="0"/>
              </a:spcBef>
              <a:buNone/>
              <a:defRPr sz="1500">
                <a:solidFill>
                  <a:schemeClr val="dk1"/>
                </a:solidFill>
                <a:latin typeface="Arial"/>
                <a:ea typeface="Arial"/>
                <a:cs typeface="Arial"/>
                <a:sym typeface="Arial"/>
              </a:defRPr>
            </a:lvl4pPr>
            <a:lvl5pPr marL="0" marR="0" lvl="4" indent="0" algn="r" rtl="0">
              <a:spcBef>
                <a:spcPts val="0"/>
              </a:spcBef>
              <a:buNone/>
              <a:defRPr sz="1500">
                <a:solidFill>
                  <a:schemeClr val="dk1"/>
                </a:solidFill>
                <a:latin typeface="Arial"/>
                <a:ea typeface="Arial"/>
                <a:cs typeface="Arial"/>
                <a:sym typeface="Arial"/>
              </a:defRPr>
            </a:lvl5pPr>
            <a:lvl6pPr marL="0" marR="0" lvl="5" indent="0" algn="r" rtl="0">
              <a:spcBef>
                <a:spcPts val="0"/>
              </a:spcBef>
              <a:buNone/>
              <a:defRPr sz="1500">
                <a:solidFill>
                  <a:schemeClr val="dk1"/>
                </a:solidFill>
                <a:latin typeface="Arial"/>
                <a:ea typeface="Arial"/>
                <a:cs typeface="Arial"/>
                <a:sym typeface="Arial"/>
              </a:defRPr>
            </a:lvl6pPr>
            <a:lvl7pPr marL="0" marR="0" lvl="6" indent="0" algn="r" rtl="0">
              <a:spcBef>
                <a:spcPts val="0"/>
              </a:spcBef>
              <a:buNone/>
              <a:defRPr sz="1500">
                <a:solidFill>
                  <a:schemeClr val="dk1"/>
                </a:solidFill>
                <a:latin typeface="Arial"/>
                <a:ea typeface="Arial"/>
                <a:cs typeface="Arial"/>
                <a:sym typeface="Arial"/>
              </a:defRPr>
            </a:lvl7pPr>
            <a:lvl8pPr marL="0" marR="0" lvl="7" indent="0" algn="r" rtl="0">
              <a:spcBef>
                <a:spcPts val="0"/>
              </a:spcBef>
              <a:buNone/>
              <a:defRPr sz="1500">
                <a:solidFill>
                  <a:schemeClr val="dk1"/>
                </a:solidFill>
                <a:latin typeface="Arial"/>
                <a:ea typeface="Arial"/>
                <a:cs typeface="Arial"/>
                <a:sym typeface="Arial"/>
              </a:defRPr>
            </a:lvl8pPr>
            <a:lvl9pPr marL="0" marR="0" lvl="8" indent="0" algn="r" rtl="0">
              <a:spcBef>
                <a:spcPts val="0"/>
              </a:spcBef>
              <a:buNone/>
              <a:defRPr sz="1500">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8949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Main Title &amp; Subtitle">
  <p:cSld name="1_Main Title &amp; Subtitle">
    <p:bg>
      <p:bgPr>
        <a:solidFill>
          <a:schemeClr val="lt1"/>
        </a:solidFill>
        <a:effectLst/>
      </p:bgPr>
    </p:bg>
    <p:spTree>
      <p:nvGrpSpPr>
        <p:cNvPr id="1" name="Shape 10"/>
        <p:cNvGrpSpPr/>
        <p:nvPr/>
      </p:nvGrpSpPr>
      <p:grpSpPr>
        <a:xfrm>
          <a:off x="0" y="0"/>
          <a:ext cx="0" cy="0"/>
          <a:chOff x="0" y="0"/>
          <a:chExt cx="0" cy="0"/>
        </a:xfrm>
      </p:grpSpPr>
      <p:sp>
        <p:nvSpPr>
          <p:cNvPr id="11" name="Google Shape;11;p18"/>
          <p:cNvSpPr txBox="1">
            <a:spLocks noGrp="1"/>
          </p:cNvSpPr>
          <p:nvPr>
            <p:ph type="body" idx="1"/>
          </p:nvPr>
        </p:nvSpPr>
        <p:spPr>
          <a:xfrm>
            <a:off x="1034187" y="1771563"/>
            <a:ext cx="22315634" cy="462014"/>
          </a:xfrm>
          <a:prstGeom prst="rect">
            <a:avLst/>
          </a:prstGeom>
          <a:noFill/>
          <a:ln>
            <a:noFill/>
          </a:ln>
        </p:spPr>
        <p:txBody>
          <a:bodyPr spcFirstLastPara="1" wrap="square" lIns="0" tIns="0" rIns="0" bIns="0" anchor="ctr" anchorCtr="0">
            <a:noAutofit/>
          </a:bodyPr>
          <a:lstStyle>
            <a:lvl1pPr marL="1219170" marR="0" lvl="0" indent="-609584" algn="ctr" rtl="0">
              <a:spcBef>
                <a:spcPts val="534"/>
              </a:spcBef>
              <a:spcAft>
                <a:spcPts val="0"/>
              </a:spcAft>
              <a:buClr>
                <a:srgbClr val="191919"/>
              </a:buClr>
              <a:buSzPts val="1000"/>
              <a:buFont typeface="Arial"/>
              <a:buNone/>
              <a:defRPr sz="2666" b="0" i="0" u="none" strike="noStrike" cap="none">
                <a:solidFill>
                  <a:srgbClr val="191919"/>
                </a:solidFill>
                <a:latin typeface="Roboto"/>
                <a:ea typeface="Roboto"/>
                <a:cs typeface="Roboto"/>
                <a:sym typeface="Roboto"/>
              </a:defRPr>
            </a:lvl1pPr>
            <a:lvl2pPr marL="2438340" marR="0" lvl="1" indent="-609584" algn="l" rtl="0">
              <a:spcBef>
                <a:spcPts val="640"/>
              </a:spcBef>
              <a:spcAft>
                <a:spcPts val="0"/>
              </a:spcAft>
              <a:buClr>
                <a:schemeClr val="dk1"/>
              </a:buClr>
              <a:buSzPts val="1200"/>
              <a:buFont typeface="Arial"/>
              <a:buNone/>
              <a:defRPr sz="3200" b="0" i="0" u="none" strike="noStrike" cap="none">
                <a:solidFill>
                  <a:schemeClr val="dk1"/>
                </a:solidFill>
                <a:latin typeface="Roboto"/>
                <a:ea typeface="Roboto"/>
                <a:cs typeface="Roboto"/>
                <a:sym typeface="Roboto"/>
              </a:defRPr>
            </a:lvl2pPr>
            <a:lvl3pPr marL="3657508" marR="0" lvl="2" indent="-609584" algn="l" rtl="0">
              <a:spcBef>
                <a:spcPts val="534"/>
              </a:spcBef>
              <a:spcAft>
                <a:spcPts val="0"/>
              </a:spcAft>
              <a:buClr>
                <a:schemeClr val="dk1"/>
              </a:buClr>
              <a:buSzPts val="1000"/>
              <a:buFont typeface="Arial"/>
              <a:buNone/>
              <a:defRPr sz="2666" b="0" i="0" u="none" strike="noStrike" cap="none">
                <a:solidFill>
                  <a:schemeClr val="dk1"/>
                </a:solidFill>
                <a:latin typeface="Roboto"/>
                <a:ea typeface="Roboto"/>
                <a:cs typeface="Roboto"/>
                <a:sym typeface="Roboto"/>
              </a:defRPr>
            </a:lvl3pPr>
            <a:lvl4pPr marL="4876678" marR="0" lvl="3"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4pPr>
            <a:lvl5pPr marL="6095848" marR="0" lvl="4"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5pPr>
            <a:lvl6pPr marL="7315018" marR="0" lvl="5"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6pPr>
            <a:lvl7pPr marL="8534186" marR="0" lvl="6"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7pPr>
            <a:lvl8pPr marL="9753356" marR="0" lvl="7"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8pPr>
            <a:lvl9pPr marL="10972526" marR="0" lvl="8" indent="-609584" algn="l" rtl="0">
              <a:spcBef>
                <a:spcPts val="480"/>
              </a:spcBef>
              <a:spcAft>
                <a:spcPts val="0"/>
              </a:spcAft>
              <a:buClr>
                <a:schemeClr val="dk1"/>
              </a:buClr>
              <a:buSzPts val="900"/>
              <a:buFont typeface="Arial"/>
              <a:buNone/>
              <a:defRPr sz="2400" b="0" i="0" u="none" strike="noStrike" cap="none">
                <a:solidFill>
                  <a:schemeClr val="dk1"/>
                </a:solidFill>
                <a:latin typeface="Roboto"/>
                <a:ea typeface="Roboto"/>
                <a:cs typeface="Roboto"/>
                <a:sym typeface="Roboto"/>
              </a:defRPr>
            </a:lvl9pPr>
          </a:lstStyle>
          <a:p>
            <a:endParaRPr/>
          </a:p>
        </p:txBody>
      </p:sp>
      <p:sp>
        <p:nvSpPr>
          <p:cNvPr id="12" name="Google Shape;12;p18"/>
          <p:cNvSpPr txBox="1">
            <a:spLocks noGrp="1"/>
          </p:cNvSpPr>
          <p:nvPr>
            <p:ph type="title"/>
          </p:nvPr>
        </p:nvSpPr>
        <p:spPr>
          <a:xfrm>
            <a:off x="1034187" y="417711"/>
            <a:ext cx="22315634" cy="1321022"/>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191919"/>
              </a:buClr>
              <a:buSzPts val="2600"/>
              <a:buFont typeface="Roboto"/>
              <a:buNone/>
              <a:defRPr sz="6934" b="0" i="0" u="none" strike="noStrike" cap="none">
                <a:solidFill>
                  <a:srgbClr val="191919"/>
                </a:solidFill>
                <a:latin typeface="Roboto"/>
                <a:ea typeface="Roboto"/>
                <a:cs typeface="Roboto"/>
                <a:sym typeface="Roboto"/>
              </a:defRPr>
            </a:lvl1pPr>
            <a:lvl2pPr lvl="1">
              <a:spcBef>
                <a:spcPts val="0"/>
              </a:spcBef>
              <a:spcAft>
                <a:spcPts val="0"/>
              </a:spcAft>
              <a:buSzPts val="1400"/>
              <a:buNone/>
              <a:defRPr sz="4800"/>
            </a:lvl2pPr>
            <a:lvl3pPr lvl="2">
              <a:spcBef>
                <a:spcPts val="0"/>
              </a:spcBef>
              <a:spcAft>
                <a:spcPts val="0"/>
              </a:spcAft>
              <a:buSzPts val="1400"/>
              <a:buNone/>
              <a:defRPr sz="4800"/>
            </a:lvl3pPr>
            <a:lvl4pPr lvl="3">
              <a:spcBef>
                <a:spcPts val="0"/>
              </a:spcBef>
              <a:spcAft>
                <a:spcPts val="0"/>
              </a:spcAft>
              <a:buSzPts val="1400"/>
              <a:buNone/>
              <a:defRPr sz="4800"/>
            </a:lvl4pPr>
            <a:lvl5pPr lvl="4">
              <a:spcBef>
                <a:spcPts val="0"/>
              </a:spcBef>
              <a:spcAft>
                <a:spcPts val="0"/>
              </a:spcAft>
              <a:buSzPts val="1400"/>
              <a:buNone/>
              <a:defRPr sz="4800"/>
            </a:lvl5pPr>
            <a:lvl6pPr lvl="5">
              <a:spcBef>
                <a:spcPts val="0"/>
              </a:spcBef>
              <a:spcAft>
                <a:spcPts val="0"/>
              </a:spcAft>
              <a:buSzPts val="1400"/>
              <a:buNone/>
              <a:defRPr sz="4800"/>
            </a:lvl6pPr>
            <a:lvl7pPr lvl="6">
              <a:spcBef>
                <a:spcPts val="0"/>
              </a:spcBef>
              <a:spcAft>
                <a:spcPts val="0"/>
              </a:spcAft>
              <a:buSzPts val="1400"/>
              <a:buNone/>
              <a:defRPr sz="4800"/>
            </a:lvl7pPr>
            <a:lvl8pPr lvl="7">
              <a:spcBef>
                <a:spcPts val="0"/>
              </a:spcBef>
              <a:spcAft>
                <a:spcPts val="0"/>
              </a:spcAft>
              <a:buSzPts val="1400"/>
              <a:buNone/>
              <a:defRPr sz="4800"/>
            </a:lvl8pPr>
            <a:lvl9pPr lvl="8">
              <a:spcBef>
                <a:spcPts val="0"/>
              </a:spcBef>
              <a:spcAft>
                <a:spcPts val="0"/>
              </a:spcAft>
              <a:buSzPts val="1400"/>
              <a:buNone/>
              <a:defRPr sz="4800"/>
            </a:lvl9pPr>
          </a:lstStyle>
          <a:p>
            <a:endParaRPr/>
          </a:p>
        </p:txBody>
      </p:sp>
    </p:spTree>
    <p:extLst>
      <p:ext uri="{BB962C8B-B14F-4D97-AF65-F5344CB8AC3E}">
        <p14:creationId xmlns:p14="http://schemas.microsoft.com/office/powerpoint/2010/main" val="487680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EB0D1C53-B364-7641-99DB-D35E6D42FEFC}"/>
              </a:ext>
            </a:extLst>
          </p:cNvPr>
          <p:cNvSpPr>
            <a:spLocks noGrp="1"/>
          </p:cNvSpPr>
          <p:nvPr>
            <p:ph type="pic" sz="quarter" idx="11"/>
          </p:nvPr>
        </p:nvSpPr>
        <p:spPr>
          <a:xfrm>
            <a:off x="1441090" y="1886567"/>
            <a:ext cx="4584020" cy="4899518"/>
          </a:xfrm>
          <a:prstGeom prst="rect">
            <a:avLst/>
          </a:prstGeom>
          <a:pattFill prst="pct5">
            <a:fgClr>
              <a:schemeClr val="accent1"/>
            </a:fgClr>
            <a:bgClr>
              <a:schemeClr val="bg1"/>
            </a:bgClr>
          </a:pattFill>
        </p:spPr>
        <p:txBody>
          <a:bodyPr>
            <a:normAutofit/>
          </a:bodyPr>
          <a:lstStyle>
            <a:lvl1pPr>
              <a:defRPr sz="2400"/>
            </a:lvl1pPr>
          </a:lstStyle>
          <a:p>
            <a:endParaRPr lang="en-US"/>
          </a:p>
        </p:txBody>
      </p:sp>
      <p:sp>
        <p:nvSpPr>
          <p:cNvPr id="15" name="Picture Placeholder 7">
            <a:extLst>
              <a:ext uri="{FF2B5EF4-FFF2-40B4-BE49-F238E27FC236}">
                <a16:creationId xmlns:a16="http://schemas.microsoft.com/office/drawing/2014/main" id="{5CDB9716-3D08-D74A-AF02-493B6A8F5621}"/>
              </a:ext>
            </a:extLst>
          </p:cNvPr>
          <p:cNvSpPr>
            <a:spLocks noGrp="1"/>
          </p:cNvSpPr>
          <p:nvPr>
            <p:ph type="pic" sz="quarter" idx="12"/>
          </p:nvPr>
        </p:nvSpPr>
        <p:spPr>
          <a:xfrm>
            <a:off x="6192136" y="1886565"/>
            <a:ext cx="4584020" cy="4899518"/>
          </a:xfrm>
          <a:prstGeom prst="rect">
            <a:avLst/>
          </a:prstGeom>
          <a:pattFill prst="pct5">
            <a:fgClr>
              <a:schemeClr val="accent1"/>
            </a:fgClr>
            <a:bgClr>
              <a:schemeClr val="bg1"/>
            </a:bgClr>
          </a:pattFill>
        </p:spPr>
        <p:txBody>
          <a:bodyPr>
            <a:normAutofit/>
          </a:bodyPr>
          <a:lstStyle>
            <a:lvl1pPr>
              <a:defRPr sz="2400"/>
            </a:lvl1pPr>
          </a:lstStyle>
          <a:p>
            <a:endParaRPr lang="en-US"/>
          </a:p>
        </p:txBody>
      </p:sp>
      <p:sp>
        <p:nvSpPr>
          <p:cNvPr id="16" name="Picture Placeholder 7">
            <a:extLst>
              <a:ext uri="{FF2B5EF4-FFF2-40B4-BE49-F238E27FC236}">
                <a16:creationId xmlns:a16="http://schemas.microsoft.com/office/drawing/2014/main" id="{3F5E2902-D17A-C14C-A1C6-B3D9A6EDFEFF}"/>
              </a:ext>
            </a:extLst>
          </p:cNvPr>
          <p:cNvSpPr>
            <a:spLocks noGrp="1"/>
          </p:cNvSpPr>
          <p:nvPr>
            <p:ph type="pic" sz="quarter" idx="13"/>
          </p:nvPr>
        </p:nvSpPr>
        <p:spPr>
          <a:xfrm>
            <a:off x="1441088" y="6929921"/>
            <a:ext cx="4584020" cy="4899518"/>
          </a:xfrm>
          <a:prstGeom prst="rect">
            <a:avLst/>
          </a:prstGeom>
          <a:pattFill prst="pct5">
            <a:fgClr>
              <a:schemeClr val="accent1"/>
            </a:fgClr>
            <a:bgClr>
              <a:schemeClr val="bg1"/>
            </a:bgClr>
          </a:pattFill>
        </p:spPr>
        <p:txBody>
          <a:bodyPr>
            <a:normAutofit/>
          </a:bodyPr>
          <a:lstStyle>
            <a:lvl1pPr>
              <a:defRPr sz="2400"/>
            </a:lvl1pPr>
          </a:lstStyle>
          <a:p>
            <a:endParaRPr lang="en-US"/>
          </a:p>
        </p:txBody>
      </p:sp>
      <p:sp>
        <p:nvSpPr>
          <p:cNvPr id="17" name="Picture Placeholder 7">
            <a:extLst>
              <a:ext uri="{FF2B5EF4-FFF2-40B4-BE49-F238E27FC236}">
                <a16:creationId xmlns:a16="http://schemas.microsoft.com/office/drawing/2014/main" id="{C307BC8C-9FF6-6A4B-9908-BA941C1FFDD6}"/>
              </a:ext>
            </a:extLst>
          </p:cNvPr>
          <p:cNvSpPr>
            <a:spLocks noGrp="1"/>
          </p:cNvSpPr>
          <p:nvPr>
            <p:ph type="pic" sz="quarter" idx="14"/>
          </p:nvPr>
        </p:nvSpPr>
        <p:spPr>
          <a:xfrm>
            <a:off x="6192134" y="6929919"/>
            <a:ext cx="4584020" cy="4899518"/>
          </a:xfrm>
          <a:prstGeom prst="rect">
            <a:avLst/>
          </a:prstGeom>
          <a:pattFill prst="pct5">
            <a:fgClr>
              <a:schemeClr val="accent1"/>
            </a:fgClr>
            <a:bgClr>
              <a:schemeClr val="bg1"/>
            </a:bgClr>
          </a:pattFill>
        </p:spPr>
        <p:txBody>
          <a:bodyPr>
            <a:normAutofit/>
          </a:bodyPr>
          <a:lstStyle>
            <a:lvl1pPr>
              <a:defRPr sz="2400"/>
            </a:lvl1pPr>
          </a:lstStyle>
          <a:p>
            <a:endParaRPr lang="en-US"/>
          </a:p>
        </p:txBody>
      </p:sp>
    </p:spTree>
    <p:extLst>
      <p:ext uri="{BB962C8B-B14F-4D97-AF65-F5344CB8AC3E}">
        <p14:creationId xmlns:p14="http://schemas.microsoft.com/office/powerpoint/2010/main" val="2455010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05A422D-FFDC-49EA-BF88-35392EA93423}"/>
              </a:ext>
            </a:extLst>
          </p:cNvPr>
          <p:cNvSpPr>
            <a:spLocks noGrp="1"/>
          </p:cNvSpPr>
          <p:nvPr>
            <p:ph type="body" sz="quarter" idx="10" hasCustomPrompt="1"/>
          </p:nvPr>
        </p:nvSpPr>
        <p:spPr>
          <a:xfrm>
            <a:off x="876300" y="963386"/>
            <a:ext cx="16611600" cy="1143000"/>
          </a:xfrm>
          <a:prstGeom prst="rect">
            <a:avLst/>
          </a:prstGeom>
        </p:spPr>
        <p:txBody>
          <a:bodyPr/>
          <a:lstStyle>
            <a:lvl1pPr marL="0" indent="0">
              <a:buNone/>
              <a:defRPr sz="7200" b="1">
                <a:solidFill>
                  <a:schemeClr val="tx1">
                    <a:lumMod val="85000"/>
                    <a:lumOff val="15000"/>
                  </a:schemeClr>
                </a:solidFill>
                <a:latin typeface="Trebuchet MS" panose="020B0603020202020204" pitchFamily="34" charset="0"/>
              </a:defRPr>
            </a:lvl1pPr>
          </a:lstStyle>
          <a:p>
            <a:pPr lvl="0"/>
            <a:r>
              <a:rPr lang="en-US"/>
              <a:t>Insert Text Here</a:t>
            </a:r>
          </a:p>
        </p:txBody>
      </p:sp>
      <p:sp>
        <p:nvSpPr>
          <p:cNvPr id="11" name="Text Placeholder 7">
            <a:extLst>
              <a:ext uri="{FF2B5EF4-FFF2-40B4-BE49-F238E27FC236}">
                <a16:creationId xmlns:a16="http://schemas.microsoft.com/office/drawing/2014/main" id="{F466B2AE-9328-4F36-A069-0499B9FDF50B}"/>
              </a:ext>
            </a:extLst>
          </p:cNvPr>
          <p:cNvSpPr>
            <a:spLocks noGrp="1"/>
          </p:cNvSpPr>
          <p:nvPr>
            <p:ph type="body" sz="quarter" idx="11" hasCustomPrompt="1"/>
          </p:nvPr>
        </p:nvSpPr>
        <p:spPr>
          <a:xfrm>
            <a:off x="876300" y="1990277"/>
            <a:ext cx="16611600" cy="506186"/>
          </a:xfrm>
          <a:prstGeom prst="rect">
            <a:avLst/>
          </a:prstGeom>
        </p:spPr>
        <p:txBody>
          <a:bodyPr/>
          <a:lstStyle>
            <a:lvl1pPr marL="0" indent="0">
              <a:buNone/>
              <a:defRPr sz="2800" b="0">
                <a:solidFill>
                  <a:schemeClr val="tx1">
                    <a:lumMod val="85000"/>
                    <a:lumOff val="15000"/>
                  </a:schemeClr>
                </a:solidFill>
                <a:latin typeface="+mj-lt"/>
              </a:defRPr>
            </a:lvl1pPr>
          </a:lstStyle>
          <a:p>
            <a:pPr lvl="0"/>
            <a:r>
              <a:rPr lang="en-US"/>
              <a:t>Insert Text Here</a:t>
            </a:r>
          </a:p>
        </p:txBody>
      </p:sp>
    </p:spTree>
    <p:extLst>
      <p:ext uri="{BB962C8B-B14F-4D97-AF65-F5344CB8AC3E}">
        <p14:creationId xmlns:p14="http://schemas.microsoft.com/office/powerpoint/2010/main" val="615041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7C53-9E5E-4FE6-9FAB-F906D4506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D8165F-CB0E-4B89-9004-CBE55E8CAB0C}"/>
              </a:ext>
            </a:extLst>
          </p:cNvPr>
          <p:cNvSpPr>
            <a:spLocks noGrp="1"/>
          </p:cNvSpPr>
          <p:nvPr>
            <p:ph type="dt" sz="half" idx="10"/>
          </p:nvPr>
        </p:nvSpPr>
        <p:spPr/>
        <p:txBody>
          <a:bodyPr/>
          <a:lstStyle/>
          <a:p>
            <a:fld id="{E431B199-C394-4CAF-B95A-5A8F00D6B43A}" type="datetimeFigureOut">
              <a:rPr lang="en-US" smtClean="0"/>
              <a:t>6/25/2025</a:t>
            </a:fld>
            <a:endParaRPr lang="en-US"/>
          </a:p>
        </p:txBody>
      </p:sp>
      <p:sp>
        <p:nvSpPr>
          <p:cNvPr id="4" name="Footer Placeholder 3">
            <a:extLst>
              <a:ext uri="{FF2B5EF4-FFF2-40B4-BE49-F238E27FC236}">
                <a16:creationId xmlns:a16="http://schemas.microsoft.com/office/drawing/2014/main" id="{4E913360-3283-419A-B6C9-C3A2779DB3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5000F-0D3E-45C7-A64A-8CD8B8215017}"/>
              </a:ext>
            </a:extLst>
          </p:cNvPr>
          <p:cNvSpPr>
            <a:spLocks noGrp="1"/>
          </p:cNvSpPr>
          <p:nvPr>
            <p:ph type="sldNum" sz="quarter" idx="12"/>
          </p:nvPr>
        </p:nvSpPr>
        <p:spPr/>
        <p:txBody>
          <a:bodyPr/>
          <a:lstStyle/>
          <a:p>
            <a:fld id="{4FE3BC5C-64E4-4A6D-9F2A-EB70A212D30B}" type="slidenum">
              <a:rPr lang="en-US" smtClean="0"/>
              <a:t>‹#›</a:t>
            </a:fld>
            <a:endParaRPr lang="en-US"/>
          </a:p>
        </p:txBody>
      </p:sp>
    </p:spTree>
    <p:extLst>
      <p:ext uri="{BB962C8B-B14F-4D97-AF65-F5344CB8AC3E}">
        <p14:creationId xmlns:p14="http://schemas.microsoft.com/office/powerpoint/2010/main" val="641325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D3200C-631A-4712-8FBE-1013A26702A5}"/>
              </a:ext>
            </a:extLst>
          </p:cNvPr>
          <p:cNvSpPr>
            <a:spLocks noGrp="1"/>
          </p:cNvSpPr>
          <p:nvPr>
            <p:ph type="body" sz="quarter" idx="10"/>
          </p:nvPr>
        </p:nvSpPr>
        <p:spPr>
          <a:xfrm>
            <a:off x="1536700" y="658368"/>
            <a:ext cx="21310600" cy="1193800"/>
          </a:xfrm>
          <a:prstGeom prst="rect">
            <a:avLst/>
          </a:prstGeom>
        </p:spPr>
        <p:txBody>
          <a:bodyPr anchor="ctr"/>
          <a:lstStyle>
            <a:lvl1pPr marL="0" indent="0" algn="ctr">
              <a:buNone/>
              <a:defRPr sz="6400" b="1" spc="600">
                <a:solidFill>
                  <a:schemeClr val="tx1">
                    <a:lumMod val="85000"/>
                    <a:lumOff val="15000"/>
                  </a:schemeClr>
                </a:solidFill>
                <a:latin typeface="+mj-lt"/>
              </a:defRPr>
            </a:lvl1pPr>
          </a:lstStyle>
          <a:p>
            <a:pPr lvl="0"/>
            <a:endParaRPr lang="en-US" dirty="0"/>
          </a:p>
        </p:txBody>
      </p:sp>
      <p:sp>
        <p:nvSpPr>
          <p:cNvPr id="5" name="Text Placeholder 3">
            <a:extLst>
              <a:ext uri="{FF2B5EF4-FFF2-40B4-BE49-F238E27FC236}">
                <a16:creationId xmlns:a16="http://schemas.microsoft.com/office/drawing/2014/main" id="{3F991A1D-17E1-4081-B5E0-D07B87CB24AA}"/>
              </a:ext>
            </a:extLst>
          </p:cNvPr>
          <p:cNvSpPr>
            <a:spLocks noGrp="1"/>
          </p:cNvSpPr>
          <p:nvPr>
            <p:ph type="body" sz="quarter" idx="11"/>
          </p:nvPr>
        </p:nvSpPr>
        <p:spPr>
          <a:xfrm>
            <a:off x="1536700" y="1684528"/>
            <a:ext cx="21310600" cy="685800"/>
          </a:xfrm>
          <a:prstGeom prst="rect">
            <a:avLst/>
          </a:prstGeom>
        </p:spPr>
        <p:txBody>
          <a:bodyPr anchor="ctr"/>
          <a:lstStyle>
            <a:lvl1pPr marL="0" indent="0" algn="ctr">
              <a:buNone/>
              <a:defRPr sz="2800" b="0" spc="600">
                <a:solidFill>
                  <a:schemeClr val="tx2">
                    <a:lumMod val="25000"/>
                    <a:lumOff val="75000"/>
                  </a:schemeClr>
                </a:solidFill>
                <a:latin typeface="+mn-lt"/>
              </a:defRPr>
            </a:lvl1pPr>
          </a:lstStyle>
          <a:p>
            <a:pPr lvl="0"/>
            <a:endParaRPr lang="en-US" dirty="0"/>
          </a:p>
        </p:txBody>
      </p:sp>
    </p:spTree>
    <p:extLst>
      <p:ext uri="{BB962C8B-B14F-4D97-AF65-F5344CB8AC3E}">
        <p14:creationId xmlns:p14="http://schemas.microsoft.com/office/powerpoint/2010/main" val="142977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3"/>
        <p:cNvGrpSpPr/>
        <p:nvPr/>
      </p:nvGrpSpPr>
      <p:grpSpPr>
        <a:xfrm>
          <a:off x="0" y="0"/>
          <a:ext cx="0" cy="0"/>
          <a:chOff x="0" y="0"/>
          <a:chExt cx="0" cy="0"/>
        </a:xfrm>
      </p:grpSpPr>
      <p:sp>
        <p:nvSpPr>
          <p:cNvPr id="54" name="Google Shape;54;p14"/>
          <p:cNvSpPr txBox="1">
            <a:spLocks noGrp="1"/>
          </p:cNvSpPr>
          <p:nvPr>
            <p:ph type="ftr" idx="11"/>
          </p:nvPr>
        </p:nvSpPr>
        <p:spPr>
          <a:xfrm>
            <a:off x="1390653" y="12617453"/>
            <a:ext cx="3279006" cy="7302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14"/>
          <p:cNvSpPr txBox="1">
            <a:spLocks noGrp="1"/>
          </p:cNvSpPr>
          <p:nvPr>
            <p:ph type="sldNum" idx="12"/>
          </p:nvPr>
        </p:nvSpPr>
        <p:spPr>
          <a:xfrm>
            <a:off x="21910093" y="12617453"/>
            <a:ext cx="1083258" cy="7302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id" smtClean="0"/>
              <a:pPr/>
              <a:t>‹#›</a:t>
            </a:fld>
            <a:endParaRPr lang="id"/>
          </a:p>
        </p:txBody>
      </p:sp>
    </p:spTree>
    <p:extLst>
      <p:ext uri="{BB962C8B-B14F-4D97-AF65-F5344CB8AC3E}">
        <p14:creationId xmlns:p14="http://schemas.microsoft.com/office/powerpoint/2010/main" val="122053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Main Title &amp; Subtitle">
  <p:cSld name="2_Main Title &amp; Subtitle">
    <p:bg>
      <p:bgPr>
        <a:solidFill>
          <a:schemeClr val="bg1"/>
        </a:solidFill>
        <a:effectLst/>
      </p:bgPr>
    </p:bg>
    <p:spTree>
      <p:nvGrpSpPr>
        <p:cNvPr id="1" name="Shape 13"/>
        <p:cNvGrpSpPr/>
        <p:nvPr/>
      </p:nvGrpSpPr>
      <p:grpSpPr>
        <a:xfrm>
          <a:off x="0" y="0"/>
          <a:ext cx="0" cy="0"/>
          <a:chOff x="0" y="0"/>
          <a:chExt cx="0" cy="0"/>
        </a:xfrm>
      </p:grpSpPr>
      <p:sp>
        <p:nvSpPr>
          <p:cNvPr id="11" name="Text Placeholder 3"/>
          <p:cNvSpPr>
            <a:spLocks noGrp="1"/>
          </p:cNvSpPr>
          <p:nvPr>
            <p:ph type="body" sz="half" idx="2" hasCustomPrompt="1"/>
          </p:nvPr>
        </p:nvSpPr>
        <p:spPr>
          <a:xfrm>
            <a:off x="1034187" y="1771563"/>
            <a:ext cx="22315634" cy="462014"/>
          </a:xfrm>
          <a:prstGeom prst="rect">
            <a:avLst/>
          </a:prstGeom>
        </p:spPr>
        <p:txBody>
          <a:bodyPr wrap="none" lIns="0" tIns="0" rIns="0" bIns="0" anchor="ctr">
            <a:noAutofit/>
          </a:bodyPr>
          <a:lstStyle>
            <a:lvl1pPr marL="0" indent="0" algn="ctr">
              <a:buNone/>
              <a:defRPr sz="2666" b="0" baseline="0">
                <a:solidFill>
                  <a:schemeClr val="tx1">
                    <a:lumMod val="90000"/>
                    <a:lumOff val="10000"/>
                  </a:schemeClr>
                </a:solidFill>
                <a:latin typeface="+mn-lt"/>
                <a:ea typeface="Roboto" panose="02000000000000000000" pitchFamily="2" charset="0"/>
              </a:defRPr>
            </a:lvl1pPr>
            <a:lvl2pPr marL="1219110" indent="0">
              <a:buNone/>
              <a:defRPr sz="3200"/>
            </a:lvl2pPr>
            <a:lvl3pPr marL="2438216" indent="0">
              <a:buNone/>
              <a:defRPr sz="2666"/>
            </a:lvl3pPr>
            <a:lvl4pPr marL="3657328" indent="0">
              <a:buNone/>
              <a:defRPr sz="2400"/>
            </a:lvl4pPr>
            <a:lvl5pPr marL="4876436" indent="0">
              <a:buNone/>
              <a:defRPr sz="2400"/>
            </a:lvl5pPr>
            <a:lvl6pPr marL="6095544" indent="0">
              <a:buNone/>
              <a:defRPr sz="2400"/>
            </a:lvl6pPr>
            <a:lvl7pPr marL="7314650" indent="0">
              <a:buNone/>
              <a:defRPr sz="2400"/>
            </a:lvl7pPr>
            <a:lvl8pPr marL="8533760" indent="0">
              <a:buNone/>
              <a:defRPr sz="2400"/>
            </a:lvl8pPr>
            <a:lvl9pPr marL="9752870" indent="0">
              <a:buNone/>
              <a:defRPr sz="2400"/>
            </a:lvl9pPr>
          </a:lstStyle>
          <a:p>
            <a:pPr lvl="0"/>
            <a:r>
              <a:rPr lang="en-US" dirty="0"/>
              <a:t>CLICK TO EDITE SUBTITLE</a:t>
            </a:r>
          </a:p>
        </p:txBody>
      </p:sp>
      <p:sp>
        <p:nvSpPr>
          <p:cNvPr id="12" name="Title 2"/>
          <p:cNvSpPr>
            <a:spLocks noGrp="1"/>
          </p:cNvSpPr>
          <p:nvPr>
            <p:ph type="title"/>
          </p:nvPr>
        </p:nvSpPr>
        <p:spPr>
          <a:xfrm>
            <a:off x="1034187" y="417711"/>
            <a:ext cx="22315634" cy="1321022"/>
          </a:xfrm>
          <a:prstGeom prst="rect">
            <a:avLst/>
          </a:prstGeom>
        </p:spPr>
        <p:txBody>
          <a:bodyPr lIns="0" tIns="0" rIns="0" bIns="0" anchor="ctr"/>
          <a:lstStyle>
            <a:lvl1pPr algn="ctr">
              <a:defRPr sz="6934">
                <a:solidFill>
                  <a:schemeClr val="tx1">
                    <a:lumMod val="90000"/>
                    <a:lumOff val="10000"/>
                  </a:schemeClr>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77273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Title &amp; Subtitle_01">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D5AA4D2-45EE-45D9-9263-42DC70482349}"/>
              </a:ext>
            </a:extLst>
          </p:cNvPr>
          <p:cNvSpPr>
            <a:spLocks noGrp="1"/>
          </p:cNvSpPr>
          <p:nvPr>
            <p:ph type="body" sz="half" idx="2" hasCustomPrompt="1"/>
          </p:nvPr>
        </p:nvSpPr>
        <p:spPr>
          <a:xfrm>
            <a:off x="1034187" y="1769949"/>
            <a:ext cx="22315634" cy="399094"/>
          </a:xfrm>
          <a:prstGeom prst="rect">
            <a:avLst/>
          </a:prstGeom>
        </p:spPr>
        <p:txBody>
          <a:bodyPr wrap="none" lIns="0" tIns="0" rIns="0" bIns="0" anchor="ctr">
            <a:noAutofit/>
          </a:bodyPr>
          <a:lstStyle>
            <a:lvl1pPr marL="0" indent="0" algn="l">
              <a:buNone/>
              <a:defRPr sz="2800" b="0" baseline="0">
                <a:solidFill>
                  <a:schemeClr val="tx1">
                    <a:lumMod val="50000"/>
                    <a:lumOff val="50000"/>
                  </a:schemeClr>
                </a:solidFill>
                <a:latin typeface="+mn-lt"/>
                <a:ea typeface="Roboto" panose="02000000000000000000" pitchFamily="2" charset="0"/>
              </a:defRPr>
            </a:lvl1pPr>
            <a:lvl2pPr marL="1219110" indent="0">
              <a:buNone/>
              <a:defRPr sz="3200"/>
            </a:lvl2pPr>
            <a:lvl3pPr marL="2438216" indent="0">
              <a:buNone/>
              <a:defRPr sz="2666"/>
            </a:lvl3pPr>
            <a:lvl4pPr marL="3657328" indent="0">
              <a:buNone/>
              <a:defRPr sz="2400"/>
            </a:lvl4pPr>
            <a:lvl5pPr marL="4876436" indent="0">
              <a:buNone/>
              <a:defRPr sz="2400"/>
            </a:lvl5pPr>
            <a:lvl6pPr marL="6095544" indent="0">
              <a:buNone/>
              <a:defRPr sz="2400"/>
            </a:lvl6pPr>
            <a:lvl7pPr marL="7314652" indent="0">
              <a:buNone/>
              <a:defRPr sz="2400"/>
            </a:lvl7pPr>
            <a:lvl8pPr marL="8533760" indent="0">
              <a:buNone/>
              <a:defRPr sz="2400"/>
            </a:lvl8pPr>
            <a:lvl9pPr marL="9752870" indent="0">
              <a:buNone/>
              <a:defRPr sz="2400"/>
            </a:lvl9pPr>
          </a:lstStyle>
          <a:p>
            <a:pPr lvl="0"/>
            <a:r>
              <a:rPr lang="en-US" dirty="0"/>
              <a:t>CLICK TO EDITE SUBTITLE</a:t>
            </a:r>
          </a:p>
        </p:txBody>
      </p:sp>
      <p:sp>
        <p:nvSpPr>
          <p:cNvPr id="11" name="Title 2">
            <a:extLst>
              <a:ext uri="{FF2B5EF4-FFF2-40B4-BE49-F238E27FC236}">
                <a16:creationId xmlns:a16="http://schemas.microsoft.com/office/drawing/2014/main" id="{D53B2D50-BC11-4675-82E7-D015C6685685}"/>
              </a:ext>
            </a:extLst>
          </p:cNvPr>
          <p:cNvSpPr>
            <a:spLocks noGrp="1"/>
          </p:cNvSpPr>
          <p:nvPr>
            <p:ph type="title"/>
          </p:nvPr>
        </p:nvSpPr>
        <p:spPr>
          <a:xfrm>
            <a:off x="1034187" y="765548"/>
            <a:ext cx="22315634" cy="891000"/>
          </a:xfrm>
          <a:prstGeom prst="rect">
            <a:avLst/>
          </a:prstGeom>
        </p:spPr>
        <p:txBody>
          <a:bodyPr lIns="0" tIns="0" rIns="0" bIns="0" anchor="ctr"/>
          <a:lstStyle>
            <a:lvl1pPr algn="l">
              <a:defRPr sz="5600" b="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834962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amp; Subtitle_02">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52F237C-00EE-47F7-B24A-F7D6F9C97210}"/>
              </a:ext>
            </a:extLst>
          </p:cNvPr>
          <p:cNvSpPr>
            <a:spLocks noGrp="1"/>
          </p:cNvSpPr>
          <p:nvPr>
            <p:ph type="body" sz="half" idx="2" hasCustomPrompt="1"/>
          </p:nvPr>
        </p:nvSpPr>
        <p:spPr>
          <a:xfrm>
            <a:off x="1034187" y="1769949"/>
            <a:ext cx="22315634" cy="399094"/>
          </a:xfrm>
          <a:prstGeom prst="rect">
            <a:avLst/>
          </a:prstGeom>
        </p:spPr>
        <p:txBody>
          <a:bodyPr wrap="none" lIns="0" tIns="0" rIns="0" bIns="0" anchor="ctr">
            <a:noAutofit/>
          </a:bodyPr>
          <a:lstStyle>
            <a:lvl1pPr marL="0" indent="0" algn="ctr">
              <a:buNone/>
              <a:defRPr sz="2800" b="0" baseline="0">
                <a:solidFill>
                  <a:schemeClr val="tx1">
                    <a:lumMod val="50000"/>
                    <a:lumOff val="50000"/>
                  </a:schemeClr>
                </a:solidFill>
                <a:latin typeface="+mn-lt"/>
                <a:ea typeface="Roboto" panose="02000000000000000000" pitchFamily="2" charset="0"/>
              </a:defRPr>
            </a:lvl1pPr>
            <a:lvl2pPr marL="1219110" indent="0">
              <a:buNone/>
              <a:defRPr sz="3200"/>
            </a:lvl2pPr>
            <a:lvl3pPr marL="2438216" indent="0">
              <a:buNone/>
              <a:defRPr sz="2666"/>
            </a:lvl3pPr>
            <a:lvl4pPr marL="3657328" indent="0">
              <a:buNone/>
              <a:defRPr sz="2400"/>
            </a:lvl4pPr>
            <a:lvl5pPr marL="4876436" indent="0">
              <a:buNone/>
              <a:defRPr sz="2400"/>
            </a:lvl5pPr>
            <a:lvl6pPr marL="6095544" indent="0">
              <a:buNone/>
              <a:defRPr sz="2400"/>
            </a:lvl6pPr>
            <a:lvl7pPr marL="7314652" indent="0">
              <a:buNone/>
              <a:defRPr sz="2400"/>
            </a:lvl7pPr>
            <a:lvl8pPr marL="8533760" indent="0">
              <a:buNone/>
              <a:defRPr sz="2400"/>
            </a:lvl8pPr>
            <a:lvl9pPr marL="9752870" indent="0">
              <a:buNone/>
              <a:defRPr sz="2400"/>
            </a:lvl9pPr>
          </a:lstStyle>
          <a:p>
            <a:pPr lvl="0"/>
            <a:r>
              <a:rPr lang="en-US" dirty="0"/>
              <a:t>CLICK TO EDITE SUBTITLE</a:t>
            </a:r>
          </a:p>
        </p:txBody>
      </p:sp>
      <p:sp>
        <p:nvSpPr>
          <p:cNvPr id="9" name="Title 2">
            <a:extLst>
              <a:ext uri="{FF2B5EF4-FFF2-40B4-BE49-F238E27FC236}">
                <a16:creationId xmlns:a16="http://schemas.microsoft.com/office/drawing/2014/main" id="{D1BD9AAF-BBDC-4A74-A7BA-F44611E0252F}"/>
              </a:ext>
            </a:extLst>
          </p:cNvPr>
          <p:cNvSpPr>
            <a:spLocks noGrp="1"/>
          </p:cNvSpPr>
          <p:nvPr>
            <p:ph type="title"/>
          </p:nvPr>
        </p:nvSpPr>
        <p:spPr>
          <a:xfrm>
            <a:off x="1034187" y="765548"/>
            <a:ext cx="22315634" cy="891000"/>
          </a:xfrm>
          <a:prstGeom prst="rect">
            <a:avLst/>
          </a:prstGeom>
        </p:spPr>
        <p:txBody>
          <a:bodyPr lIns="0" tIns="0" rIns="0" bIns="0" anchor="ctr"/>
          <a:lstStyle>
            <a:lvl1pPr algn="ctr">
              <a:defRPr sz="5600" b="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142792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51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682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with grid">
    <p:bg>
      <p:bgPr>
        <a:solidFill>
          <a:schemeClr val="bg2">
            <a:alpha val="49000"/>
          </a:schemeClr>
        </a:solidFill>
        <a:effectLst/>
      </p:bgPr>
    </p:bg>
    <p:spTree>
      <p:nvGrpSpPr>
        <p:cNvPr id="1" name=""/>
        <p:cNvGrpSpPr/>
        <p:nvPr/>
      </p:nvGrpSpPr>
      <p:grpSpPr>
        <a:xfrm>
          <a:off x="0" y="0"/>
          <a:ext cx="0" cy="0"/>
          <a:chOff x="0" y="0"/>
          <a:chExt cx="0" cy="0"/>
        </a:xfrm>
      </p:grpSpPr>
      <p:sp>
        <p:nvSpPr>
          <p:cNvPr id="7" name="Graphic 32">
            <a:extLst>
              <a:ext uri="{FF2B5EF4-FFF2-40B4-BE49-F238E27FC236}">
                <a16:creationId xmlns:a16="http://schemas.microsoft.com/office/drawing/2014/main" id="{0DB73B58-B481-0D42-BF78-D2902FA495A8}"/>
              </a:ext>
            </a:extLst>
          </p:cNvPr>
          <p:cNvSpPr/>
          <p:nvPr userDrawn="1"/>
        </p:nvSpPr>
        <p:spPr>
          <a:xfrm>
            <a:off x="6029325" y="2074768"/>
            <a:ext cx="18354674" cy="10269632"/>
          </a:xfrm>
          <a:custGeom>
            <a:avLst/>
            <a:gdLst>
              <a:gd name="connsiteX0" fmla="*/ 2698847 w 5035453"/>
              <a:gd name="connsiteY0" fmla="*/ 123083 h 2907465"/>
              <a:gd name="connsiteX1" fmla="*/ 2903777 w 5035453"/>
              <a:gd name="connsiteY1" fmla="*/ 4757 h 2907465"/>
              <a:gd name="connsiteX2" fmla="*/ 2895538 w 5035453"/>
              <a:gd name="connsiteY2" fmla="*/ 0 h 2907465"/>
              <a:gd name="connsiteX3" fmla="*/ 2690609 w 5035453"/>
              <a:gd name="connsiteY3" fmla="*/ 118326 h 2907465"/>
              <a:gd name="connsiteX4" fmla="*/ 2570060 w 5035453"/>
              <a:gd name="connsiteY4" fmla="*/ 48721 h 2907465"/>
              <a:gd name="connsiteX5" fmla="*/ 2561821 w 5035453"/>
              <a:gd name="connsiteY5" fmla="*/ 53478 h 2907465"/>
              <a:gd name="connsiteX6" fmla="*/ 2682371 w 5035453"/>
              <a:gd name="connsiteY6" fmla="*/ 123083 h 2907465"/>
              <a:gd name="connsiteX7" fmla="*/ 2512963 w 5035453"/>
              <a:gd name="connsiteY7" fmla="*/ 220896 h 2907465"/>
              <a:gd name="connsiteX8" fmla="*/ 2392414 w 5035453"/>
              <a:gd name="connsiteY8" fmla="*/ 151289 h 2907465"/>
              <a:gd name="connsiteX9" fmla="*/ 2384176 w 5035453"/>
              <a:gd name="connsiteY9" fmla="*/ 156047 h 2907465"/>
              <a:gd name="connsiteX10" fmla="*/ 2504724 w 5035453"/>
              <a:gd name="connsiteY10" fmla="*/ 225652 h 2907465"/>
              <a:gd name="connsiteX11" fmla="*/ 2335326 w 5035453"/>
              <a:gd name="connsiteY11" fmla="*/ 323465 h 2907465"/>
              <a:gd name="connsiteX12" fmla="*/ 2214777 w 5035453"/>
              <a:gd name="connsiteY12" fmla="*/ 253859 h 2907465"/>
              <a:gd name="connsiteX13" fmla="*/ 2206539 w 5035453"/>
              <a:gd name="connsiteY13" fmla="*/ 258616 h 2907465"/>
              <a:gd name="connsiteX14" fmla="*/ 2327088 w 5035453"/>
              <a:gd name="connsiteY14" fmla="*/ 328222 h 2907465"/>
              <a:gd name="connsiteX15" fmla="*/ 2157689 w 5035453"/>
              <a:gd name="connsiteY15" fmla="*/ 426034 h 2907465"/>
              <a:gd name="connsiteX16" fmla="*/ 2037131 w 5035453"/>
              <a:gd name="connsiteY16" fmla="*/ 356428 h 2907465"/>
              <a:gd name="connsiteX17" fmla="*/ 2028893 w 5035453"/>
              <a:gd name="connsiteY17" fmla="*/ 361185 h 2907465"/>
              <a:gd name="connsiteX18" fmla="*/ 2149451 w 5035453"/>
              <a:gd name="connsiteY18" fmla="*/ 430791 h 2907465"/>
              <a:gd name="connsiteX19" fmla="*/ 1980043 w 5035453"/>
              <a:gd name="connsiteY19" fmla="*/ 528604 h 2907465"/>
              <a:gd name="connsiteX20" fmla="*/ 1859494 w 5035453"/>
              <a:gd name="connsiteY20" fmla="*/ 458998 h 2907465"/>
              <a:gd name="connsiteX21" fmla="*/ 1851256 w 5035453"/>
              <a:gd name="connsiteY21" fmla="*/ 463754 h 2907465"/>
              <a:gd name="connsiteX22" fmla="*/ 1971805 w 5035453"/>
              <a:gd name="connsiteY22" fmla="*/ 533360 h 2907465"/>
              <a:gd name="connsiteX23" fmla="*/ 1802407 w 5035453"/>
              <a:gd name="connsiteY23" fmla="*/ 631172 h 2907465"/>
              <a:gd name="connsiteX24" fmla="*/ 1681858 w 5035453"/>
              <a:gd name="connsiteY24" fmla="*/ 561567 h 2907465"/>
              <a:gd name="connsiteX25" fmla="*/ 1673619 w 5035453"/>
              <a:gd name="connsiteY25" fmla="*/ 566324 h 2907465"/>
              <a:gd name="connsiteX26" fmla="*/ 1794168 w 5035453"/>
              <a:gd name="connsiteY26" fmla="*/ 635930 h 2907465"/>
              <a:gd name="connsiteX27" fmla="*/ 1624761 w 5035453"/>
              <a:gd name="connsiteY27" fmla="*/ 733742 h 2907465"/>
              <a:gd name="connsiteX28" fmla="*/ 1504212 w 5035453"/>
              <a:gd name="connsiteY28" fmla="*/ 664137 h 2907465"/>
              <a:gd name="connsiteX29" fmla="*/ 1495973 w 5035453"/>
              <a:gd name="connsiteY29" fmla="*/ 668894 h 2907465"/>
              <a:gd name="connsiteX30" fmla="*/ 1616522 w 5035453"/>
              <a:gd name="connsiteY30" fmla="*/ 738500 h 2907465"/>
              <a:gd name="connsiteX31" fmla="*/ 1447124 w 5035453"/>
              <a:gd name="connsiteY31" fmla="*/ 836311 h 2907465"/>
              <a:gd name="connsiteX32" fmla="*/ 1326575 w 5035453"/>
              <a:gd name="connsiteY32" fmla="*/ 766706 h 2907465"/>
              <a:gd name="connsiteX33" fmla="*/ 1318337 w 5035453"/>
              <a:gd name="connsiteY33" fmla="*/ 771462 h 2907465"/>
              <a:gd name="connsiteX34" fmla="*/ 1438886 w 5035453"/>
              <a:gd name="connsiteY34" fmla="*/ 841069 h 2907465"/>
              <a:gd name="connsiteX35" fmla="*/ 1269487 w 5035453"/>
              <a:gd name="connsiteY35" fmla="*/ 938881 h 2907465"/>
              <a:gd name="connsiteX36" fmla="*/ 1148938 w 5035453"/>
              <a:gd name="connsiteY36" fmla="*/ 869275 h 2907465"/>
              <a:gd name="connsiteX37" fmla="*/ 1140691 w 5035453"/>
              <a:gd name="connsiteY37" fmla="*/ 874032 h 2907465"/>
              <a:gd name="connsiteX38" fmla="*/ 1261249 w 5035453"/>
              <a:gd name="connsiteY38" fmla="*/ 943638 h 2907465"/>
              <a:gd name="connsiteX39" fmla="*/ 1091841 w 5035453"/>
              <a:gd name="connsiteY39" fmla="*/ 1041451 h 2907465"/>
              <a:gd name="connsiteX40" fmla="*/ 971292 w 5035453"/>
              <a:gd name="connsiteY40" fmla="*/ 971842 h 2907465"/>
              <a:gd name="connsiteX41" fmla="*/ 963054 w 5035453"/>
              <a:gd name="connsiteY41" fmla="*/ 976599 h 2907465"/>
              <a:gd name="connsiteX42" fmla="*/ 1083603 w 5035453"/>
              <a:gd name="connsiteY42" fmla="*/ 1046209 h 2907465"/>
              <a:gd name="connsiteX43" fmla="*/ 914204 w 5035453"/>
              <a:gd name="connsiteY43" fmla="*/ 1144019 h 2907465"/>
              <a:gd name="connsiteX44" fmla="*/ 793653 w 5035453"/>
              <a:gd name="connsiteY44" fmla="*/ 1074410 h 2907465"/>
              <a:gd name="connsiteX45" fmla="*/ 785415 w 5035453"/>
              <a:gd name="connsiteY45" fmla="*/ 1079167 h 2907465"/>
              <a:gd name="connsiteX46" fmla="*/ 905964 w 5035453"/>
              <a:gd name="connsiteY46" fmla="*/ 1148777 h 2907465"/>
              <a:gd name="connsiteX47" fmla="*/ 736563 w 5035453"/>
              <a:gd name="connsiteY47" fmla="*/ 1246587 h 2907465"/>
              <a:gd name="connsiteX48" fmla="*/ 616013 w 5035453"/>
              <a:gd name="connsiteY48" fmla="*/ 1176988 h 2907465"/>
              <a:gd name="connsiteX49" fmla="*/ 607774 w 5035453"/>
              <a:gd name="connsiteY49" fmla="*/ 1181745 h 2907465"/>
              <a:gd name="connsiteX50" fmla="*/ 728325 w 5035453"/>
              <a:gd name="connsiteY50" fmla="*/ 1251345 h 2907465"/>
              <a:gd name="connsiteX51" fmla="*/ 558924 w 5035453"/>
              <a:gd name="connsiteY51" fmla="*/ 1349155 h 2907465"/>
              <a:gd name="connsiteX52" fmla="*/ 438374 w 5035453"/>
              <a:gd name="connsiteY52" fmla="*/ 1279556 h 2907465"/>
              <a:gd name="connsiteX53" fmla="*/ 430135 w 5035453"/>
              <a:gd name="connsiteY53" fmla="*/ 1284313 h 2907465"/>
              <a:gd name="connsiteX54" fmla="*/ 550686 w 5035453"/>
              <a:gd name="connsiteY54" fmla="*/ 1353913 h 2907465"/>
              <a:gd name="connsiteX55" fmla="*/ 381283 w 5035453"/>
              <a:gd name="connsiteY55" fmla="*/ 1451723 h 2907465"/>
              <a:gd name="connsiteX56" fmla="*/ 260733 w 5035453"/>
              <a:gd name="connsiteY56" fmla="*/ 1382124 h 2907465"/>
              <a:gd name="connsiteX57" fmla="*/ 252493 w 5035453"/>
              <a:gd name="connsiteY57" fmla="*/ 1386881 h 2907465"/>
              <a:gd name="connsiteX58" fmla="*/ 373044 w 5035453"/>
              <a:gd name="connsiteY58" fmla="*/ 1456481 h 2907465"/>
              <a:gd name="connsiteX59" fmla="*/ 203643 w 5035453"/>
              <a:gd name="connsiteY59" fmla="*/ 1554301 h 2907465"/>
              <a:gd name="connsiteX60" fmla="*/ 83093 w 5035453"/>
              <a:gd name="connsiteY60" fmla="*/ 1484692 h 2907465"/>
              <a:gd name="connsiteX61" fmla="*/ 74854 w 5035453"/>
              <a:gd name="connsiteY61" fmla="*/ 1489449 h 2907465"/>
              <a:gd name="connsiteX62" fmla="*/ 195405 w 5035453"/>
              <a:gd name="connsiteY62" fmla="*/ 1559058 h 2907465"/>
              <a:gd name="connsiteX63" fmla="*/ 0 w 5035453"/>
              <a:gd name="connsiteY63" fmla="*/ 1671883 h 2907465"/>
              <a:gd name="connsiteX64" fmla="*/ 8239 w 5035453"/>
              <a:gd name="connsiteY64" fmla="*/ 1676640 h 2907465"/>
              <a:gd name="connsiteX65" fmla="*/ 203643 w 5035453"/>
              <a:gd name="connsiteY65" fmla="*/ 1563815 h 2907465"/>
              <a:gd name="connsiteX66" fmla="*/ 373045 w 5035453"/>
              <a:gd name="connsiteY66" fmla="*/ 1661626 h 2907465"/>
              <a:gd name="connsiteX67" fmla="*/ 177641 w 5035453"/>
              <a:gd name="connsiteY67" fmla="*/ 1774451 h 2907465"/>
              <a:gd name="connsiteX68" fmla="*/ 185879 w 5035453"/>
              <a:gd name="connsiteY68" fmla="*/ 1779208 h 2907465"/>
              <a:gd name="connsiteX69" fmla="*/ 381283 w 5035453"/>
              <a:gd name="connsiteY69" fmla="*/ 1666383 h 2907465"/>
              <a:gd name="connsiteX70" fmla="*/ 550685 w 5035453"/>
              <a:gd name="connsiteY70" fmla="*/ 1764194 h 2907465"/>
              <a:gd name="connsiteX71" fmla="*/ 355281 w 5035453"/>
              <a:gd name="connsiteY71" fmla="*/ 1877019 h 2907465"/>
              <a:gd name="connsiteX72" fmla="*/ 363520 w 5035453"/>
              <a:gd name="connsiteY72" fmla="*/ 1881776 h 2907465"/>
              <a:gd name="connsiteX73" fmla="*/ 558924 w 5035453"/>
              <a:gd name="connsiteY73" fmla="*/ 1768951 h 2907465"/>
              <a:gd name="connsiteX74" fmla="*/ 728325 w 5035453"/>
              <a:gd name="connsiteY74" fmla="*/ 1866762 h 2907465"/>
              <a:gd name="connsiteX75" fmla="*/ 532921 w 5035453"/>
              <a:gd name="connsiteY75" fmla="*/ 1979587 h 2907465"/>
              <a:gd name="connsiteX76" fmla="*/ 541159 w 5035453"/>
              <a:gd name="connsiteY76" fmla="*/ 1984344 h 2907465"/>
              <a:gd name="connsiteX77" fmla="*/ 736563 w 5035453"/>
              <a:gd name="connsiteY77" fmla="*/ 1871519 h 2907465"/>
              <a:gd name="connsiteX78" fmla="*/ 905965 w 5035453"/>
              <a:gd name="connsiteY78" fmla="*/ 1969330 h 2907465"/>
              <a:gd name="connsiteX79" fmla="*/ 710561 w 5035453"/>
              <a:gd name="connsiteY79" fmla="*/ 2082155 h 2907465"/>
              <a:gd name="connsiteX80" fmla="*/ 718801 w 5035453"/>
              <a:gd name="connsiteY80" fmla="*/ 2086912 h 2907465"/>
              <a:gd name="connsiteX81" fmla="*/ 914204 w 5035453"/>
              <a:gd name="connsiteY81" fmla="*/ 1974088 h 2907465"/>
              <a:gd name="connsiteX82" fmla="*/ 1083603 w 5035453"/>
              <a:gd name="connsiteY82" fmla="*/ 2071898 h 2907465"/>
              <a:gd name="connsiteX83" fmla="*/ 888202 w 5035453"/>
              <a:gd name="connsiteY83" fmla="*/ 2184723 h 2907465"/>
              <a:gd name="connsiteX84" fmla="*/ 896440 w 5035453"/>
              <a:gd name="connsiteY84" fmla="*/ 2189480 h 2907465"/>
              <a:gd name="connsiteX85" fmla="*/ 1091841 w 5035453"/>
              <a:gd name="connsiteY85" fmla="*/ 2076656 h 2907465"/>
              <a:gd name="connsiteX86" fmla="*/ 1261249 w 5035453"/>
              <a:gd name="connsiteY86" fmla="*/ 2174466 h 2907465"/>
              <a:gd name="connsiteX87" fmla="*/ 1065842 w 5035453"/>
              <a:gd name="connsiteY87" fmla="*/ 2287301 h 2907465"/>
              <a:gd name="connsiteX88" fmla="*/ 1074081 w 5035453"/>
              <a:gd name="connsiteY88" fmla="*/ 2292058 h 2907465"/>
              <a:gd name="connsiteX89" fmla="*/ 1269487 w 5035453"/>
              <a:gd name="connsiteY89" fmla="*/ 2179224 h 2907465"/>
              <a:gd name="connsiteX90" fmla="*/ 1438886 w 5035453"/>
              <a:gd name="connsiteY90" fmla="*/ 2277044 h 2907465"/>
              <a:gd name="connsiteX91" fmla="*/ 1243479 w 5035453"/>
              <a:gd name="connsiteY91" fmla="*/ 2389869 h 2907465"/>
              <a:gd name="connsiteX92" fmla="*/ 1251717 w 5035453"/>
              <a:gd name="connsiteY92" fmla="*/ 2394626 h 2907465"/>
              <a:gd name="connsiteX93" fmla="*/ 1447124 w 5035453"/>
              <a:gd name="connsiteY93" fmla="*/ 2281801 h 2907465"/>
              <a:gd name="connsiteX94" fmla="*/ 1616522 w 5035453"/>
              <a:gd name="connsiteY94" fmla="*/ 2379612 h 2907465"/>
              <a:gd name="connsiteX95" fmla="*/ 1421125 w 5035453"/>
              <a:gd name="connsiteY95" fmla="*/ 2492437 h 2907465"/>
              <a:gd name="connsiteX96" fmla="*/ 1429363 w 5035453"/>
              <a:gd name="connsiteY96" fmla="*/ 2497194 h 2907465"/>
              <a:gd name="connsiteX97" fmla="*/ 1624761 w 5035453"/>
              <a:gd name="connsiteY97" fmla="*/ 2384369 h 2907465"/>
              <a:gd name="connsiteX98" fmla="*/ 1794168 w 5035453"/>
              <a:gd name="connsiteY98" fmla="*/ 2482180 h 2907465"/>
              <a:gd name="connsiteX99" fmla="*/ 1598761 w 5035453"/>
              <a:gd name="connsiteY99" fmla="*/ 2595005 h 2907465"/>
              <a:gd name="connsiteX100" fmla="*/ 1607000 w 5035453"/>
              <a:gd name="connsiteY100" fmla="*/ 2599762 h 2907465"/>
              <a:gd name="connsiteX101" fmla="*/ 1802407 w 5035453"/>
              <a:gd name="connsiteY101" fmla="*/ 2486937 h 2907465"/>
              <a:gd name="connsiteX102" fmla="*/ 1971805 w 5035453"/>
              <a:gd name="connsiteY102" fmla="*/ 2584748 h 2907465"/>
              <a:gd name="connsiteX103" fmla="*/ 1776408 w 5035453"/>
              <a:gd name="connsiteY103" fmla="*/ 2697573 h 2907465"/>
              <a:gd name="connsiteX104" fmla="*/ 1784646 w 5035453"/>
              <a:gd name="connsiteY104" fmla="*/ 2702330 h 2907465"/>
              <a:gd name="connsiteX105" fmla="*/ 1980043 w 5035453"/>
              <a:gd name="connsiteY105" fmla="*/ 2589505 h 2907465"/>
              <a:gd name="connsiteX106" fmla="*/ 2149442 w 5035453"/>
              <a:gd name="connsiteY106" fmla="*/ 2687316 h 2907465"/>
              <a:gd name="connsiteX107" fmla="*/ 1954044 w 5035453"/>
              <a:gd name="connsiteY107" fmla="*/ 2800141 h 2907465"/>
              <a:gd name="connsiteX108" fmla="*/ 1962283 w 5035453"/>
              <a:gd name="connsiteY108" fmla="*/ 2804898 h 2907465"/>
              <a:gd name="connsiteX109" fmla="*/ 2157689 w 5035453"/>
              <a:gd name="connsiteY109" fmla="*/ 2692073 h 2907465"/>
              <a:gd name="connsiteX110" fmla="*/ 2327088 w 5035453"/>
              <a:gd name="connsiteY110" fmla="*/ 2789884 h 2907465"/>
              <a:gd name="connsiteX111" fmla="*/ 2131681 w 5035453"/>
              <a:gd name="connsiteY111" fmla="*/ 2902709 h 2907465"/>
              <a:gd name="connsiteX112" fmla="*/ 2139919 w 5035453"/>
              <a:gd name="connsiteY112" fmla="*/ 2907466 h 2907465"/>
              <a:gd name="connsiteX113" fmla="*/ 2335326 w 5035453"/>
              <a:gd name="connsiteY113" fmla="*/ 2794641 h 2907465"/>
              <a:gd name="connsiteX114" fmla="*/ 2468556 w 5035453"/>
              <a:gd name="connsiteY114" fmla="*/ 2871567 h 2907465"/>
              <a:gd name="connsiteX115" fmla="*/ 2476794 w 5035453"/>
              <a:gd name="connsiteY115" fmla="*/ 2866810 h 2907465"/>
              <a:gd name="connsiteX116" fmla="*/ 2343564 w 5035453"/>
              <a:gd name="connsiteY116" fmla="*/ 2789884 h 2907465"/>
              <a:gd name="connsiteX117" fmla="*/ 2512963 w 5035453"/>
              <a:gd name="connsiteY117" fmla="*/ 2692073 h 2907465"/>
              <a:gd name="connsiteX118" fmla="*/ 2646193 w 5035453"/>
              <a:gd name="connsiteY118" fmla="*/ 2768999 h 2907465"/>
              <a:gd name="connsiteX119" fmla="*/ 2654431 w 5035453"/>
              <a:gd name="connsiteY119" fmla="*/ 2764242 h 2907465"/>
              <a:gd name="connsiteX120" fmla="*/ 2521201 w 5035453"/>
              <a:gd name="connsiteY120" fmla="*/ 2687316 h 2907465"/>
              <a:gd name="connsiteX121" fmla="*/ 2690609 w 5035453"/>
              <a:gd name="connsiteY121" fmla="*/ 2589505 h 2907465"/>
              <a:gd name="connsiteX122" fmla="*/ 2823839 w 5035453"/>
              <a:gd name="connsiteY122" fmla="*/ 2666431 h 2907465"/>
              <a:gd name="connsiteX123" fmla="*/ 2832077 w 5035453"/>
              <a:gd name="connsiteY123" fmla="*/ 2661674 h 2907465"/>
              <a:gd name="connsiteX124" fmla="*/ 2698847 w 5035453"/>
              <a:gd name="connsiteY124" fmla="*/ 2584748 h 2907465"/>
              <a:gd name="connsiteX125" fmla="*/ 2868245 w 5035453"/>
              <a:gd name="connsiteY125" fmla="*/ 2486937 h 2907465"/>
              <a:gd name="connsiteX126" fmla="*/ 3001475 w 5035453"/>
              <a:gd name="connsiteY126" fmla="*/ 2563863 h 2907465"/>
              <a:gd name="connsiteX127" fmla="*/ 3009713 w 5035453"/>
              <a:gd name="connsiteY127" fmla="*/ 2559106 h 2907465"/>
              <a:gd name="connsiteX128" fmla="*/ 2876484 w 5035453"/>
              <a:gd name="connsiteY128" fmla="*/ 2482180 h 2907465"/>
              <a:gd name="connsiteX129" fmla="*/ 3045882 w 5035453"/>
              <a:gd name="connsiteY129" fmla="*/ 2384369 h 2907465"/>
              <a:gd name="connsiteX130" fmla="*/ 3179112 w 5035453"/>
              <a:gd name="connsiteY130" fmla="*/ 2461295 h 2907465"/>
              <a:gd name="connsiteX131" fmla="*/ 3187350 w 5035453"/>
              <a:gd name="connsiteY131" fmla="*/ 2456538 h 2907465"/>
              <a:gd name="connsiteX132" fmla="*/ 3054120 w 5035453"/>
              <a:gd name="connsiteY132" fmla="*/ 2379612 h 2907465"/>
              <a:gd name="connsiteX133" fmla="*/ 3223528 w 5035453"/>
              <a:gd name="connsiteY133" fmla="*/ 2281801 h 2907465"/>
              <a:gd name="connsiteX134" fmla="*/ 3356758 w 5035453"/>
              <a:gd name="connsiteY134" fmla="*/ 2358727 h 2907465"/>
              <a:gd name="connsiteX135" fmla="*/ 3364996 w 5035453"/>
              <a:gd name="connsiteY135" fmla="*/ 2353970 h 2907465"/>
              <a:gd name="connsiteX136" fmla="*/ 3231766 w 5035453"/>
              <a:gd name="connsiteY136" fmla="*/ 2277044 h 2907465"/>
              <a:gd name="connsiteX137" fmla="*/ 3401165 w 5035453"/>
              <a:gd name="connsiteY137" fmla="*/ 2179224 h 2907465"/>
              <a:gd name="connsiteX138" fmla="*/ 3534395 w 5035453"/>
              <a:gd name="connsiteY138" fmla="*/ 2256159 h 2907465"/>
              <a:gd name="connsiteX139" fmla="*/ 3542633 w 5035453"/>
              <a:gd name="connsiteY139" fmla="*/ 2251402 h 2907465"/>
              <a:gd name="connsiteX140" fmla="*/ 3409403 w 5035453"/>
              <a:gd name="connsiteY140" fmla="*/ 2174466 h 2907465"/>
              <a:gd name="connsiteX141" fmla="*/ 3578811 w 5035453"/>
              <a:gd name="connsiteY141" fmla="*/ 2076656 h 2907465"/>
              <a:gd name="connsiteX142" fmla="*/ 3712041 w 5035453"/>
              <a:gd name="connsiteY142" fmla="*/ 2153582 h 2907465"/>
              <a:gd name="connsiteX143" fmla="*/ 3720279 w 5035453"/>
              <a:gd name="connsiteY143" fmla="*/ 2148824 h 2907465"/>
              <a:gd name="connsiteX144" fmla="*/ 3587049 w 5035453"/>
              <a:gd name="connsiteY144" fmla="*/ 2071898 h 2907465"/>
              <a:gd name="connsiteX145" fmla="*/ 3756447 w 5035453"/>
              <a:gd name="connsiteY145" fmla="*/ 1974088 h 2907465"/>
              <a:gd name="connsiteX146" fmla="*/ 3889677 w 5035453"/>
              <a:gd name="connsiteY146" fmla="*/ 2051014 h 2907465"/>
              <a:gd name="connsiteX147" fmla="*/ 3897915 w 5035453"/>
              <a:gd name="connsiteY147" fmla="*/ 2046256 h 2907465"/>
              <a:gd name="connsiteX148" fmla="*/ 3764686 w 5035453"/>
              <a:gd name="connsiteY148" fmla="*/ 1969330 h 2907465"/>
              <a:gd name="connsiteX149" fmla="*/ 3934084 w 5035453"/>
              <a:gd name="connsiteY149" fmla="*/ 1871519 h 2907465"/>
              <a:gd name="connsiteX150" fmla="*/ 4067314 w 5035453"/>
              <a:gd name="connsiteY150" fmla="*/ 1948446 h 2907465"/>
              <a:gd name="connsiteX151" fmla="*/ 4075552 w 5035453"/>
              <a:gd name="connsiteY151" fmla="*/ 1943688 h 2907465"/>
              <a:gd name="connsiteX152" fmla="*/ 3942322 w 5035453"/>
              <a:gd name="connsiteY152" fmla="*/ 1866762 h 2907465"/>
              <a:gd name="connsiteX153" fmla="*/ 4111730 w 5035453"/>
              <a:gd name="connsiteY153" fmla="*/ 1768951 h 2907465"/>
              <a:gd name="connsiteX154" fmla="*/ 4244960 w 5035453"/>
              <a:gd name="connsiteY154" fmla="*/ 1845878 h 2907465"/>
              <a:gd name="connsiteX155" fmla="*/ 4253198 w 5035453"/>
              <a:gd name="connsiteY155" fmla="*/ 1841120 h 2907465"/>
              <a:gd name="connsiteX156" fmla="*/ 4119968 w 5035453"/>
              <a:gd name="connsiteY156" fmla="*/ 1764194 h 2907465"/>
              <a:gd name="connsiteX157" fmla="*/ 4289367 w 5035453"/>
              <a:gd name="connsiteY157" fmla="*/ 1666383 h 2907465"/>
              <a:gd name="connsiteX158" fmla="*/ 4422597 w 5035453"/>
              <a:gd name="connsiteY158" fmla="*/ 1743310 h 2907465"/>
              <a:gd name="connsiteX159" fmla="*/ 4430835 w 5035453"/>
              <a:gd name="connsiteY159" fmla="*/ 1738552 h 2907465"/>
              <a:gd name="connsiteX160" fmla="*/ 4297605 w 5035453"/>
              <a:gd name="connsiteY160" fmla="*/ 1661626 h 2907465"/>
              <a:gd name="connsiteX161" fmla="*/ 4467004 w 5035453"/>
              <a:gd name="connsiteY161" fmla="*/ 1563815 h 2907465"/>
              <a:gd name="connsiteX162" fmla="*/ 4600243 w 5035453"/>
              <a:gd name="connsiteY162" fmla="*/ 1640742 h 2907465"/>
              <a:gd name="connsiteX163" fmla="*/ 4608481 w 5035453"/>
              <a:gd name="connsiteY163" fmla="*/ 1635984 h 2907465"/>
              <a:gd name="connsiteX164" fmla="*/ 4475242 w 5035453"/>
              <a:gd name="connsiteY164" fmla="*/ 1559058 h 2907465"/>
              <a:gd name="connsiteX165" fmla="*/ 4644650 w 5035453"/>
              <a:gd name="connsiteY165" fmla="*/ 1461238 h 2907465"/>
              <a:gd name="connsiteX166" fmla="*/ 4777879 w 5035453"/>
              <a:gd name="connsiteY166" fmla="*/ 1538174 h 2907465"/>
              <a:gd name="connsiteX167" fmla="*/ 4786118 w 5035453"/>
              <a:gd name="connsiteY167" fmla="*/ 1533416 h 2907465"/>
              <a:gd name="connsiteX168" fmla="*/ 4652888 w 5035453"/>
              <a:gd name="connsiteY168" fmla="*/ 1456481 h 2907465"/>
              <a:gd name="connsiteX169" fmla="*/ 4822286 w 5035453"/>
              <a:gd name="connsiteY169" fmla="*/ 1358670 h 2907465"/>
              <a:gd name="connsiteX170" fmla="*/ 4955516 w 5035453"/>
              <a:gd name="connsiteY170" fmla="*/ 1435596 h 2907465"/>
              <a:gd name="connsiteX171" fmla="*/ 4963754 w 5035453"/>
              <a:gd name="connsiteY171" fmla="*/ 1430839 h 2907465"/>
              <a:gd name="connsiteX172" fmla="*/ 4830524 w 5035453"/>
              <a:gd name="connsiteY172" fmla="*/ 1353913 h 2907465"/>
              <a:gd name="connsiteX173" fmla="*/ 5035454 w 5035453"/>
              <a:gd name="connsiteY173" fmla="*/ 1235588 h 2907465"/>
              <a:gd name="connsiteX174" fmla="*/ 5027216 w 5035453"/>
              <a:gd name="connsiteY174" fmla="*/ 1230831 h 2907465"/>
              <a:gd name="connsiteX175" fmla="*/ 4822286 w 5035453"/>
              <a:gd name="connsiteY175" fmla="*/ 1349155 h 2907465"/>
              <a:gd name="connsiteX176" fmla="*/ 4652888 w 5035453"/>
              <a:gd name="connsiteY176" fmla="*/ 1251345 h 2907465"/>
              <a:gd name="connsiteX177" fmla="*/ 4857817 w 5035453"/>
              <a:gd name="connsiteY177" fmla="*/ 1133020 h 2907465"/>
              <a:gd name="connsiteX178" fmla="*/ 4849579 w 5035453"/>
              <a:gd name="connsiteY178" fmla="*/ 1128263 h 2907465"/>
              <a:gd name="connsiteX179" fmla="*/ 4644650 w 5035453"/>
              <a:gd name="connsiteY179" fmla="*/ 1246587 h 2907465"/>
              <a:gd name="connsiteX180" fmla="*/ 4475251 w 5035453"/>
              <a:gd name="connsiteY180" fmla="*/ 1148777 h 2907465"/>
              <a:gd name="connsiteX181" fmla="*/ 4680181 w 5035453"/>
              <a:gd name="connsiteY181" fmla="*/ 1030452 h 2907465"/>
              <a:gd name="connsiteX182" fmla="*/ 4671943 w 5035453"/>
              <a:gd name="connsiteY182" fmla="*/ 1025695 h 2907465"/>
              <a:gd name="connsiteX183" fmla="*/ 4467013 w 5035453"/>
              <a:gd name="connsiteY183" fmla="*/ 1144019 h 2907465"/>
              <a:gd name="connsiteX184" fmla="*/ 4297605 w 5035453"/>
              <a:gd name="connsiteY184" fmla="*/ 1046209 h 2907465"/>
              <a:gd name="connsiteX185" fmla="*/ 4502535 w 5035453"/>
              <a:gd name="connsiteY185" fmla="*/ 927881 h 2907465"/>
              <a:gd name="connsiteX186" fmla="*/ 4494296 w 5035453"/>
              <a:gd name="connsiteY186" fmla="*/ 923124 h 2907465"/>
              <a:gd name="connsiteX187" fmla="*/ 4289367 w 5035453"/>
              <a:gd name="connsiteY187" fmla="*/ 1041451 h 2907465"/>
              <a:gd name="connsiteX188" fmla="*/ 4119968 w 5035453"/>
              <a:gd name="connsiteY188" fmla="*/ 943638 h 2907465"/>
              <a:gd name="connsiteX189" fmla="*/ 4324898 w 5035453"/>
              <a:gd name="connsiteY189" fmla="*/ 825311 h 2907465"/>
              <a:gd name="connsiteX190" fmla="*/ 4316660 w 5035453"/>
              <a:gd name="connsiteY190" fmla="*/ 820554 h 2907465"/>
              <a:gd name="connsiteX191" fmla="*/ 4111730 w 5035453"/>
              <a:gd name="connsiteY191" fmla="*/ 938881 h 2907465"/>
              <a:gd name="connsiteX192" fmla="*/ 3942322 w 5035453"/>
              <a:gd name="connsiteY192" fmla="*/ 841069 h 2907465"/>
              <a:gd name="connsiteX193" fmla="*/ 4147252 w 5035453"/>
              <a:gd name="connsiteY193" fmla="*/ 722743 h 2907465"/>
              <a:gd name="connsiteX194" fmla="*/ 4139013 w 5035453"/>
              <a:gd name="connsiteY194" fmla="*/ 717985 h 2907465"/>
              <a:gd name="connsiteX195" fmla="*/ 3934084 w 5035453"/>
              <a:gd name="connsiteY195" fmla="*/ 836311 h 2907465"/>
              <a:gd name="connsiteX196" fmla="*/ 3764686 w 5035453"/>
              <a:gd name="connsiteY196" fmla="*/ 738499 h 2907465"/>
              <a:gd name="connsiteX197" fmla="*/ 3969615 w 5035453"/>
              <a:gd name="connsiteY197" fmla="*/ 620173 h 2907465"/>
              <a:gd name="connsiteX198" fmla="*/ 3961377 w 5035453"/>
              <a:gd name="connsiteY198" fmla="*/ 615416 h 2907465"/>
              <a:gd name="connsiteX199" fmla="*/ 3756447 w 5035453"/>
              <a:gd name="connsiteY199" fmla="*/ 733742 h 2907465"/>
              <a:gd name="connsiteX200" fmla="*/ 3587049 w 5035453"/>
              <a:gd name="connsiteY200" fmla="*/ 635930 h 2907465"/>
              <a:gd name="connsiteX201" fmla="*/ 3791979 w 5035453"/>
              <a:gd name="connsiteY201" fmla="*/ 517604 h 2907465"/>
              <a:gd name="connsiteX202" fmla="*/ 3783740 w 5035453"/>
              <a:gd name="connsiteY202" fmla="*/ 512846 h 2907465"/>
              <a:gd name="connsiteX203" fmla="*/ 3578811 w 5035453"/>
              <a:gd name="connsiteY203" fmla="*/ 631172 h 2907465"/>
              <a:gd name="connsiteX204" fmla="*/ 3409403 w 5035453"/>
              <a:gd name="connsiteY204" fmla="*/ 533361 h 2907465"/>
              <a:gd name="connsiteX205" fmla="*/ 3614332 w 5035453"/>
              <a:gd name="connsiteY205" fmla="*/ 415035 h 2907465"/>
              <a:gd name="connsiteX206" fmla="*/ 3606094 w 5035453"/>
              <a:gd name="connsiteY206" fmla="*/ 410277 h 2907465"/>
              <a:gd name="connsiteX207" fmla="*/ 3401165 w 5035453"/>
              <a:gd name="connsiteY207" fmla="*/ 528604 h 2907465"/>
              <a:gd name="connsiteX208" fmla="*/ 3231766 w 5035453"/>
              <a:gd name="connsiteY208" fmla="*/ 430791 h 2907465"/>
              <a:gd name="connsiteX209" fmla="*/ 3436696 w 5035453"/>
              <a:gd name="connsiteY209" fmla="*/ 312465 h 2907465"/>
              <a:gd name="connsiteX210" fmla="*/ 3428458 w 5035453"/>
              <a:gd name="connsiteY210" fmla="*/ 307708 h 2907465"/>
              <a:gd name="connsiteX211" fmla="*/ 3223528 w 5035453"/>
              <a:gd name="connsiteY211" fmla="*/ 426035 h 2907465"/>
              <a:gd name="connsiteX212" fmla="*/ 3054130 w 5035453"/>
              <a:gd name="connsiteY212" fmla="*/ 328222 h 2907465"/>
              <a:gd name="connsiteX213" fmla="*/ 3259050 w 5035453"/>
              <a:gd name="connsiteY213" fmla="*/ 209896 h 2907465"/>
              <a:gd name="connsiteX214" fmla="*/ 3250812 w 5035453"/>
              <a:gd name="connsiteY214" fmla="*/ 205138 h 2907465"/>
              <a:gd name="connsiteX215" fmla="*/ 3045882 w 5035453"/>
              <a:gd name="connsiteY215" fmla="*/ 323465 h 2907465"/>
              <a:gd name="connsiteX216" fmla="*/ 2876484 w 5035453"/>
              <a:gd name="connsiteY216" fmla="*/ 225652 h 2907465"/>
              <a:gd name="connsiteX217" fmla="*/ 3081413 w 5035453"/>
              <a:gd name="connsiteY217" fmla="*/ 107326 h 2907465"/>
              <a:gd name="connsiteX218" fmla="*/ 3073175 w 5035453"/>
              <a:gd name="connsiteY218" fmla="*/ 102569 h 2907465"/>
              <a:gd name="connsiteX219" fmla="*/ 2868245 w 5035453"/>
              <a:gd name="connsiteY219" fmla="*/ 220896 h 2907465"/>
              <a:gd name="connsiteX220" fmla="*/ 2698847 w 5035453"/>
              <a:gd name="connsiteY220" fmla="*/ 123083 h 2907465"/>
              <a:gd name="connsiteX221" fmla="*/ 4814048 w 5035453"/>
              <a:gd name="connsiteY221" fmla="*/ 1353913 h 2907465"/>
              <a:gd name="connsiteX222" fmla="*/ 4644650 w 5035453"/>
              <a:gd name="connsiteY222" fmla="*/ 1256102 h 2907465"/>
              <a:gd name="connsiteX223" fmla="*/ 4475242 w 5035453"/>
              <a:gd name="connsiteY223" fmla="*/ 1353913 h 2907465"/>
              <a:gd name="connsiteX224" fmla="*/ 4644650 w 5035453"/>
              <a:gd name="connsiteY224" fmla="*/ 1451723 h 2907465"/>
              <a:gd name="connsiteX225" fmla="*/ 4814048 w 5035453"/>
              <a:gd name="connsiteY225" fmla="*/ 1353913 h 2907465"/>
              <a:gd name="connsiteX226" fmla="*/ 4636411 w 5035453"/>
              <a:gd name="connsiteY226" fmla="*/ 1456481 h 2907465"/>
              <a:gd name="connsiteX227" fmla="*/ 4467004 w 5035453"/>
              <a:gd name="connsiteY227" fmla="*/ 1358670 h 2907465"/>
              <a:gd name="connsiteX228" fmla="*/ 4297605 w 5035453"/>
              <a:gd name="connsiteY228" fmla="*/ 1456481 h 2907465"/>
              <a:gd name="connsiteX229" fmla="*/ 4467004 w 5035453"/>
              <a:gd name="connsiteY229" fmla="*/ 1554301 h 2907465"/>
              <a:gd name="connsiteX230" fmla="*/ 4636411 w 5035453"/>
              <a:gd name="connsiteY230" fmla="*/ 1456481 h 2907465"/>
              <a:gd name="connsiteX231" fmla="*/ 4458765 w 5035453"/>
              <a:gd name="connsiteY231" fmla="*/ 1559058 h 2907465"/>
              <a:gd name="connsiteX232" fmla="*/ 4289367 w 5035453"/>
              <a:gd name="connsiteY232" fmla="*/ 1461238 h 2907465"/>
              <a:gd name="connsiteX233" fmla="*/ 4119968 w 5035453"/>
              <a:gd name="connsiteY233" fmla="*/ 1559058 h 2907465"/>
              <a:gd name="connsiteX234" fmla="*/ 4289367 w 5035453"/>
              <a:gd name="connsiteY234" fmla="*/ 1656869 h 2907465"/>
              <a:gd name="connsiteX235" fmla="*/ 4458765 w 5035453"/>
              <a:gd name="connsiteY235" fmla="*/ 1559058 h 2907465"/>
              <a:gd name="connsiteX236" fmla="*/ 4281129 w 5035453"/>
              <a:gd name="connsiteY236" fmla="*/ 1661626 h 2907465"/>
              <a:gd name="connsiteX237" fmla="*/ 4111730 w 5035453"/>
              <a:gd name="connsiteY237" fmla="*/ 1563815 h 2907465"/>
              <a:gd name="connsiteX238" fmla="*/ 3942322 w 5035453"/>
              <a:gd name="connsiteY238" fmla="*/ 1661626 h 2907465"/>
              <a:gd name="connsiteX239" fmla="*/ 4111730 w 5035453"/>
              <a:gd name="connsiteY239" fmla="*/ 1759437 h 2907465"/>
              <a:gd name="connsiteX240" fmla="*/ 4281129 w 5035453"/>
              <a:gd name="connsiteY240" fmla="*/ 1661626 h 2907465"/>
              <a:gd name="connsiteX241" fmla="*/ 4103492 w 5035453"/>
              <a:gd name="connsiteY241" fmla="*/ 1764194 h 2907465"/>
              <a:gd name="connsiteX242" fmla="*/ 3934084 w 5035453"/>
              <a:gd name="connsiteY242" fmla="*/ 1666383 h 2907465"/>
              <a:gd name="connsiteX243" fmla="*/ 3764686 w 5035453"/>
              <a:gd name="connsiteY243" fmla="*/ 1764194 h 2907465"/>
              <a:gd name="connsiteX244" fmla="*/ 3934084 w 5035453"/>
              <a:gd name="connsiteY244" fmla="*/ 1862005 h 2907465"/>
              <a:gd name="connsiteX245" fmla="*/ 4103492 w 5035453"/>
              <a:gd name="connsiteY245" fmla="*/ 1764194 h 2907465"/>
              <a:gd name="connsiteX246" fmla="*/ 3925846 w 5035453"/>
              <a:gd name="connsiteY246" fmla="*/ 1866762 h 2907465"/>
              <a:gd name="connsiteX247" fmla="*/ 3756447 w 5035453"/>
              <a:gd name="connsiteY247" fmla="*/ 1768951 h 2907465"/>
              <a:gd name="connsiteX248" fmla="*/ 3587049 w 5035453"/>
              <a:gd name="connsiteY248" fmla="*/ 1866762 h 2907465"/>
              <a:gd name="connsiteX249" fmla="*/ 3756447 w 5035453"/>
              <a:gd name="connsiteY249" fmla="*/ 1964573 h 2907465"/>
              <a:gd name="connsiteX250" fmla="*/ 3925846 w 5035453"/>
              <a:gd name="connsiteY250" fmla="*/ 1866762 h 2907465"/>
              <a:gd name="connsiteX251" fmla="*/ 3748209 w 5035453"/>
              <a:gd name="connsiteY251" fmla="*/ 1969330 h 2907465"/>
              <a:gd name="connsiteX252" fmla="*/ 3578801 w 5035453"/>
              <a:gd name="connsiteY252" fmla="*/ 1871519 h 2907465"/>
              <a:gd name="connsiteX253" fmla="*/ 3409403 w 5035453"/>
              <a:gd name="connsiteY253" fmla="*/ 1969330 h 2907465"/>
              <a:gd name="connsiteX254" fmla="*/ 3578811 w 5035453"/>
              <a:gd name="connsiteY254" fmla="*/ 2067141 h 2907465"/>
              <a:gd name="connsiteX255" fmla="*/ 3748209 w 5035453"/>
              <a:gd name="connsiteY255" fmla="*/ 1969330 h 2907465"/>
              <a:gd name="connsiteX256" fmla="*/ 3570572 w 5035453"/>
              <a:gd name="connsiteY256" fmla="*/ 2071898 h 2907465"/>
              <a:gd name="connsiteX257" fmla="*/ 3401165 w 5035453"/>
              <a:gd name="connsiteY257" fmla="*/ 1974088 h 2907465"/>
              <a:gd name="connsiteX258" fmla="*/ 3231766 w 5035453"/>
              <a:gd name="connsiteY258" fmla="*/ 2071898 h 2907465"/>
              <a:gd name="connsiteX259" fmla="*/ 3401165 w 5035453"/>
              <a:gd name="connsiteY259" fmla="*/ 2169709 h 2907465"/>
              <a:gd name="connsiteX260" fmla="*/ 3570572 w 5035453"/>
              <a:gd name="connsiteY260" fmla="*/ 2071898 h 2907465"/>
              <a:gd name="connsiteX261" fmla="*/ 3392927 w 5035453"/>
              <a:gd name="connsiteY261" fmla="*/ 2174466 h 2907465"/>
              <a:gd name="connsiteX262" fmla="*/ 3223528 w 5035453"/>
              <a:gd name="connsiteY262" fmla="*/ 2076656 h 2907465"/>
              <a:gd name="connsiteX263" fmla="*/ 3054130 w 5035453"/>
              <a:gd name="connsiteY263" fmla="*/ 2174466 h 2907465"/>
              <a:gd name="connsiteX264" fmla="*/ 3223528 w 5035453"/>
              <a:gd name="connsiteY264" fmla="*/ 2272286 h 2907465"/>
              <a:gd name="connsiteX265" fmla="*/ 3392927 w 5035453"/>
              <a:gd name="connsiteY265" fmla="*/ 2174466 h 2907465"/>
              <a:gd name="connsiteX266" fmla="*/ 3215290 w 5035453"/>
              <a:gd name="connsiteY266" fmla="*/ 2277044 h 2907465"/>
              <a:gd name="connsiteX267" fmla="*/ 3045882 w 5035453"/>
              <a:gd name="connsiteY267" fmla="*/ 2179224 h 2907465"/>
              <a:gd name="connsiteX268" fmla="*/ 2876484 w 5035453"/>
              <a:gd name="connsiteY268" fmla="*/ 2277044 h 2907465"/>
              <a:gd name="connsiteX269" fmla="*/ 3045882 w 5035453"/>
              <a:gd name="connsiteY269" fmla="*/ 2374854 h 2907465"/>
              <a:gd name="connsiteX270" fmla="*/ 3215290 w 5035453"/>
              <a:gd name="connsiteY270" fmla="*/ 2277044 h 2907465"/>
              <a:gd name="connsiteX271" fmla="*/ 3037644 w 5035453"/>
              <a:gd name="connsiteY271" fmla="*/ 2379612 h 2907465"/>
              <a:gd name="connsiteX272" fmla="*/ 2868245 w 5035453"/>
              <a:gd name="connsiteY272" fmla="*/ 2281801 h 2907465"/>
              <a:gd name="connsiteX273" fmla="*/ 2698847 w 5035453"/>
              <a:gd name="connsiteY273" fmla="*/ 2379612 h 2907465"/>
              <a:gd name="connsiteX274" fmla="*/ 2868245 w 5035453"/>
              <a:gd name="connsiteY274" fmla="*/ 2477422 h 2907465"/>
              <a:gd name="connsiteX275" fmla="*/ 3037644 w 5035453"/>
              <a:gd name="connsiteY275" fmla="*/ 2379612 h 2907465"/>
              <a:gd name="connsiteX276" fmla="*/ 2860007 w 5035453"/>
              <a:gd name="connsiteY276" fmla="*/ 2482180 h 2907465"/>
              <a:gd name="connsiteX277" fmla="*/ 2690609 w 5035453"/>
              <a:gd name="connsiteY277" fmla="*/ 2384369 h 2907465"/>
              <a:gd name="connsiteX278" fmla="*/ 2521201 w 5035453"/>
              <a:gd name="connsiteY278" fmla="*/ 2482180 h 2907465"/>
              <a:gd name="connsiteX279" fmla="*/ 2690609 w 5035453"/>
              <a:gd name="connsiteY279" fmla="*/ 2579990 h 2907465"/>
              <a:gd name="connsiteX280" fmla="*/ 2860007 w 5035453"/>
              <a:gd name="connsiteY280" fmla="*/ 2482180 h 2907465"/>
              <a:gd name="connsiteX281" fmla="*/ 2682371 w 5035453"/>
              <a:gd name="connsiteY281" fmla="*/ 2584748 h 2907465"/>
              <a:gd name="connsiteX282" fmla="*/ 2512963 w 5035453"/>
              <a:gd name="connsiteY282" fmla="*/ 2486937 h 2907465"/>
              <a:gd name="connsiteX283" fmla="*/ 2343564 w 5035453"/>
              <a:gd name="connsiteY283" fmla="*/ 2584748 h 2907465"/>
              <a:gd name="connsiteX284" fmla="*/ 2512963 w 5035453"/>
              <a:gd name="connsiteY284" fmla="*/ 2682558 h 2907465"/>
              <a:gd name="connsiteX285" fmla="*/ 2682371 w 5035453"/>
              <a:gd name="connsiteY285" fmla="*/ 2584748 h 2907465"/>
              <a:gd name="connsiteX286" fmla="*/ 2504724 w 5035453"/>
              <a:gd name="connsiteY286" fmla="*/ 2687316 h 2907465"/>
              <a:gd name="connsiteX287" fmla="*/ 2335326 w 5035453"/>
              <a:gd name="connsiteY287" fmla="*/ 2589505 h 2907465"/>
              <a:gd name="connsiteX288" fmla="*/ 2165928 w 5035453"/>
              <a:gd name="connsiteY288" fmla="*/ 2687316 h 2907465"/>
              <a:gd name="connsiteX289" fmla="*/ 2335326 w 5035453"/>
              <a:gd name="connsiteY289" fmla="*/ 2785126 h 2907465"/>
              <a:gd name="connsiteX290" fmla="*/ 2504724 w 5035453"/>
              <a:gd name="connsiteY290" fmla="*/ 2687316 h 2907465"/>
              <a:gd name="connsiteX291" fmla="*/ 2327088 w 5035453"/>
              <a:gd name="connsiteY291" fmla="*/ 2584748 h 2907465"/>
              <a:gd name="connsiteX292" fmla="*/ 2157689 w 5035453"/>
              <a:gd name="connsiteY292" fmla="*/ 2682558 h 2907465"/>
              <a:gd name="connsiteX293" fmla="*/ 1988282 w 5035453"/>
              <a:gd name="connsiteY293" fmla="*/ 2584748 h 2907465"/>
              <a:gd name="connsiteX294" fmla="*/ 2157689 w 5035453"/>
              <a:gd name="connsiteY294" fmla="*/ 2486937 h 2907465"/>
              <a:gd name="connsiteX295" fmla="*/ 2327088 w 5035453"/>
              <a:gd name="connsiteY295" fmla="*/ 2584748 h 2907465"/>
              <a:gd name="connsiteX296" fmla="*/ 2504724 w 5035453"/>
              <a:gd name="connsiteY296" fmla="*/ 2482180 h 2907465"/>
              <a:gd name="connsiteX297" fmla="*/ 2335326 w 5035453"/>
              <a:gd name="connsiteY297" fmla="*/ 2579990 h 2907465"/>
              <a:gd name="connsiteX298" fmla="*/ 2165928 w 5035453"/>
              <a:gd name="connsiteY298" fmla="*/ 2482180 h 2907465"/>
              <a:gd name="connsiteX299" fmla="*/ 2335326 w 5035453"/>
              <a:gd name="connsiteY299" fmla="*/ 2384369 h 2907465"/>
              <a:gd name="connsiteX300" fmla="*/ 2504724 w 5035453"/>
              <a:gd name="connsiteY300" fmla="*/ 2482180 h 2907465"/>
              <a:gd name="connsiteX301" fmla="*/ 2682371 w 5035453"/>
              <a:gd name="connsiteY301" fmla="*/ 2379612 h 2907465"/>
              <a:gd name="connsiteX302" fmla="*/ 2512963 w 5035453"/>
              <a:gd name="connsiteY302" fmla="*/ 2477422 h 2907465"/>
              <a:gd name="connsiteX303" fmla="*/ 2343564 w 5035453"/>
              <a:gd name="connsiteY303" fmla="*/ 2379612 h 2907465"/>
              <a:gd name="connsiteX304" fmla="*/ 2512963 w 5035453"/>
              <a:gd name="connsiteY304" fmla="*/ 2281801 h 2907465"/>
              <a:gd name="connsiteX305" fmla="*/ 2682371 w 5035453"/>
              <a:gd name="connsiteY305" fmla="*/ 2379612 h 2907465"/>
              <a:gd name="connsiteX306" fmla="*/ 2860007 w 5035453"/>
              <a:gd name="connsiteY306" fmla="*/ 2277044 h 2907465"/>
              <a:gd name="connsiteX307" fmla="*/ 2690609 w 5035453"/>
              <a:gd name="connsiteY307" fmla="*/ 2374854 h 2907465"/>
              <a:gd name="connsiteX308" fmla="*/ 2521201 w 5035453"/>
              <a:gd name="connsiteY308" fmla="*/ 2277044 h 2907465"/>
              <a:gd name="connsiteX309" fmla="*/ 2690609 w 5035453"/>
              <a:gd name="connsiteY309" fmla="*/ 2179224 h 2907465"/>
              <a:gd name="connsiteX310" fmla="*/ 2860007 w 5035453"/>
              <a:gd name="connsiteY310" fmla="*/ 2277044 h 2907465"/>
              <a:gd name="connsiteX311" fmla="*/ 3037644 w 5035453"/>
              <a:gd name="connsiteY311" fmla="*/ 2174466 h 2907465"/>
              <a:gd name="connsiteX312" fmla="*/ 2868245 w 5035453"/>
              <a:gd name="connsiteY312" fmla="*/ 2272286 h 2907465"/>
              <a:gd name="connsiteX313" fmla="*/ 2698847 w 5035453"/>
              <a:gd name="connsiteY313" fmla="*/ 2174466 h 2907465"/>
              <a:gd name="connsiteX314" fmla="*/ 2868245 w 5035453"/>
              <a:gd name="connsiteY314" fmla="*/ 2076656 h 2907465"/>
              <a:gd name="connsiteX315" fmla="*/ 3037644 w 5035453"/>
              <a:gd name="connsiteY315" fmla="*/ 2174466 h 2907465"/>
              <a:gd name="connsiteX316" fmla="*/ 3215290 w 5035453"/>
              <a:gd name="connsiteY316" fmla="*/ 2071898 h 2907465"/>
              <a:gd name="connsiteX317" fmla="*/ 3045882 w 5035453"/>
              <a:gd name="connsiteY317" fmla="*/ 2169709 h 2907465"/>
              <a:gd name="connsiteX318" fmla="*/ 2876484 w 5035453"/>
              <a:gd name="connsiteY318" fmla="*/ 2071898 h 2907465"/>
              <a:gd name="connsiteX319" fmla="*/ 3045882 w 5035453"/>
              <a:gd name="connsiteY319" fmla="*/ 1974088 h 2907465"/>
              <a:gd name="connsiteX320" fmla="*/ 3215290 w 5035453"/>
              <a:gd name="connsiteY320" fmla="*/ 2071898 h 2907465"/>
              <a:gd name="connsiteX321" fmla="*/ 3392927 w 5035453"/>
              <a:gd name="connsiteY321" fmla="*/ 1969330 h 2907465"/>
              <a:gd name="connsiteX322" fmla="*/ 3223528 w 5035453"/>
              <a:gd name="connsiteY322" fmla="*/ 2067141 h 2907465"/>
              <a:gd name="connsiteX323" fmla="*/ 3054130 w 5035453"/>
              <a:gd name="connsiteY323" fmla="*/ 1969330 h 2907465"/>
              <a:gd name="connsiteX324" fmla="*/ 3223528 w 5035453"/>
              <a:gd name="connsiteY324" fmla="*/ 1871519 h 2907465"/>
              <a:gd name="connsiteX325" fmla="*/ 3392927 w 5035453"/>
              <a:gd name="connsiteY325" fmla="*/ 1969330 h 2907465"/>
              <a:gd name="connsiteX326" fmla="*/ 3570563 w 5035453"/>
              <a:gd name="connsiteY326" fmla="*/ 1866762 h 2907465"/>
              <a:gd name="connsiteX327" fmla="*/ 3401165 w 5035453"/>
              <a:gd name="connsiteY327" fmla="*/ 1964573 h 2907465"/>
              <a:gd name="connsiteX328" fmla="*/ 3231766 w 5035453"/>
              <a:gd name="connsiteY328" fmla="*/ 1866762 h 2907465"/>
              <a:gd name="connsiteX329" fmla="*/ 3401165 w 5035453"/>
              <a:gd name="connsiteY329" fmla="*/ 1768951 h 2907465"/>
              <a:gd name="connsiteX330" fmla="*/ 3570563 w 5035453"/>
              <a:gd name="connsiteY330" fmla="*/ 1866762 h 2907465"/>
              <a:gd name="connsiteX331" fmla="*/ 3748209 w 5035453"/>
              <a:gd name="connsiteY331" fmla="*/ 1764194 h 2907465"/>
              <a:gd name="connsiteX332" fmla="*/ 3578801 w 5035453"/>
              <a:gd name="connsiteY332" fmla="*/ 1862005 h 2907465"/>
              <a:gd name="connsiteX333" fmla="*/ 3409403 w 5035453"/>
              <a:gd name="connsiteY333" fmla="*/ 1764194 h 2907465"/>
              <a:gd name="connsiteX334" fmla="*/ 3578811 w 5035453"/>
              <a:gd name="connsiteY334" fmla="*/ 1666383 h 2907465"/>
              <a:gd name="connsiteX335" fmla="*/ 3748209 w 5035453"/>
              <a:gd name="connsiteY335" fmla="*/ 1764194 h 2907465"/>
              <a:gd name="connsiteX336" fmla="*/ 3925846 w 5035453"/>
              <a:gd name="connsiteY336" fmla="*/ 1661626 h 2907465"/>
              <a:gd name="connsiteX337" fmla="*/ 3756447 w 5035453"/>
              <a:gd name="connsiteY337" fmla="*/ 1759437 h 2907465"/>
              <a:gd name="connsiteX338" fmla="*/ 3587049 w 5035453"/>
              <a:gd name="connsiteY338" fmla="*/ 1661626 h 2907465"/>
              <a:gd name="connsiteX339" fmla="*/ 3756447 w 5035453"/>
              <a:gd name="connsiteY339" fmla="*/ 1563815 h 2907465"/>
              <a:gd name="connsiteX340" fmla="*/ 3925846 w 5035453"/>
              <a:gd name="connsiteY340" fmla="*/ 1661626 h 2907465"/>
              <a:gd name="connsiteX341" fmla="*/ 4103492 w 5035453"/>
              <a:gd name="connsiteY341" fmla="*/ 1559058 h 2907465"/>
              <a:gd name="connsiteX342" fmla="*/ 3934084 w 5035453"/>
              <a:gd name="connsiteY342" fmla="*/ 1656869 h 2907465"/>
              <a:gd name="connsiteX343" fmla="*/ 3764686 w 5035453"/>
              <a:gd name="connsiteY343" fmla="*/ 1559058 h 2907465"/>
              <a:gd name="connsiteX344" fmla="*/ 3934084 w 5035453"/>
              <a:gd name="connsiteY344" fmla="*/ 1461238 h 2907465"/>
              <a:gd name="connsiteX345" fmla="*/ 4103492 w 5035453"/>
              <a:gd name="connsiteY345" fmla="*/ 1559058 h 2907465"/>
              <a:gd name="connsiteX346" fmla="*/ 4281129 w 5035453"/>
              <a:gd name="connsiteY346" fmla="*/ 1456481 h 2907465"/>
              <a:gd name="connsiteX347" fmla="*/ 4111730 w 5035453"/>
              <a:gd name="connsiteY347" fmla="*/ 1554301 h 2907465"/>
              <a:gd name="connsiteX348" fmla="*/ 3942322 w 5035453"/>
              <a:gd name="connsiteY348" fmla="*/ 1456481 h 2907465"/>
              <a:gd name="connsiteX349" fmla="*/ 4111730 w 5035453"/>
              <a:gd name="connsiteY349" fmla="*/ 1358670 h 2907465"/>
              <a:gd name="connsiteX350" fmla="*/ 4281129 w 5035453"/>
              <a:gd name="connsiteY350" fmla="*/ 1456481 h 2907465"/>
              <a:gd name="connsiteX351" fmla="*/ 4458765 w 5035453"/>
              <a:gd name="connsiteY351" fmla="*/ 1353913 h 2907465"/>
              <a:gd name="connsiteX352" fmla="*/ 4289367 w 5035453"/>
              <a:gd name="connsiteY352" fmla="*/ 1451723 h 2907465"/>
              <a:gd name="connsiteX353" fmla="*/ 4119968 w 5035453"/>
              <a:gd name="connsiteY353" fmla="*/ 1353913 h 2907465"/>
              <a:gd name="connsiteX354" fmla="*/ 4289367 w 5035453"/>
              <a:gd name="connsiteY354" fmla="*/ 1256102 h 2907465"/>
              <a:gd name="connsiteX355" fmla="*/ 4458765 w 5035453"/>
              <a:gd name="connsiteY355" fmla="*/ 1353913 h 2907465"/>
              <a:gd name="connsiteX356" fmla="*/ 4636411 w 5035453"/>
              <a:gd name="connsiteY356" fmla="*/ 1251345 h 2907465"/>
              <a:gd name="connsiteX357" fmla="*/ 4467004 w 5035453"/>
              <a:gd name="connsiteY357" fmla="*/ 1349155 h 2907465"/>
              <a:gd name="connsiteX358" fmla="*/ 4297605 w 5035453"/>
              <a:gd name="connsiteY358" fmla="*/ 1251345 h 2907465"/>
              <a:gd name="connsiteX359" fmla="*/ 4467013 w 5035453"/>
              <a:gd name="connsiteY359" fmla="*/ 1153534 h 2907465"/>
              <a:gd name="connsiteX360" fmla="*/ 4636411 w 5035453"/>
              <a:gd name="connsiteY360" fmla="*/ 1251345 h 2907465"/>
              <a:gd name="connsiteX361" fmla="*/ 4458765 w 5035453"/>
              <a:gd name="connsiteY361" fmla="*/ 1148777 h 2907465"/>
              <a:gd name="connsiteX362" fmla="*/ 4289367 w 5035453"/>
              <a:gd name="connsiteY362" fmla="*/ 1050966 h 2907465"/>
              <a:gd name="connsiteX363" fmla="*/ 4119968 w 5035453"/>
              <a:gd name="connsiteY363" fmla="*/ 1148777 h 2907465"/>
              <a:gd name="connsiteX364" fmla="*/ 4289367 w 5035453"/>
              <a:gd name="connsiteY364" fmla="*/ 1246587 h 2907465"/>
              <a:gd name="connsiteX365" fmla="*/ 4458765 w 5035453"/>
              <a:gd name="connsiteY365" fmla="*/ 1148777 h 2907465"/>
              <a:gd name="connsiteX366" fmla="*/ 4281129 w 5035453"/>
              <a:gd name="connsiteY366" fmla="*/ 1251345 h 2907465"/>
              <a:gd name="connsiteX367" fmla="*/ 4111730 w 5035453"/>
              <a:gd name="connsiteY367" fmla="*/ 1153534 h 2907465"/>
              <a:gd name="connsiteX368" fmla="*/ 3942322 w 5035453"/>
              <a:gd name="connsiteY368" fmla="*/ 1251345 h 2907465"/>
              <a:gd name="connsiteX369" fmla="*/ 4111730 w 5035453"/>
              <a:gd name="connsiteY369" fmla="*/ 1349155 h 2907465"/>
              <a:gd name="connsiteX370" fmla="*/ 4281129 w 5035453"/>
              <a:gd name="connsiteY370" fmla="*/ 1251345 h 2907465"/>
              <a:gd name="connsiteX371" fmla="*/ 4103492 w 5035453"/>
              <a:gd name="connsiteY371" fmla="*/ 1353913 h 2907465"/>
              <a:gd name="connsiteX372" fmla="*/ 3934084 w 5035453"/>
              <a:gd name="connsiteY372" fmla="*/ 1256102 h 2907465"/>
              <a:gd name="connsiteX373" fmla="*/ 3764686 w 5035453"/>
              <a:gd name="connsiteY373" fmla="*/ 1353913 h 2907465"/>
              <a:gd name="connsiteX374" fmla="*/ 3934084 w 5035453"/>
              <a:gd name="connsiteY374" fmla="*/ 1451723 h 2907465"/>
              <a:gd name="connsiteX375" fmla="*/ 4103492 w 5035453"/>
              <a:gd name="connsiteY375" fmla="*/ 1353913 h 2907465"/>
              <a:gd name="connsiteX376" fmla="*/ 3925846 w 5035453"/>
              <a:gd name="connsiteY376" fmla="*/ 1456481 h 2907465"/>
              <a:gd name="connsiteX377" fmla="*/ 3756447 w 5035453"/>
              <a:gd name="connsiteY377" fmla="*/ 1358670 h 2907465"/>
              <a:gd name="connsiteX378" fmla="*/ 3587049 w 5035453"/>
              <a:gd name="connsiteY378" fmla="*/ 1456481 h 2907465"/>
              <a:gd name="connsiteX379" fmla="*/ 3756447 w 5035453"/>
              <a:gd name="connsiteY379" fmla="*/ 1554301 h 2907465"/>
              <a:gd name="connsiteX380" fmla="*/ 3925846 w 5035453"/>
              <a:gd name="connsiteY380" fmla="*/ 1456481 h 2907465"/>
              <a:gd name="connsiteX381" fmla="*/ 3748209 w 5035453"/>
              <a:gd name="connsiteY381" fmla="*/ 1559058 h 2907465"/>
              <a:gd name="connsiteX382" fmla="*/ 3578811 w 5035453"/>
              <a:gd name="connsiteY382" fmla="*/ 1461238 h 2907465"/>
              <a:gd name="connsiteX383" fmla="*/ 3409403 w 5035453"/>
              <a:gd name="connsiteY383" fmla="*/ 1559058 h 2907465"/>
              <a:gd name="connsiteX384" fmla="*/ 3578811 w 5035453"/>
              <a:gd name="connsiteY384" fmla="*/ 1656869 h 2907465"/>
              <a:gd name="connsiteX385" fmla="*/ 3748209 w 5035453"/>
              <a:gd name="connsiteY385" fmla="*/ 1559058 h 2907465"/>
              <a:gd name="connsiteX386" fmla="*/ 3570572 w 5035453"/>
              <a:gd name="connsiteY386" fmla="*/ 1661626 h 2907465"/>
              <a:gd name="connsiteX387" fmla="*/ 3401165 w 5035453"/>
              <a:gd name="connsiteY387" fmla="*/ 1563815 h 2907465"/>
              <a:gd name="connsiteX388" fmla="*/ 3231766 w 5035453"/>
              <a:gd name="connsiteY388" fmla="*/ 1661626 h 2907465"/>
              <a:gd name="connsiteX389" fmla="*/ 3401165 w 5035453"/>
              <a:gd name="connsiteY389" fmla="*/ 1759437 h 2907465"/>
              <a:gd name="connsiteX390" fmla="*/ 3570572 w 5035453"/>
              <a:gd name="connsiteY390" fmla="*/ 1661626 h 2907465"/>
              <a:gd name="connsiteX391" fmla="*/ 3392927 w 5035453"/>
              <a:gd name="connsiteY391" fmla="*/ 1764194 h 2907465"/>
              <a:gd name="connsiteX392" fmla="*/ 3223528 w 5035453"/>
              <a:gd name="connsiteY392" fmla="*/ 1666383 h 2907465"/>
              <a:gd name="connsiteX393" fmla="*/ 3054130 w 5035453"/>
              <a:gd name="connsiteY393" fmla="*/ 1764194 h 2907465"/>
              <a:gd name="connsiteX394" fmla="*/ 3223528 w 5035453"/>
              <a:gd name="connsiteY394" fmla="*/ 1862005 h 2907465"/>
              <a:gd name="connsiteX395" fmla="*/ 3392927 w 5035453"/>
              <a:gd name="connsiteY395" fmla="*/ 1764194 h 2907465"/>
              <a:gd name="connsiteX396" fmla="*/ 3215290 w 5035453"/>
              <a:gd name="connsiteY396" fmla="*/ 1866762 h 2907465"/>
              <a:gd name="connsiteX397" fmla="*/ 3045882 w 5035453"/>
              <a:gd name="connsiteY397" fmla="*/ 1768951 h 2907465"/>
              <a:gd name="connsiteX398" fmla="*/ 2876484 w 5035453"/>
              <a:gd name="connsiteY398" fmla="*/ 1866762 h 2907465"/>
              <a:gd name="connsiteX399" fmla="*/ 3045891 w 5035453"/>
              <a:gd name="connsiteY399" fmla="*/ 1964573 h 2907465"/>
              <a:gd name="connsiteX400" fmla="*/ 3215290 w 5035453"/>
              <a:gd name="connsiteY400" fmla="*/ 1866762 h 2907465"/>
              <a:gd name="connsiteX401" fmla="*/ 3037644 w 5035453"/>
              <a:gd name="connsiteY401" fmla="*/ 1969330 h 2907465"/>
              <a:gd name="connsiteX402" fmla="*/ 2868245 w 5035453"/>
              <a:gd name="connsiteY402" fmla="*/ 1871519 h 2907465"/>
              <a:gd name="connsiteX403" fmla="*/ 2698847 w 5035453"/>
              <a:gd name="connsiteY403" fmla="*/ 1969330 h 2907465"/>
              <a:gd name="connsiteX404" fmla="*/ 2868245 w 5035453"/>
              <a:gd name="connsiteY404" fmla="*/ 2067141 h 2907465"/>
              <a:gd name="connsiteX405" fmla="*/ 3037644 w 5035453"/>
              <a:gd name="connsiteY405" fmla="*/ 1969330 h 2907465"/>
              <a:gd name="connsiteX406" fmla="*/ 2860007 w 5035453"/>
              <a:gd name="connsiteY406" fmla="*/ 2071898 h 2907465"/>
              <a:gd name="connsiteX407" fmla="*/ 2690609 w 5035453"/>
              <a:gd name="connsiteY407" fmla="*/ 1974088 h 2907465"/>
              <a:gd name="connsiteX408" fmla="*/ 2521201 w 5035453"/>
              <a:gd name="connsiteY408" fmla="*/ 2071898 h 2907465"/>
              <a:gd name="connsiteX409" fmla="*/ 2690609 w 5035453"/>
              <a:gd name="connsiteY409" fmla="*/ 2169718 h 2907465"/>
              <a:gd name="connsiteX410" fmla="*/ 2860007 w 5035453"/>
              <a:gd name="connsiteY410" fmla="*/ 2071898 h 2907465"/>
              <a:gd name="connsiteX411" fmla="*/ 2682371 w 5035453"/>
              <a:gd name="connsiteY411" fmla="*/ 2174466 h 2907465"/>
              <a:gd name="connsiteX412" fmla="*/ 2512963 w 5035453"/>
              <a:gd name="connsiteY412" fmla="*/ 2076656 h 2907465"/>
              <a:gd name="connsiteX413" fmla="*/ 2343564 w 5035453"/>
              <a:gd name="connsiteY413" fmla="*/ 2174466 h 2907465"/>
              <a:gd name="connsiteX414" fmla="*/ 2512963 w 5035453"/>
              <a:gd name="connsiteY414" fmla="*/ 2272286 h 2907465"/>
              <a:gd name="connsiteX415" fmla="*/ 2682371 w 5035453"/>
              <a:gd name="connsiteY415" fmla="*/ 2174466 h 2907465"/>
              <a:gd name="connsiteX416" fmla="*/ 2504724 w 5035453"/>
              <a:gd name="connsiteY416" fmla="*/ 2277044 h 2907465"/>
              <a:gd name="connsiteX417" fmla="*/ 2335326 w 5035453"/>
              <a:gd name="connsiteY417" fmla="*/ 2179224 h 2907465"/>
              <a:gd name="connsiteX418" fmla="*/ 2165928 w 5035453"/>
              <a:gd name="connsiteY418" fmla="*/ 2277044 h 2907465"/>
              <a:gd name="connsiteX419" fmla="*/ 2335326 w 5035453"/>
              <a:gd name="connsiteY419" fmla="*/ 2374854 h 2907465"/>
              <a:gd name="connsiteX420" fmla="*/ 2504724 w 5035453"/>
              <a:gd name="connsiteY420" fmla="*/ 2277044 h 2907465"/>
              <a:gd name="connsiteX421" fmla="*/ 2327088 w 5035453"/>
              <a:gd name="connsiteY421" fmla="*/ 2379612 h 2907465"/>
              <a:gd name="connsiteX422" fmla="*/ 2157689 w 5035453"/>
              <a:gd name="connsiteY422" fmla="*/ 2281801 h 2907465"/>
              <a:gd name="connsiteX423" fmla="*/ 1988282 w 5035453"/>
              <a:gd name="connsiteY423" fmla="*/ 2379612 h 2907465"/>
              <a:gd name="connsiteX424" fmla="*/ 2157689 w 5035453"/>
              <a:gd name="connsiteY424" fmla="*/ 2477422 h 2907465"/>
              <a:gd name="connsiteX425" fmla="*/ 2327088 w 5035453"/>
              <a:gd name="connsiteY425" fmla="*/ 2379612 h 2907465"/>
              <a:gd name="connsiteX426" fmla="*/ 2149451 w 5035453"/>
              <a:gd name="connsiteY426" fmla="*/ 2482180 h 2907465"/>
              <a:gd name="connsiteX427" fmla="*/ 1980043 w 5035453"/>
              <a:gd name="connsiteY427" fmla="*/ 2384369 h 2907465"/>
              <a:gd name="connsiteX428" fmla="*/ 1810645 w 5035453"/>
              <a:gd name="connsiteY428" fmla="*/ 2482180 h 2907465"/>
              <a:gd name="connsiteX429" fmla="*/ 1980043 w 5035453"/>
              <a:gd name="connsiteY429" fmla="*/ 2579990 h 2907465"/>
              <a:gd name="connsiteX430" fmla="*/ 2149451 w 5035453"/>
              <a:gd name="connsiteY430" fmla="*/ 2482180 h 2907465"/>
              <a:gd name="connsiteX431" fmla="*/ 1971805 w 5035453"/>
              <a:gd name="connsiteY431" fmla="*/ 2379612 h 2907465"/>
              <a:gd name="connsiteX432" fmla="*/ 1802407 w 5035453"/>
              <a:gd name="connsiteY432" fmla="*/ 2477422 h 2907465"/>
              <a:gd name="connsiteX433" fmla="*/ 1632999 w 5035453"/>
              <a:gd name="connsiteY433" fmla="*/ 2379612 h 2907465"/>
              <a:gd name="connsiteX434" fmla="*/ 1802407 w 5035453"/>
              <a:gd name="connsiteY434" fmla="*/ 2281801 h 2907465"/>
              <a:gd name="connsiteX435" fmla="*/ 1971805 w 5035453"/>
              <a:gd name="connsiteY435" fmla="*/ 2379612 h 2907465"/>
              <a:gd name="connsiteX436" fmla="*/ 2149451 w 5035453"/>
              <a:gd name="connsiteY436" fmla="*/ 2277044 h 2907465"/>
              <a:gd name="connsiteX437" fmla="*/ 1980043 w 5035453"/>
              <a:gd name="connsiteY437" fmla="*/ 2374854 h 2907465"/>
              <a:gd name="connsiteX438" fmla="*/ 1810645 w 5035453"/>
              <a:gd name="connsiteY438" fmla="*/ 2277044 h 2907465"/>
              <a:gd name="connsiteX439" fmla="*/ 1980043 w 5035453"/>
              <a:gd name="connsiteY439" fmla="*/ 2179224 h 2907465"/>
              <a:gd name="connsiteX440" fmla="*/ 2149451 w 5035453"/>
              <a:gd name="connsiteY440" fmla="*/ 2277044 h 2907465"/>
              <a:gd name="connsiteX441" fmla="*/ 2327088 w 5035453"/>
              <a:gd name="connsiteY441" fmla="*/ 2174466 h 2907465"/>
              <a:gd name="connsiteX442" fmla="*/ 2157689 w 5035453"/>
              <a:gd name="connsiteY442" fmla="*/ 2272286 h 2907465"/>
              <a:gd name="connsiteX443" fmla="*/ 1988282 w 5035453"/>
              <a:gd name="connsiteY443" fmla="*/ 2174466 h 2907465"/>
              <a:gd name="connsiteX444" fmla="*/ 2157689 w 5035453"/>
              <a:gd name="connsiteY444" fmla="*/ 2076656 h 2907465"/>
              <a:gd name="connsiteX445" fmla="*/ 2327088 w 5035453"/>
              <a:gd name="connsiteY445" fmla="*/ 2174466 h 2907465"/>
              <a:gd name="connsiteX446" fmla="*/ 2504724 w 5035453"/>
              <a:gd name="connsiteY446" fmla="*/ 2071898 h 2907465"/>
              <a:gd name="connsiteX447" fmla="*/ 2335326 w 5035453"/>
              <a:gd name="connsiteY447" fmla="*/ 2169709 h 2907465"/>
              <a:gd name="connsiteX448" fmla="*/ 2165928 w 5035453"/>
              <a:gd name="connsiteY448" fmla="*/ 2071898 h 2907465"/>
              <a:gd name="connsiteX449" fmla="*/ 2335326 w 5035453"/>
              <a:gd name="connsiteY449" fmla="*/ 1974088 h 2907465"/>
              <a:gd name="connsiteX450" fmla="*/ 2504724 w 5035453"/>
              <a:gd name="connsiteY450" fmla="*/ 2071898 h 2907465"/>
              <a:gd name="connsiteX451" fmla="*/ 2682371 w 5035453"/>
              <a:gd name="connsiteY451" fmla="*/ 1969330 h 2907465"/>
              <a:gd name="connsiteX452" fmla="*/ 2512963 w 5035453"/>
              <a:gd name="connsiteY452" fmla="*/ 2067141 h 2907465"/>
              <a:gd name="connsiteX453" fmla="*/ 2343564 w 5035453"/>
              <a:gd name="connsiteY453" fmla="*/ 1969330 h 2907465"/>
              <a:gd name="connsiteX454" fmla="*/ 2512963 w 5035453"/>
              <a:gd name="connsiteY454" fmla="*/ 1871519 h 2907465"/>
              <a:gd name="connsiteX455" fmla="*/ 2682371 w 5035453"/>
              <a:gd name="connsiteY455" fmla="*/ 1969330 h 2907465"/>
              <a:gd name="connsiteX456" fmla="*/ 2860007 w 5035453"/>
              <a:gd name="connsiteY456" fmla="*/ 1866762 h 2907465"/>
              <a:gd name="connsiteX457" fmla="*/ 2690609 w 5035453"/>
              <a:gd name="connsiteY457" fmla="*/ 1964573 h 2907465"/>
              <a:gd name="connsiteX458" fmla="*/ 2521201 w 5035453"/>
              <a:gd name="connsiteY458" fmla="*/ 1866762 h 2907465"/>
              <a:gd name="connsiteX459" fmla="*/ 2690609 w 5035453"/>
              <a:gd name="connsiteY459" fmla="*/ 1768951 h 2907465"/>
              <a:gd name="connsiteX460" fmla="*/ 2860007 w 5035453"/>
              <a:gd name="connsiteY460" fmla="*/ 1866762 h 2907465"/>
              <a:gd name="connsiteX461" fmla="*/ 3037644 w 5035453"/>
              <a:gd name="connsiteY461" fmla="*/ 1764194 h 2907465"/>
              <a:gd name="connsiteX462" fmla="*/ 2868245 w 5035453"/>
              <a:gd name="connsiteY462" fmla="*/ 1862005 h 2907465"/>
              <a:gd name="connsiteX463" fmla="*/ 2698847 w 5035453"/>
              <a:gd name="connsiteY463" fmla="*/ 1764194 h 2907465"/>
              <a:gd name="connsiteX464" fmla="*/ 2868245 w 5035453"/>
              <a:gd name="connsiteY464" fmla="*/ 1666383 h 2907465"/>
              <a:gd name="connsiteX465" fmla="*/ 3037644 w 5035453"/>
              <a:gd name="connsiteY465" fmla="*/ 1764194 h 2907465"/>
              <a:gd name="connsiteX466" fmla="*/ 3215290 w 5035453"/>
              <a:gd name="connsiteY466" fmla="*/ 1661626 h 2907465"/>
              <a:gd name="connsiteX467" fmla="*/ 3045882 w 5035453"/>
              <a:gd name="connsiteY467" fmla="*/ 1759437 h 2907465"/>
              <a:gd name="connsiteX468" fmla="*/ 2876484 w 5035453"/>
              <a:gd name="connsiteY468" fmla="*/ 1661626 h 2907465"/>
              <a:gd name="connsiteX469" fmla="*/ 3045882 w 5035453"/>
              <a:gd name="connsiteY469" fmla="*/ 1563815 h 2907465"/>
              <a:gd name="connsiteX470" fmla="*/ 3215290 w 5035453"/>
              <a:gd name="connsiteY470" fmla="*/ 1661626 h 2907465"/>
              <a:gd name="connsiteX471" fmla="*/ 3392927 w 5035453"/>
              <a:gd name="connsiteY471" fmla="*/ 1559058 h 2907465"/>
              <a:gd name="connsiteX472" fmla="*/ 3223528 w 5035453"/>
              <a:gd name="connsiteY472" fmla="*/ 1656869 h 2907465"/>
              <a:gd name="connsiteX473" fmla="*/ 3054120 w 5035453"/>
              <a:gd name="connsiteY473" fmla="*/ 1559058 h 2907465"/>
              <a:gd name="connsiteX474" fmla="*/ 3223528 w 5035453"/>
              <a:gd name="connsiteY474" fmla="*/ 1461238 h 2907465"/>
              <a:gd name="connsiteX475" fmla="*/ 3392927 w 5035453"/>
              <a:gd name="connsiteY475" fmla="*/ 1559058 h 2907465"/>
              <a:gd name="connsiteX476" fmla="*/ 3570572 w 5035453"/>
              <a:gd name="connsiteY476" fmla="*/ 1456481 h 2907465"/>
              <a:gd name="connsiteX477" fmla="*/ 3401165 w 5035453"/>
              <a:gd name="connsiteY477" fmla="*/ 1554301 h 2907465"/>
              <a:gd name="connsiteX478" fmla="*/ 3231766 w 5035453"/>
              <a:gd name="connsiteY478" fmla="*/ 1456481 h 2907465"/>
              <a:gd name="connsiteX479" fmla="*/ 3401165 w 5035453"/>
              <a:gd name="connsiteY479" fmla="*/ 1358670 h 2907465"/>
              <a:gd name="connsiteX480" fmla="*/ 3570572 w 5035453"/>
              <a:gd name="connsiteY480" fmla="*/ 1456481 h 2907465"/>
              <a:gd name="connsiteX481" fmla="*/ 3748209 w 5035453"/>
              <a:gd name="connsiteY481" fmla="*/ 1353913 h 2907465"/>
              <a:gd name="connsiteX482" fmla="*/ 3578811 w 5035453"/>
              <a:gd name="connsiteY482" fmla="*/ 1451723 h 2907465"/>
              <a:gd name="connsiteX483" fmla="*/ 3409403 w 5035453"/>
              <a:gd name="connsiteY483" fmla="*/ 1353913 h 2907465"/>
              <a:gd name="connsiteX484" fmla="*/ 3578811 w 5035453"/>
              <a:gd name="connsiteY484" fmla="*/ 1256102 h 2907465"/>
              <a:gd name="connsiteX485" fmla="*/ 3748209 w 5035453"/>
              <a:gd name="connsiteY485" fmla="*/ 1353913 h 2907465"/>
              <a:gd name="connsiteX486" fmla="*/ 3925846 w 5035453"/>
              <a:gd name="connsiteY486" fmla="*/ 1251345 h 2907465"/>
              <a:gd name="connsiteX487" fmla="*/ 3756447 w 5035453"/>
              <a:gd name="connsiteY487" fmla="*/ 1349155 h 2907465"/>
              <a:gd name="connsiteX488" fmla="*/ 3587049 w 5035453"/>
              <a:gd name="connsiteY488" fmla="*/ 1251345 h 2907465"/>
              <a:gd name="connsiteX489" fmla="*/ 3756447 w 5035453"/>
              <a:gd name="connsiteY489" fmla="*/ 1153534 h 2907465"/>
              <a:gd name="connsiteX490" fmla="*/ 3925846 w 5035453"/>
              <a:gd name="connsiteY490" fmla="*/ 1251345 h 2907465"/>
              <a:gd name="connsiteX491" fmla="*/ 4103492 w 5035453"/>
              <a:gd name="connsiteY491" fmla="*/ 1148777 h 2907465"/>
              <a:gd name="connsiteX492" fmla="*/ 3934084 w 5035453"/>
              <a:gd name="connsiteY492" fmla="*/ 1246587 h 2907465"/>
              <a:gd name="connsiteX493" fmla="*/ 3764686 w 5035453"/>
              <a:gd name="connsiteY493" fmla="*/ 1148777 h 2907465"/>
              <a:gd name="connsiteX494" fmla="*/ 3934084 w 5035453"/>
              <a:gd name="connsiteY494" fmla="*/ 1050966 h 2907465"/>
              <a:gd name="connsiteX495" fmla="*/ 4103492 w 5035453"/>
              <a:gd name="connsiteY495" fmla="*/ 1148777 h 2907465"/>
              <a:gd name="connsiteX496" fmla="*/ 4281129 w 5035453"/>
              <a:gd name="connsiteY496" fmla="*/ 1046209 h 2907465"/>
              <a:gd name="connsiteX497" fmla="*/ 4111730 w 5035453"/>
              <a:gd name="connsiteY497" fmla="*/ 1144019 h 2907465"/>
              <a:gd name="connsiteX498" fmla="*/ 3942322 w 5035453"/>
              <a:gd name="connsiteY498" fmla="*/ 1046209 h 2907465"/>
              <a:gd name="connsiteX499" fmla="*/ 4111730 w 5035453"/>
              <a:gd name="connsiteY499" fmla="*/ 948398 h 2907465"/>
              <a:gd name="connsiteX500" fmla="*/ 4281129 w 5035453"/>
              <a:gd name="connsiteY500" fmla="*/ 1046209 h 2907465"/>
              <a:gd name="connsiteX501" fmla="*/ 4103492 w 5035453"/>
              <a:gd name="connsiteY501" fmla="*/ 943638 h 2907465"/>
              <a:gd name="connsiteX502" fmla="*/ 3934084 w 5035453"/>
              <a:gd name="connsiteY502" fmla="*/ 845825 h 2907465"/>
              <a:gd name="connsiteX503" fmla="*/ 3764686 w 5035453"/>
              <a:gd name="connsiteY503" fmla="*/ 943638 h 2907465"/>
              <a:gd name="connsiteX504" fmla="*/ 3934084 w 5035453"/>
              <a:gd name="connsiteY504" fmla="*/ 1041451 h 2907465"/>
              <a:gd name="connsiteX505" fmla="*/ 4103492 w 5035453"/>
              <a:gd name="connsiteY505" fmla="*/ 943638 h 2907465"/>
              <a:gd name="connsiteX506" fmla="*/ 3925846 w 5035453"/>
              <a:gd name="connsiteY506" fmla="*/ 1046209 h 2907465"/>
              <a:gd name="connsiteX507" fmla="*/ 3756447 w 5035453"/>
              <a:gd name="connsiteY507" fmla="*/ 948398 h 2907465"/>
              <a:gd name="connsiteX508" fmla="*/ 3587049 w 5035453"/>
              <a:gd name="connsiteY508" fmla="*/ 1046209 h 2907465"/>
              <a:gd name="connsiteX509" fmla="*/ 3756447 w 5035453"/>
              <a:gd name="connsiteY509" fmla="*/ 1144019 h 2907465"/>
              <a:gd name="connsiteX510" fmla="*/ 3925846 w 5035453"/>
              <a:gd name="connsiteY510" fmla="*/ 1046209 h 2907465"/>
              <a:gd name="connsiteX511" fmla="*/ 3748209 w 5035453"/>
              <a:gd name="connsiteY511" fmla="*/ 1148777 h 2907465"/>
              <a:gd name="connsiteX512" fmla="*/ 3578811 w 5035453"/>
              <a:gd name="connsiteY512" fmla="*/ 1050966 h 2907465"/>
              <a:gd name="connsiteX513" fmla="*/ 3409403 w 5035453"/>
              <a:gd name="connsiteY513" fmla="*/ 1148777 h 2907465"/>
              <a:gd name="connsiteX514" fmla="*/ 3578811 w 5035453"/>
              <a:gd name="connsiteY514" fmla="*/ 1246587 h 2907465"/>
              <a:gd name="connsiteX515" fmla="*/ 3748209 w 5035453"/>
              <a:gd name="connsiteY515" fmla="*/ 1148777 h 2907465"/>
              <a:gd name="connsiteX516" fmla="*/ 3570572 w 5035453"/>
              <a:gd name="connsiteY516" fmla="*/ 1251345 h 2907465"/>
              <a:gd name="connsiteX517" fmla="*/ 3401165 w 5035453"/>
              <a:gd name="connsiteY517" fmla="*/ 1153534 h 2907465"/>
              <a:gd name="connsiteX518" fmla="*/ 3231766 w 5035453"/>
              <a:gd name="connsiteY518" fmla="*/ 1251345 h 2907465"/>
              <a:gd name="connsiteX519" fmla="*/ 3401165 w 5035453"/>
              <a:gd name="connsiteY519" fmla="*/ 1349155 h 2907465"/>
              <a:gd name="connsiteX520" fmla="*/ 3570572 w 5035453"/>
              <a:gd name="connsiteY520" fmla="*/ 1251345 h 2907465"/>
              <a:gd name="connsiteX521" fmla="*/ 3392927 w 5035453"/>
              <a:gd name="connsiteY521" fmla="*/ 1353913 h 2907465"/>
              <a:gd name="connsiteX522" fmla="*/ 3223528 w 5035453"/>
              <a:gd name="connsiteY522" fmla="*/ 1256102 h 2907465"/>
              <a:gd name="connsiteX523" fmla="*/ 3054120 w 5035453"/>
              <a:gd name="connsiteY523" fmla="*/ 1353913 h 2907465"/>
              <a:gd name="connsiteX524" fmla="*/ 3223528 w 5035453"/>
              <a:gd name="connsiteY524" fmla="*/ 1451723 h 2907465"/>
              <a:gd name="connsiteX525" fmla="*/ 3392927 w 5035453"/>
              <a:gd name="connsiteY525" fmla="*/ 1353913 h 2907465"/>
              <a:gd name="connsiteX526" fmla="*/ 3215290 w 5035453"/>
              <a:gd name="connsiteY526" fmla="*/ 1456481 h 2907465"/>
              <a:gd name="connsiteX527" fmla="*/ 3045882 w 5035453"/>
              <a:gd name="connsiteY527" fmla="*/ 1358670 h 2907465"/>
              <a:gd name="connsiteX528" fmla="*/ 2876484 w 5035453"/>
              <a:gd name="connsiteY528" fmla="*/ 1456481 h 2907465"/>
              <a:gd name="connsiteX529" fmla="*/ 3045882 w 5035453"/>
              <a:gd name="connsiteY529" fmla="*/ 1554301 h 2907465"/>
              <a:gd name="connsiteX530" fmla="*/ 3215290 w 5035453"/>
              <a:gd name="connsiteY530" fmla="*/ 1456481 h 2907465"/>
              <a:gd name="connsiteX531" fmla="*/ 3037644 w 5035453"/>
              <a:gd name="connsiteY531" fmla="*/ 1559058 h 2907465"/>
              <a:gd name="connsiteX532" fmla="*/ 2868245 w 5035453"/>
              <a:gd name="connsiteY532" fmla="*/ 1461238 h 2907465"/>
              <a:gd name="connsiteX533" fmla="*/ 2698847 w 5035453"/>
              <a:gd name="connsiteY533" fmla="*/ 1559058 h 2907465"/>
              <a:gd name="connsiteX534" fmla="*/ 2868245 w 5035453"/>
              <a:gd name="connsiteY534" fmla="*/ 1656869 h 2907465"/>
              <a:gd name="connsiteX535" fmla="*/ 3037644 w 5035453"/>
              <a:gd name="connsiteY535" fmla="*/ 1559058 h 2907465"/>
              <a:gd name="connsiteX536" fmla="*/ 2860007 w 5035453"/>
              <a:gd name="connsiteY536" fmla="*/ 1661626 h 2907465"/>
              <a:gd name="connsiteX537" fmla="*/ 2690609 w 5035453"/>
              <a:gd name="connsiteY537" fmla="*/ 1563806 h 2907465"/>
              <a:gd name="connsiteX538" fmla="*/ 2521201 w 5035453"/>
              <a:gd name="connsiteY538" fmla="*/ 1661626 h 2907465"/>
              <a:gd name="connsiteX539" fmla="*/ 2690609 w 5035453"/>
              <a:gd name="connsiteY539" fmla="*/ 1759437 h 2907465"/>
              <a:gd name="connsiteX540" fmla="*/ 2860007 w 5035453"/>
              <a:gd name="connsiteY540" fmla="*/ 1661626 h 2907465"/>
              <a:gd name="connsiteX541" fmla="*/ 2682371 w 5035453"/>
              <a:gd name="connsiteY541" fmla="*/ 1764194 h 2907465"/>
              <a:gd name="connsiteX542" fmla="*/ 2512963 w 5035453"/>
              <a:gd name="connsiteY542" fmla="*/ 1666383 h 2907465"/>
              <a:gd name="connsiteX543" fmla="*/ 2343564 w 5035453"/>
              <a:gd name="connsiteY543" fmla="*/ 1764194 h 2907465"/>
              <a:gd name="connsiteX544" fmla="*/ 2512963 w 5035453"/>
              <a:gd name="connsiteY544" fmla="*/ 1862005 h 2907465"/>
              <a:gd name="connsiteX545" fmla="*/ 2682371 w 5035453"/>
              <a:gd name="connsiteY545" fmla="*/ 1764194 h 2907465"/>
              <a:gd name="connsiteX546" fmla="*/ 2504724 w 5035453"/>
              <a:gd name="connsiteY546" fmla="*/ 1866762 h 2907465"/>
              <a:gd name="connsiteX547" fmla="*/ 2335326 w 5035453"/>
              <a:gd name="connsiteY547" fmla="*/ 1768951 h 2907465"/>
              <a:gd name="connsiteX548" fmla="*/ 2165928 w 5035453"/>
              <a:gd name="connsiteY548" fmla="*/ 1866762 h 2907465"/>
              <a:gd name="connsiteX549" fmla="*/ 2335326 w 5035453"/>
              <a:gd name="connsiteY549" fmla="*/ 1964573 h 2907465"/>
              <a:gd name="connsiteX550" fmla="*/ 2504724 w 5035453"/>
              <a:gd name="connsiteY550" fmla="*/ 1866762 h 2907465"/>
              <a:gd name="connsiteX551" fmla="*/ 2327088 w 5035453"/>
              <a:gd name="connsiteY551" fmla="*/ 1969330 h 2907465"/>
              <a:gd name="connsiteX552" fmla="*/ 2157689 w 5035453"/>
              <a:gd name="connsiteY552" fmla="*/ 1871519 h 2907465"/>
              <a:gd name="connsiteX553" fmla="*/ 1988282 w 5035453"/>
              <a:gd name="connsiteY553" fmla="*/ 1969330 h 2907465"/>
              <a:gd name="connsiteX554" fmla="*/ 2157689 w 5035453"/>
              <a:gd name="connsiteY554" fmla="*/ 2067141 h 2907465"/>
              <a:gd name="connsiteX555" fmla="*/ 2327088 w 5035453"/>
              <a:gd name="connsiteY555" fmla="*/ 1969330 h 2907465"/>
              <a:gd name="connsiteX556" fmla="*/ 2149451 w 5035453"/>
              <a:gd name="connsiteY556" fmla="*/ 2071898 h 2907465"/>
              <a:gd name="connsiteX557" fmla="*/ 1980043 w 5035453"/>
              <a:gd name="connsiteY557" fmla="*/ 1974088 h 2907465"/>
              <a:gd name="connsiteX558" fmla="*/ 1810645 w 5035453"/>
              <a:gd name="connsiteY558" fmla="*/ 2071898 h 2907465"/>
              <a:gd name="connsiteX559" fmla="*/ 1980043 w 5035453"/>
              <a:gd name="connsiteY559" fmla="*/ 2169709 h 2907465"/>
              <a:gd name="connsiteX560" fmla="*/ 2149451 w 5035453"/>
              <a:gd name="connsiteY560" fmla="*/ 2071898 h 2907465"/>
              <a:gd name="connsiteX561" fmla="*/ 1971805 w 5035453"/>
              <a:gd name="connsiteY561" fmla="*/ 2174466 h 2907465"/>
              <a:gd name="connsiteX562" fmla="*/ 1802407 w 5035453"/>
              <a:gd name="connsiteY562" fmla="*/ 2076656 h 2907465"/>
              <a:gd name="connsiteX563" fmla="*/ 1632999 w 5035453"/>
              <a:gd name="connsiteY563" fmla="*/ 2174466 h 2907465"/>
              <a:gd name="connsiteX564" fmla="*/ 1802407 w 5035453"/>
              <a:gd name="connsiteY564" fmla="*/ 2272286 h 2907465"/>
              <a:gd name="connsiteX565" fmla="*/ 1971805 w 5035453"/>
              <a:gd name="connsiteY565" fmla="*/ 2174466 h 2907465"/>
              <a:gd name="connsiteX566" fmla="*/ 1794168 w 5035453"/>
              <a:gd name="connsiteY566" fmla="*/ 2277044 h 2907465"/>
              <a:gd name="connsiteX567" fmla="*/ 1624761 w 5035453"/>
              <a:gd name="connsiteY567" fmla="*/ 2179224 h 2907465"/>
              <a:gd name="connsiteX568" fmla="*/ 1455362 w 5035453"/>
              <a:gd name="connsiteY568" fmla="*/ 2277044 h 2907465"/>
              <a:gd name="connsiteX569" fmla="*/ 1624761 w 5035453"/>
              <a:gd name="connsiteY569" fmla="*/ 2374854 h 2907465"/>
              <a:gd name="connsiteX570" fmla="*/ 1794168 w 5035453"/>
              <a:gd name="connsiteY570" fmla="*/ 2277044 h 2907465"/>
              <a:gd name="connsiteX571" fmla="*/ 1616522 w 5035453"/>
              <a:gd name="connsiteY571" fmla="*/ 2174466 h 2907465"/>
              <a:gd name="connsiteX572" fmla="*/ 1447124 w 5035453"/>
              <a:gd name="connsiteY572" fmla="*/ 2272286 h 2907465"/>
              <a:gd name="connsiteX573" fmla="*/ 1277726 w 5035453"/>
              <a:gd name="connsiteY573" fmla="*/ 2174466 h 2907465"/>
              <a:gd name="connsiteX574" fmla="*/ 1447124 w 5035453"/>
              <a:gd name="connsiteY574" fmla="*/ 2076656 h 2907465"/>
              <a:gd name="connsiteX575" fmla="*/ 1616522 w 5035453"/>
              <a:gd name="connsiteY575" fmla="*/ 2174466 h 2907465"/>
              <a:gd name="connsiteX576" fmla="*/ 1794168 w 5035453"/>
              <a:gd name="connsiteY576" fmla="*/ 2071898 h 2907465"/>
              <a:gd name="connsiteX577" fmla="*/ 1624761 w 5035453"/>
              <a:gd name="connsiteY577" fmla="*/ 2169709 h 2907465"/>
              <a:gd name="connsiteX578" fmla="*/ 1455362 w 5035453"/>
              <a:gd name="connsiteY578" fmla="*/ 2071898 h 2907465"/>
              <a:gd name="connsiteX579" fmla="*/ 1624761 w 5035453"/>
              <a:gd name="connsiteY579" fmla="*/ 1974088 h 2907465"/>
              <a:gd name="connsiteX580" fmla="*/ 1794168 w 5035453"/>
              <a:gd name="connsiteY580" fmla="*/ 2071898 h 2907465"/>
              <a:gd name="connsiteX581" fmla="*/ 1971805 w 5035453"/>
              <a:gd name="connsiteY581" fmla="*/ 1969330 h 2907465"/>
              <a:gd name="connsiteX582" fmla="*/ 1802407 w 5035453"/>
              <a:gd name="connsiteY582" fmla="*/ 2067141 h 2907465"/>
              <a:gd name="connsiteX583" fmla="*/ 1632999 w 5035453"/>
              <a:gd name="connsiteY583" fmla="*/ 1969330 h 2907465"/>
              <a:gd name="connsiteX584" fmla="*/ 1802407 w 5035453"/>
              <a:gd name="connsiteY584" fmla="*/ 1871519 h 2907465"/>
              <a:gd name="connsiteX585" fmla="*/ 1971805 w 5035453"/>
              <a:gd name="connsiteY585" fmla="*/ 1969330 h 2907465"/>
              <a:gd name="connsiteX586" fmla="*/ 2149442 w 5035453"/>
              <a:gd name="connsiteY586" fmla="*/ 1866762 h 2907465"/>
              <a:gd name="connsiteX587" fmla="*/ 1980043 w 5035453"/>
              <a:gd name="connsiteY587" fmla="*/ 1964573 h 2907465"/>
              <a:gd name="connsiteX588" fmla="*/ 1810645 w 5035453"/>
              <a:gd name="connsiteY588" fmla="*/ 1866762 h 2907465"/>
              <a:gd name="connsiteX589" fmla="*/ 1980043 w 5035453"/>
              <a:gd name="connsiteY589" fmla="*/ 1768951 h 2907465"/>
              <a:gd name="connsiteX590" fmla="*/ 2149442 w 5035453"/>
              <a:gd name="connsiteY590" fmla="*/ 1866762 h 2907465"/>
              <a:gd name="connsiteX591" fmla="*/ 2327088 w 5035453"/>
              <a:gd name="connsiteY591" fmla="*/ 1764194 h 2907465"/>
              <a:gd name="connsiteX592" fmla="*/ 2157689 w 5035453"/>
              <a:gd name="connsiteY592" fmla="*/ 1862005 h 2907465"/>
              <a:gd name="connsiteX593" fmla="*/ 1988282 w 5035453"/>
              <a:gd name="connsiteY593" fmla="*/ 1764194 h 2907465"/>
              <a:gd name="connsiteX594" fmla="*/ 2157689 w 5035453"/>
              <a:gd name="connsiteY594" fmla="*/ 1666383 h 2907465"/>
              <a:gd name="connsiteX595" fmla="*/ 2327088 w 5035453"/>
              <a:gd name="connsiteY595" fmla="*/ 1764194 h 2907465"/>
              <a:gd name="connsiteX596" fmla="*/ 2504724 w 5035453"/>
              <a:gd name="connsiteY596" fmla="*/ 1661626 h 2907465"/>
              <a:gd name="connsiteX597" fmla="*/ 2335326 w 5035453"/>
              <a:gd name="connsiteY597" fmla="*/ 1759437 h 2907465"/>
              <a:gd name="connsiteX598" fmla="*/ 2165928 w 5035453"/>
              <a:gd name="connsiteY598" fmla="*/ 1661626 h 2907465"/>
              <a:gd name="connsiteX599" fmla="*/ 2335326 w 5035453"/>
              <a:gd name="connsiteY599" fmla="*/ 1563815 h 2907465"/>
              <a:gd name="connsiteX600" fmla="*/ 2504724 w 5035453"/>
              <a:gd name="connsiteY600" fmla="*/ 1661626 h 2907465"/>
              <a:gd name="connsiteX601" fmla="*/ 2682371 w 5035453"/>
              <a:gd name="connsiteY601" fmla="*/ 1559058 h 2907465"/>
              <a:gd name="connsiteX602" fmla="*/ 2512963 w 5035453"/>
              <a:gd name="connsiteY602" fmla="*/ 1656869 h 2907465"/>
              <a:gd name="connsiteX603" fmla="*/ 2343564 w 5035453"/>
              <a:gd name="connsiteY603" fmla="*/ 1559058 h 2907465"/>
              <a:gd name="connsiteX604" fmla="*/ 2512963 w 5035453"/>
              <a:gd name="connsiteY604" fmla="*/ 1461238 h 2907465"/>
              <a:gd name="connsiteX605" fmla="*/ 2682371 w 5035453"/>
              <a:gd name="connsiteY605" fmla="*/ 1559058 h 2907465"/>
              <a:gd name="connsiteX606" fmla="*/ 2860007 w 5035453"/>
              <a:gd name="connsiteY606" fmla="*/ 1456481 h 2907465"/>
              <a:gd name="connsiteX607" fmla="*/ 2690609 w 5035453"/>
              <a:gd name="connsiteY607" fmla="*/ 1554301 h 2907465"/>
              <a:gd name="connsiteX608" fmla="*/ 2521201 w 5035453"/>
              <a:gd name="connsiteY608" fmla="*/ 1456481 h 2907465"/>
              <a:gd name="connsiteX609" fmla="*/ 2690609 w 5035453"/>
              <a:gd name="connsiteY609" fmla="*/ 1358670 h 2907465"/>
              <a:gd name="connsiteX610" fmla="*/ 2860007 w 5035453"/>
              <a:gd name="connsiteY610" fmla="*/ 1456481 h 2907465"/>
              <a:gd name="connsiteX611" fmla="*/ 3037644 w 5035453"/>
              <a:gd name="connsiteY611" fmla="*/ 1353913 h 2907465"/>
              <a:gd name="connsiteX612" fmla="*/ 2868245 w 5035453"/>
              <a:gd name="connsiteY612" fmla="*/ 1451723 h 2907465"/>
              <a:gd name="connsiteX613" fmla="*/ 2698847 w 5035453"/>
              <a:gd name="connsiteY613" fmla="*/ 1353913 h 2907465"/>
              <a:gd name="connsiteX614" fmla="*/ 2868245 w 5035453"/>
              <a:gd name="connsiteY614" fmla="*/ 1256102 h 2907465"/>
              <a:gd name="connsiteX615" fmla="*/ 3037644 w 5035453"/>
              <a:gd name="connsiteY615" fmla="*/ 1353913 h 2907465"/>
              <a:gd name="connsiteX616" fmla="*/ 3215290 w 5035453"/>
              <a:gd name="connsiteY616" fmla="*/ 1251345 h 2907465"/>
              <a:gd name="connsiteX617" fmla="*/ 3045882 w 5035453"/>
              <a:gd name="connsiteY617" fmla="*/ 1349155 h 2907465"/>
              <a:gd name="connsiteX618" fmla="*/ 2876484 w 5035453"/>
              <a:gd name="connsiteY618" fmla="*/ 1251345 h 2907465"/>
              <a:gd name="connsiteX619" fmla="*/ 3045882 w 5035453"/>
              <a:gd name="connsiteY619" fmla="*/ 1153534 h 2907465"/>
              <a:gd name="connsiteX620" fmla="*/ 3215290 w 5035453"/>
              <a:gd name="connsiteY620" fmla="*/ 1251345 h 2907465"/>
              <a:gd name="connsiteX621" fmla="*/ 3392927 w 5035453"/>
              <a:gd name="connsiteY621" fmla="*/ 1148777 h 2907465"/>
              <a:gd name="connsiteX622" fmla="*/ 3223528 w 5035453"/>
              <a:gd name="connsiteY622" fmla="*/ 1246587 h 2907465"/>
              <a:gd name="connsiteX623" fmla="*/ 3054130 w 5035453"/>
              <a:gd name="connsiteY623" fmla="*/ 1148777 h 2907465"/>
              <a:gd name="connsiteX624" fmla="*/ 3223528 w 5035453"/>
              <a:gd name="connsiteY624" fmla="*/ 1050966 h 2907465"/>
              <a:gd name="connsiteX625" fmla="*/ 3392927 w 5035453"/>
              <a:gd name="connsiteY625" fmla="*/ 1148777 h 2907465"/>
              <a:gd name="connsiteX626" fmla="*/ 3570572 w 5035453"/>
              <a:gd name="connsiteY626" fmla="*/ 1046209 h 2907465"/>
              <a:gd name="connsiteX627" fmla="*/ 3401165 w 5035453"/>
              <a:gd name="connsiteY627" fmla="*/ 1144019 h 2907465"/>
              <a:gd name="connsiteX628" fmla="*/ 3231766 w 5035453"/>
              <a:gd name="connsiteY628" fmla="*/ 1046209 h 2907465"/>
              <a:gd name="connsiteX629" fmla="*/ 3401165 w 5035453"/>
              <a:gd name="connsiteY629" fmla="*/ 948398 h 2907465"/>
              <a:gd name="connsiteX630" fmla="*/ 3570572 w 5035453"/>
              <a:gd name="connsiteY630" fmla="*/ 1046209 h 2907465"/>
              <a:gd name="connsiteX631" fmla="*/ 3748209 w 5035453"/>
              <a:gd name="connsiteY631" fmla="*/ 943638 h 2907465"/>
              <a:gd name="connsiteX632" fmla="*/ 3578811 w 5035453"/>
              <a:gd name="connsiteY632" fmla="*/ 1041451 h 2907465"/>
              <a:gd name="connsiteX633" fmla="*/ 3409403 w 5035453"/>
              <a:gd name="connsiteY633" fmla="*/ 943638 h 2907465"/>
              <a:gd name="connsiteX634" fmla="*/ 3578811 w 5035453"/>
              <a:gd name="connsiteY634" fmla="*/ 845825 h 2907465"/>
              <a:gd name="connsiteX635" fmla="*/ 3748209 w 5035453"/>
              <a:gd name="connsiteY635" fmla="*/ 943638 h 2907465"/>
              <a:gd name="connsiteX636" fmla="*/ 3925846 w 5035453"/>
              <a:gd name="connsiteY636" fmla="*/ 841069 h 2907465"/>
              <a:gd name="connsiteX637" fmla="*/ 3756447 w 5035453"/>
              <a:gd name="connsiteY637" fmla="*/ 938880 h 2907465"/>
              <a:gd name="connsiteX638" fmla="*/ 3587049 w 5035453"/>
              <a:gd name="connsiteY638" fmla="*/ 841069 h 2907465"/>
              <a:gd name="connsiteX639" fmla="*/ 3756447 w 5035453"/>
              <a:gd name="connsiteY639" fmla="*/ 743256 h 2907465"/>
              <a:gd name="connsiteX640" fmla="*/ 3925846 w 5035453"/>
              <a:gd name="connsiteY640" fmla="*/ 841069 h 2907465"/>
              <a:gd name="connsiteX641" fmla="*/ 3748209 w 5035453"/>
              <a:gd name="connsiteY641" fmla="*/ 738499 h 2907465"/>
              <a:gd name="connsiteX642" fmla="*/ 3578811 w 5035453"/>
              <a:gd name="connsiteY642" fmla="*/ 640687 h 2907465"/>
              <a:gd name="connsiteX643" fmla="*/ 3409403 w 5035453"/>
              <a:gd name="connsiteY643" fmla="*/ 738499 h 2907465"/>
              <a:gd name="connsiteX644" fmla="*/ 3578811 w 5035453"/>
              <a:gd name="connsiteY644" fmla="*/ 836311 h 2907465"/>
              <a:gd name="connsiteX645" fmla="*/ 3748209 w 5035453"/>
              <a:gd name="connsiteY645" fmla="*/ 738499 h 2907465"/>
              <a:gd name="connsiteX646" fmla="*/ 3570572 w 5035453"/>
              <a:gd name="connsiteY646" fmla="*/ 841069 h 2907465"/>
              <a:gd name="connsiteX647" fmla="*/ 3401165 w 5035453"/>
              <a:gd name="connsiteY647" fmla="*/ 743256 h 2907465"/>
              <a:gd name="connsiteX648" fmla="*/ 3231766 w 5035453"/>
              <a:gd name="connsiteY648" fmla="*/ 841069 h 2907465"/>
              <a:gd name="connsiteX649" fmla="*/ 3401165 w 5035453"/>
              <a:gd name="connsiteY649" fmla="*/ 938880 h 2907465"/>
              <a:gd name="connsiteX650" fmla="*/ 3570572 w 5035453"/>
              <a:gd name="connsiteY650" fmla="*/ 841069 h 2907465"/>
              <a:gd name="connsiteX651" fmla="*/ 3392927 w 5035453"/>
              <a:gd name="connsiteY651" fmla="*/ 943638 h 2907465"/>
              <a:gd name="connsiteX652" fmla="*/ 3223528 w 5035453"/>
              <a:gd name="connsiteY652" fmla="*/ 845826 h 2907465"/>
              <a:gd name="connsiteX653" fmla="*/ 3054130 w 5035453"/>
              <a:gd name="connsiteY653" fmla="*/ 943638 h 2907465"/>
              <a:gd name="connsiteX654" fmla="*/ 3223528 w 5035453"/>
              <a:gd name="connsiteY654" fmla="*/ 1041451 h 2907465"/>
              <a:gd name="connsiteX655" fmla="*/ 3392927 w 5035453"/>
              <a:gd name="connsiteY655" fmla="*/ 943638 h 2907465"/>
              <a:gd name="connsiteX656" fmla="*/ 3215290 w 5035453"/>
              <a:gd name="connsiteY656" fmla="*/ 1046209 h 2907465"/>
              <a:gd name="connsiteX657" fmla="*/ 3045882 w 5035453"/>
              <a:gd name="connsiteY657" fmla="*/ 948398 h 2907465"/>
              <a:gd name="connsiteX658" fmla="*/ 2876484 w 5035453"/>
              <a:gd name="connsiteY658" fmla="*/ 1046209 h 2907465"/>
              <a:gd name="connsiteX659" fmla="*/ 3045882 w 5035453"/>
              <a:gd name="connsiteY659" fmla="*/ 1144019 h 2907465"/>
              <a:gd name="connsiteX660" fmla="*/ 3215290 w 5035453"/>
              <a:gd name="connsiteY660" fmla="*/ 1046209 h 2907465"/>
              <a:gd name="connsiteX661" fmla="*/ 3037644 w 5035453"/>
              <a:gd name="connsiteY661" fmla="*/ 1148777 h 2907465"/>
              <a:gd name="connsiteX662" fmla="*/ 2868245 w 5035453"/>
              <a:gd name="connsiteY662" fmla="*/ 1050966 h 2907465"/>
              <a:gd name="connsiteX663" fmla="*/ 2698847 w 5035453"/>
              <a:gd name="connsiteY663" fmla="*/ 1148777 h 2907465"/>
              <a:gd name="connsiteX664" fmla="*/ 2868245 w 5035453"/>
              <a:gd name="connsiteY664" fmla="*/ 1246587 h 2907465"/>
              <a:gd name="connsiteX665" fmla="*/ 3037644 w 5035453"/>
              <a:gd name="connsiteY665" fmla="*/ 1148777 h 2907465"/>
              <a:gd name="connsiteX666" fmla="*/ 2860007 w 5035453"/>
              <a:gd name="connsiteY666" fmla="*/ 1251345 h 2907465"/>
              <a:gd name="connsiteX667" fmla="*/ 2690609 w 5035453"/>
              <a:gd name="connsiteY667" fmla="*/ 1153534 h 2907465"/>
              <a:gd name="connsiteX668" fmla="*/ 2521201 w 5035453"/>
              <a:gd name="connsiteY668" fmla="*/ 1251345 h 2907465"/>
              <a:gd name="connsiteX669" fmla="*/ 2690609 w 5035453"/>
              <a:gd name="connsiteY669" fmla="*/ 1349155 h 2907465"/>
              <a:gd name="connsiteX670" fmla="*/ 2860007 w 5035453"/>
              <a:gd name="connsiteY670" fmla="*/ 1251345 h 2907465"/>
              <a:gd name="connsiteX671" fmla="*/ 2682371 w 5035453"/>
              <a:gd name="connsiteY671" fmla="*/ 1353913 h 2907465"/>
              <a:gd name="connsiteX672" fmla="*/ 2512963 w 5035453"/>
              <a:gd name="connsiteY672" fmla="*/ 1256102 h 2907465"/>
              <a:gd name="connsiteX673" fmla="*/ 2343564 w 5035453"/>
              <a:gd name="connsiteY673" fmla="*/ 1353913 h 2907465"/>
              <a:gd name="connsiteX674" fmla="*/ 2512963 w 5035453"/>
              <a:gd name="connsiteY674" fmla="*/ 1451723 h 2907465"/>
              <a:gd name="connsiteX675" fmla="*/ 2682371 w 5035453"/>
              <a:gd name="connsiteY675" fmla="*/ 1353913 h 2907465"/>
              <a:gd name="connsiteX676" fmla="*/ 2504724 w 5035453"/>
              <a:gd name="connsiteY676" fmla="*/ 1456481 h 2907465"/>
              <a:gd name="connsiteX677" fmla="*/ 2335326 w 5035453"/>
              <a:gd name="connsiteY677" fmla="*/ 1358670 h 2907465"/>
              <a:gd name="connsiteX678" fmla="*/ 2165928 w 5035453"/>
              <a:gd name="connsiteY678" fmla="*/ 1456481 h 2907465"/>
              <a:gd name="connsiteX679" fmla="*/ 2335326 w 5035453"/>
              <a:gd name="connsiteY679" fmla="*/ 1554301 h 2907465"/>
              <a:gd name="connsiteX680" fmla="*/ 2504724 w 5035453"/>
              <a:gd name="connsiteY680" fmla="*/ 1456481 h 2907465"/>
              <a:gd name="connsiteX681" fmla="*/ 2327088 w 5035453"/>
              <a:gd name="connsiteY681" fmla="*/ 1559058 h 2907465"/>
              <a:gd name="connsiteX682" fmla="*/ 2157689 w 5035453"/>
              <a:gd name="connsiteY682" fmla="*/ 1461238 h 2907465"/>
              <a:gd name="connsiteX683" fmla="*/ 1988282 w 5035453"/>
              <a:gd name="connsiteY683" fmla="*/ 1559058 h 2907465"/>
              <a:gd name="connsiteX684" fmla="*/ 2157689 w 5035453"/>
              <a:gd name="connsiteY684" fmla="*/ 1656869 h 2907465"/>
              <a:gd name="connsiteX685" fmla="*/ 2327088 w 5035453"/>
              <a:gd name="connsiteY685" fmla="*/ 1559058 h 2907465"/>
              <a:gd name="connsiteX686" fmla="*/ 2149451 w 5035453"/>
              <a:gd name="connsiteY686" fmla="*/ 1661626 h 2907465"/>
              <a:gd name="connsiteX687" fmla="*/ 1980043 w 5035453"/>
              <a:gd name="connsiteY687" fmla="*/ 1563815 h 2907465"/>
              <a:gd name="connsiteX688" fmla="*/ 1810645 w 5035453"/>
              <a:gd name="connsiteY688" fmla="*/ 1661626 h 2907465"/>
              <a:gd name="connsiteX689" fmla="*/ 1980043 w 5035453"/>
              <a:gd name="connsiteY689" fmla="*/ 1759437 h 2907465"/>
              <a:gd name="connsiteX690" fmla="*/ 2149451 w 5035453"/>
              <a:gd name="connsiteY690" fmla="*/ 1661626 h 2907465"/>
              <a:gd name="connsiteX691" fmla="*/ 1971805 w 5035453"/>
              <a:gd name="connsiteY691" fmla="*/ 1764194 h 2907465"/>
              <a:gd name="connsiteX692" fmla="*/ 1802407 w 5035453"/>
              <a:gd name="connsiteY692" fmla="*/ 1666383 h 2907465"/>
              <a:gd name="connsiteX693" fmla="*/ 1632999 w 5035453"/>
              <a:gd name="connsiteY693" fmla="*/ 1764194 h 2907465"/>
              <a:gd name="connsiteX694" fmla="*/ 1802407 w 5035453"/>
              <a:gd name="connsiteY694" fmla="*/ 1862005 h 2907465"/>
              <a:gd name="connsiteX695" fmla="*/ 1971805 w 5035453"/>
              <a:gd name="connsiteY695" fmla="*/ 1764194 h 2907465"/>
              <a:gd name="connsiteX696" fmla="*/ 1794168 w 5035453"/>
              <a:gd name="connsiteY696" fmla="*/ 1866762 h 2907465"/>
              <a:gd name="connsiteX697" fmla="*/ 1624761 w 5035453"/>
              <a:gd name="connsiteY697" fmla="*/ 1768951 h 2907465"/>
              <a:gd name="connsiteX698" fmla="*/ 1455362 w 5035453"/>
              <a:gd name="connsiteY698" fmla="*/ 1866762 h 2907465"/>
              <a:gd name="connsiteX699" fmla="*/ 1624761 w 5035453"/>
              <a:gd name="connsiteY699" fmla="*/ 1964573 h 2907465"/>
              <a:gd name="connsiteX700" fmla="*/ 1794168 w 5035453"/>
              <a:gd name="connsiteY700" fmla="*/ 1866762 h 2907465"/>
              <a:gd name="connsiteX701" fmla="*/ 1616522 w 5035453"/>
              <a:gd name="connsiteY701" fmla="*/ 1969330 h 2907465"/>
              <a:gd name="connsiteX702" fmla="*/ 1447124 w 5035453"/>
              <a:gd name="connsiteY702" fmla="*/ 1871519 h 2907465"/>
              <a:gd name="connsiteX703" fmla="*/ 1277726 w 5035453"/>
              <a:gd name="connsiteY703" fmla="*/ 1969330 h 2907465"/>
              <a:gd name="connsiteX704" fmla="*/ 1447124 w 5035453"/>
              <a:gd name="connsiteY704" fmla="*/ 2067141 h 2907465"/>
              <a:gd name="connsiteX705" fmla="*/ 1616522 w 5035453"/>
              <a:gd name="connsiteY705" fmla="*/ 1969330 h 2907465"/>
              <a:gd name="connsiteX706" fmla="*/ 1438886 w 5035453"/>
              <a:gd name="connsiteY706" fmla="*/ 2071898 h 2907465"/>
              <a:gd name="connsiteX707" fmla="*/ 1269487 w 5035453"/>
              <a:gd name="connsiteY707" fmla="*/ 1974088 h 2907465"/>
              <a:gd name="connsiteX708" fmla="*/ 1100080 w 5035453"/>
              <a:gd name="connsiteY708" fmla="*/ 2071898 h 2907465"/>
              <a:gd name="connsiteX709" fmla="*/ 1269487 w 5035453"/>
              <a:gd name="connsiteY709" fmla="*/ 2169709 h 2907465"/>
              <a:gd name="connsiteX710" fmla="*/ 1438886 w 5035453"/>
              <a:gd name="connsiteY710" fmla="*/ 2071898 h 2907465"/>
              <a:gd name="connsiteX711" fmla="*/ 1261249 w 5035453"/>
              <a:gd name="connsiteY711" fmla="*/ 1969330 h 2907465"/>
              <a:gd name="connsiteX712" fmla="*/ 1091841 w 5035453"/>
              <a:gd name="connsiteY712" fmla="*/ 2067141 h 2907465"/>
              <a:gd name="connsiteX713" fmla="*/ 922443 w 5035453"/>
              <a:gd name="connsiteY713" fmla="*/ 1969330 h 2907465"/>
              <a:gd name="connsiteX714" fmla="*/ 1091841 w 5035453"/>
              <a:gd name="connsiteY714" fmla="*/ 1871519 h 2907465"/>
              <a:gd name="connsiteX715" fmla="*/ 1261249 w 5035453"/>
              <a:gd name="connsiteY715" fmla="*/ 1969330 h 2907465"/>
              <a:gd name="connsiteX716" fmla="*/ 1438886 w 5035453"/>
              <a:gd name="connsiteY716" fmla="*/ 1866762 h 2907465"/>
              <a:gd name="connsiteX717" fmla="*/ 1269487 w 5035453"/>
              <a:gd name="connsiteY717" fmla="*/ 1964573 h 2907465"/>
              <a:gd name="connsiteX718" fmla="*/ 1100080 w 5035453"/>
              <a:gd name="connsiteY718" fmla="*/ 1866762 h 2907465"/>
              <a:gd name="connsiteX719" fmla="*/ 1269487 w 5035453"/>
              <a:gd name="connsiteY719" fmla="*/ 1768951 h 2907465"/>
              <a:gd name="connsiteX720" fmla="*/ 1438886 w 5035453"/>
              <a:gd name="connsiteY720" fmla="*/ 1866762 h 2907465"/>
              <a:gd name="connsiteX721" fmla="*/ 1616522 w 5035453"/>
              <a:gd name="connsiteY721" fmla="*/ 1764194 h 2907465"/>
              <a:gd name="connsiteX722" fmla="*/ 1447124 w 5035453"/>
              <a:gd name="connsiteY722" fmla="*/ 1862005 h 2907465"/>
              <a:gd name="connsiteX723" fmla="*/ 1277726 w 5035453"/>
              <a:gd name="connsiteY723" fmla="*/ 1764194 h 2907465"/>
              <a:gd name="connsiteX724" fmla="*/ 1447124 w 5035453"/>
              <a:gd name="connsiteY724" fmla="*/ 1666383 h 2907465"/>
              <a:gd name="connsiteX725" fmla="*/ 1616522 w 5035453"/>
              <a:gd name="connsiteY725" fmla="*/ 1764194 h 2907465"/>
              <a:gd name="connsiteX726" fmla="*/ 1794168 w 5035453"/>
              <a:gd name="connsiteY726" fmla="*/ 1661626 h 2907465"/>
              <a:gd name="connsiteX727" fmla="*/ 1624761 w 5035453"/>
              <a:gd name="connsiteY727" fmla="*/ 1759437 h 2907465"/>
              <a:gd name="connsiteX728" fmla="*/ 1455362 w 5035453"/>
              <a:gd name="connsiteY728" fmla="*/ 1661626 h 2907465"/>
              <a:gd name="connsiteX729" fmla="*/ 1624761 w 5035453"/>
              <a:gd name="connsiteY729" fmla="*/ 1563815 h 2907465"/>
              <a:gd name="connsiteX730" fmla="*/ 1794168 w 5035453"/>
              <a:gd name="connsiteY730" fmla="*/ 1661626 h 2907465"/>
              <a:gd name="connsiteX731" fmla="*/ 1971805 w 5035453"/>
              <a:gd name="connsiteY731" fmla="*/ 1559058 h 2907465"/>
              <a:gd name="connsiteX732" fmla="*/ 1802407 w 5035453"/>
              <a:gd name="connsiteY732" fmla="*/ 1656869 h 2907465"/>
              <a:gd name="connsiteX733" fmla="*/ 1632999 w 5035453"/>
              <a:gd name="connsiteY733" fmla="*/ 1559058 h 2907465"/>
              <a:gd name="connsiteX734" fmla="*/ 1802407 w 5035453"/>
              <a:gd name="connsiteY734" fmla="*/ 1461238 h 2907465"/>
              <a:gd name="connsiteX735" fmla="*/ 1971805 w 5035453"/>
              <a:gd name="connsiteY735" fmla="*/ 1559058 h 2907465"/>
              <a:gd name="connsiteX736" fmla="*/ 2149451 w 5035453"/>
              <a:gd name="connsiteY736" fmla="*/ 1456481 h 2907465"/>
              <a:gd name="connsiteX737" fmla="*/ 1980043 w 5035453"/>
              <a:gd name="connsiteY737" fmla="*/ 1554301 h 2907465"/>
              <a:gd name="connsiteX738" fmla="*/ 1810645 w 5035453"/>
              <a:gd name="connsiteY738" fmla="*/ 1456481 h 2907465"/>
              <a:gd name="connsiteX739" fmla="*/ 1980043 w 5035453"/>
              <a:gd name="connsiteY739" fmla="*/ 1358670 h 2907465"/>
              <a:gd name="connsiteX740" fmla="*/ 2149451 w 5035453"/>
              <a:gd name="connsiteY740" fmla="*/ 1456481 h 2907465"/>
              <a:gd name="connsiteX741" fmla="*/ 2327088 w 5035453"/>
              <a:gd name="connsiteY741" fmla="*/ 1353913 h 2907465"/>
              <a:gd name="connsiteX742" fmla="*/ 2157689 w 5035453"/>
              <a:gd name="connsiteY742" fmla="*/ 1451723 h 2907465"/>
              <a:gd name="connsiteX743" fmla="*/ 1988282 w 5035453"/>
              <a:gd name="connsiteY743" fmla="*/ 1353913 h 2907465"/>
              <a:gd name="connsiteX744" fmla="*/ 2157689 w 5035453"/>
              <a:gd name="connsiteY744" fmla="*/ 1256102 h 2907465"/>
              <a:gd name="connsiteX745" fmla="*/ 2327088 w 5035453"/>
              <a:gd name="connsiteY745" fmla="*/ 1353913 h 2907465"/>
              <a:gd name="connsiteX746" fmla="*/ 2504724 w 5035453"/>
              <a:gd name="connsiteY746" fmla="*/ 1251345 h 2907465"/>
              <a:gd name="connsiteX747" fmla="*/ 2335326 w 5035453"/>
              <a:gd name="connsiteY747" fmla="*/ 1349155 h 2907465"/>
              <a:gd name="connsiteX748" fmla="*/ 2165928 w 5035453"/>
              <a:gd name="connsiteY748" fmla="*/ 1251345 h 2907465"/>
              <a:gd name="connsiteX749" fmla="*/ 2335326 w 5035453"/>
              <a:gd name="connsiteY749" fmla="*/ 1153534 h 2907465"/>
              <a:gd name="connsiteX750" fmla="*/ 2504724 w 5035453"/>
              <a:gd name="connsiteY750" fmla="*/ 1251345 h 2907465"/>
              <a:gd name="connsiteX751" fmla="*/ 2682371 w 5035453"/>
              <a:gd name="connsiteY751" fmla="*/ 1148777 h 2907465"/>
              <a:gd name="connsiteX752" fmla="*/ 2512963 w 5035453"/>
              <a:gd name="connsiteY752" fmla="*/ 1246587 h 2907465"/>
              <a:gd name="connsiteX753" fmla="*/ 2343564 w 5035453"/>
              <a:gd name="connsiteY753" fmla="*/ 1148777 h 2907465"/>
              <a:gd name="connsiteX754" fmla="*/ 2512963 w 5035453"/>
              <a:gd name="connsiteY754" fmla="*/ 1050966 h 2907465"/>
              <a:gd name="connsiteX755" fmla="*/ 2682371 w 5035453"/>
              <a:gd name="connsiteY755" fmla="*/ 1148777 h 2907465"/>
              <a:gd name="connsiteX756" fmla="*/ 2860007 w 5035453"/>
              <a:gd name="connsiteY756" fmla="*/ 1046209 h 2907465"/>
              <a:gd name="connsiteX757" fmla="*/ 2690609 w 5035453"/>
              <a:gd name="connsiteY757" fmla="*/ 1144019 h 2907465"/>
              <a:gd name="connsiteX758" fmla="*/ 2521201 w 5035453"/>
              <a:gd name="connsiteY758" fmla="*/ 1046209 h 2907465"/>
              <a:gd name="connsiteX759" fmla="*/ 2690609 w 5035453"/>
              <a:gd name="connsiteY759" fmla="*/ 948398 h 2907465"/>
              <a:gd name="connsiteX760" fmla="*/ 2860007 w 5035453"/>
              <a:gd name="connsiteY760" fmla="*/ 1046209 h 2907465"/>
              <a:gd name="connsiteX761" fmla="*/ 3037644 w 5035453"/>
              <a:gd name="connsiteY761" fmla="*/ 943638 h 2907465"/>
              <a:gd name="connsiteX762" fmla="*/ 2868245 w 5035453"/>
              <a:gd name="connsiteY762" fmla="*/ 1041451 h 2907465"/>
              <a:gd name="connsiteX763" fmla="*/ 2698847 w 5035453"/>
              <a:gd name="connsiteY763" fmla="*/ 943638 h 2907465"/>
              <a:gd name="connsiteX764" fmla="*/ 2868245 w 5035453"/>
              <a:gd name="connsiteY764" fmla="*/ 845826 h 2907465"/>
              <a:gd name="connsiteX765" fmla="*/ 3037644 w 5035453"/>
              <a:gd name="connsiteY765" fmla="*/ 943638 h 2907465"/>
              <a:gd name="connsiteX766" fmla="*/ 3215290 w 5035453"/>
              <a:gd name="connsiteY766" fmla="*/ 841069 h 2907465"/>
              <a:gd name="connsiteX767" fmla="*/ 3045882 w 5035453"/>
              <a:gd name="connsiteY767" fmla="*/ 938881 h 2907465"/>
              <a:gd name="connsiteX768" fmla="*/ 2876484 w 5035453"/>
              <a:gd name="connsiteY768" fmla="*/ 841069 h 2907465"/>
              <a:gd name="connsiteX769" fmla="*/ 3045882 w 5035453"/>
              <a:gd name="connsiteY769" fmla="*/ 743256 h 2907465"/>
              <a:gd name="connsiteX770" fmla="*/ 3215290 w 5035453"/>
              <a:gd name="connsiteY770" fmla="*/ 841069 h 2907465"/>
              <a:gd name="connsiteX771" fmla="*/ 3392927 w 5035453"/>
              <a:gd name="connsiteY771" fmla="*/ 738500 h 2907465"/>
              <a:gd name="connsiteX772" fmla="*/ 3223528 w 5035453"/>
              <a:gd name="connsiteY772" fmla="*/ 836311 h 2907465"/>
              <a:gd name="connsiteX773" fmla="*/ 3054130 w 5035453"/>
              <a:gd name="connsiteY773" fmla="*/ 738499 h 2907465"/>
              <a:gd name="connsiteX774" fmla="*/ 3223528 w 5035453"/>
              <a:gd name="connsiteY774" fmla="*/ 640687 h 2907465"/>
              <a:gd name="connsiteX775" fmla="*/ 3392927 w 5035453"/>
              <a:gd name="connsiteY775" fmla="*/ 738500 h 2907465"/>
              <a:gd name="connsiteX776" fmla="*/ 3570572 w 5035453"/>
              <a:gd name="connsiteY776" fmla="*/ 635930 h 2907465"/>
              <a:gd name="connsiteX777" fmla="*/ 3401165 w 5035453"/>
              <a:gd name="connsiteY777" fmla="*/ 733742 h 2907465"/>
              <a:gd name="connsiteX778" fmla="*/ 3231766 w 5035453"/>
              <a:gd name="connsiteY778" fmla="*/ 635930 h 2907465"/>
              <a:gd name="connsiteX779" fmla="*/ 3401165 w 5035453"/>
              <a:gd name="connsiteY779" fmla="*/ 538117 h 2907465"/>
              <a:gd name="connsiteX780" fmla="*/ 3570572 w 5035453"/>
              <a:gd name="connsiteY780" fmla="*/ 635930 h 2907465"/>
              <a:gd name="connsiteX781" fmla="*/ 3392927 w 5035453"/>
              <a:gd name="connsiteY781" fmla="*/ 533361 h 2907465"/>
              <a:gd name="connsiteX782" fmla="*/ 3223528 w 5035453"/>
              <a:gd name="connsiteY782" fmla="*/ 435548 h 2907465"/>
              <a:gd name="connsiteX783" fmla="*/ 3054130 w 5035453"/>
              <a:gd name="connsiteY783" fmla="*/ 533361 h 2907465"/>
              <a:gd name="connsiteX784" fmla="*/ 3223528 w 5035453"/>
              <a:gd name="connsiteY784" fmla="*/ 631172 h 2907465"/>
              <a:gd name="connsiteX785" fmla="*/ 3392927 w 5035453"/>
              <a:gd name="connsiteY785" fmla="*/ 533361 h 2907465"/>
              <a:gd name="connsiteX786" fmla="*/ 3215290 w 5035453"/>
              <a:gd name="connsiteY786" fmla="*/ 635930 h 2907465"/>
              <a:gd name="connsiteX787" fmla="*/ 3045882 w 5035453"/>
              <a:gd name="connsiteY787" fmla="*/ 538117 h 2907465"/>
              <a:gd name="connsiteX788" fmla="*/ 2876484 w 5035453"/>
              <a:gd name="connsiteY788" fmla="*/ 635930 h 2907465"/>
              <a:gd name="connsiteX789" fmla="*/ 3045891 w 5035453"/>
              <a:gd name="connsiteY789" fmla="*/ 733742 h 2907465"/>
              <a:gd name="connsiteX790" fmla="*/ 3215290 w 5035453"/>
              <a:gd name="connsiteY790" fmla="*/ 635930 h 2907465"/>
              <a:gd name="connsiteX791" fmla="*/ 3037644 w 5035453"/>
              <a:gd name="connsiteY791" fmla="*/ 738500 h 2907465"/>
              <a:gd name="connsiteX792" fmla="*/ 2868245 w 5035453"/>
              <a:gd name="connsiteY792" fmla="*/ 640687 h 2907465"/>
              <a:gd name="connsiteX793" fmla="*/ 2698847 w 5035453"/>
              <a:gd name="connsiteY793" fmla="*/ 738499 h 2907465"/>
              <a:gd name="connsiteX794" fmla="*/ 2868245 w 5035453"/>
              <a:gd name="connsiteY794" fmla="*/ 836311 h 2907465"/>
              <a:gd name="connsiteX795" fmla="*/ 3037644 w 5035453"/>
              <a:gd name="connsiteY795" fmla="*/ 738500 h 2907465"/>
              <a:gd name="connsiteX796" fmla="*/ 2860007 w 5035453"/>
              <a:gd name="connsiteY796" fmla="*/ 841069 h 2907465"/>
              <a:gd name="connsiteX797" fmla="*/ 2690609 w 5035453"/>
              <a:gd name="connsiteY797" fmla="*/ 743256 h 2907465"/>
              <a:gd name="connsiteX798" fmla="*/ 2521201 w 5035453"/>
              <a:gd name="connsiteY798" fmla="*/ 841069 h 2907465"/>
              <a:gd name="connsiteX799" fmla="*/ 2690609 w 5035453"/>
              <a:gd name="connsiteY799" fmla="*/ 938881 h 2907465"/>
              <a:gd name="connsiteX800" fmla="*/ 2860007 w 5035453"/>
              <a:gd name="connsiteY800" fmla="*/ 841069 h 2907465"/>
              <a:gd name="connsiteX801" fmla="*/ 2682371 w 5035453"/>
              <a:gd name="connsiteY801" fmla="*/ 943638 h 2907465"/>
              <a:gd name="connsiteX802" fmla="*/ 2512963 w 5035453"/>
              <a:gd name="connsiteY802" fmla="*/ 845825 h 2907465"/>
              <a:gd name="connsiteX803" fmla="*/ 2343564 w 5035453"/>
              <a:gd name="connsiteY803" fmla="*/ 943638 h 2907465"/>
              <a:gd name="connsiteX804" fmla="*/ 2512963 w 5035453"/>
              <a:gd name="connsiteY804" fmla="*/ 1041451 h 2907465"/>
              <a:gd name="connsiteX805" fmla="*/ 2682371 w 5035453"/>
              <a:gd name="connsiteY805" fmla="*/ 943638 h 2907465"/>
              <a:gd name="connsiteX806" fmla="*/ 2504724 w 5035453"/>
              <a:gd name="connsiteY806" fmla="*/ 1046209 h 2907465"/>
              <a:gd name="connsiteX807" fmla="*/ 2335326 w 5035453"/>
              <a:gd name="connsiteY807" fmla="*/ 948398 h 2907465"/>
              <a:gd name="connsiteX808" fmla="*/ 2165928 w 5035453"/>
              <a:gd name="connsiteY808" fmla="*/ 1046209 h 2907465"/>
              <a:gd name="connsiteX809" fmla="*/ 2335326 w 5035453"/>
              <a:gd name="connsiteY809" fmla="*/ 1144019 h 2907465"/>
              <a:gd name="connsiteX810" fmla="*/ 2504724 w 5035453"/>
              <a:gd name="connsiteY810" fmla="*/ 1046209 h 2907465"/>
              <a:gd name="connsiteX811" fmla="*/ 2327088 w 5035453"/>
              <a:gd name="connsiteY811" fmla="*/ 1148777 h 2907465"/>
              <a:gd name="connsiteX812" fmla="*/ 2157680 w 5035453"/>
              <a:gd name="connsiteY812" fmla="*/ 1050966 h 2907465"/>
              <a:gd name="connsiteX813" fmla="*/ 1988282 w 5035453"/>
              <a:gd name="connsiteY813" fmla="*/ 1148777 h 2907465"/>
              <a:gd name="connsiteX814" fmla="*/ 2157689 w 5035453"/>
              <a:gd name="connsiteY814" fmla="*/ 1246587 h 2907465"/>
              <a:gd name="connsiteX815" fmla="*/ 2327088 w 5035453"/>
              <a:gd name="connsiteY815" fmla="*/ 1148777 h 2907465"/>
              <a:gd name="connsiteX816" fmla="*/ 2149451 w 5035453"/>
              <a:gd name="connsiteY816" fmla="*/ 1251345 h 2907465"/>
              <a:gd name="connsiteX817" fmla="*/ 1980043 w 5035453"/>
              <a:gd name="connsiteY817" fmla="*/ 1153534 h 2907465"/>
              <a:gd name="connsiteX818" fmla="*/ 1810645 w 5035453"/>
              <a:gd name="connsiteY818" fmla="*/ 1251345 h 2907465"/>
              <a:gd name="connsiteX819" fmla="*/ 1980043 w 5035453"/>
              <a:gd name="connsiteY819" fmla="*/ 1349155 h 2907465"/>
              <a:gd name="connsiteX820" fmla="*/ 2149451 w 5035453"/>
              <a:gd name="connsiteY820" fmla="*/ 1251345 h 2907465"/>
              <a:gd name="connsiteX821" fmla="*/ 1971805 w 5035453"/>
              <a:gd name="connsiteY821" fmla="*/ 1353913 h 2907465"/>
              <a:gd name="connsiteX822" fmla="*/ 1802407 w 5035453"/>
              <a:gd name="connsiteY822" fmla="*/ 1256102 h 2907465"/>
              <a:gd name="connsiteX823" fmla="*/ 1632999 w 5035453"/>
              <a:gd name="connsiteY823" fmla="*/ 1353913 h 2907465"/>
              <a:gd name="connsiteX824" fmla="*/ 1802407 w 5035453"/>
              <a:gd name="connsiteY824" fmla="*/ 1451723 h 2907465"/>
              <a:gd name="connsiteX825" fmla="*/ 1971805 w 5035453"/>
              <a:gd name="connsiteY825" fmla="*/ 1353913 h 2907465"/>
              <a:gd name="connsiteX826" fmla="*/ 1794168 w 5035453"/>
              <a:gd name="connsiteY826" fmla="*/ 1456481 h 2907465"/>
              <a:gd name="connsiteX827" fmla="*/ 1624761 w 5035453"/>
              <a:gd name="connsiteY827" fmla="*/ 1358670 h 2907465"/>
              <a:gd name="connsiteX828" fmla="*/ 1455362 w 5035453"/>
              <a:gd name="connsiteY828" fmla="*/ 1456481 h 2907465"/>
              <a:gd name="connsiteX829" fmla="*/ 1624761 w 5035453"/>
              <a:gd name="connsiteY829" fmla="*/ 1554301 h 2907465"/>
              <a:gd name="connsiteX830" fmla="*/ 1794168 w 5035453"/>
              <a:gd name="connsiteY830" fmla="*/ 1456481 h 2907465"/>
              <a:gd name="connsiteX831" fmla="*/ 1616522 w 5035453"/>
              <a:gd name="connsiteY831" fmla="*/ 1559058 h 2907465"/>
              <a:gd name="connsiteX832" fmla="*/ 1447124 w 5035453"/>
              <a:gd name="connsiteY832" fmla="*/ 1461238 h 2907465"/>
              <a:gd name="connsiteX833" fmla="*/ 1277726 w 5035453"/>
              <a:gd name="connsiteY833" fmla="*/ 1559058 h 2907465"/>
              <a:gd name="connsiteX834" fmla="*/ 1447124 w 5035453"/>
              <a:gd name="connsiteY834" fmla="*/ 1656869 h 2907465"/>
              <a:gd name="connsiteX835" fmla="*/ 1616522 w 5035453"/>
              <a:gd name="connsiteY835" fmla="*/ 1559058 h 2907465"/>
              <a:gd name="connsiteX836" fmla="*/ 1438886 w 5035453"/>
              <a:gd name="connsiteY836" fmla="*/ 1661626 h 2907465"/>
              <a:gd name="connsiteX837" fmla="*/ 1269487 w 5035453"/>
              <a:gd name="connsiteY837" fmla="*/ 1563815 h 2907465"/>
              <a:gd name="connsiteX838" fmla="*/ 1100080 w 5035453"/>
              <a:gd name="connsiteY838" fmla="*/ 1661626 h 2907465"/>
              <a:gd name="connsiteX839" fmla="*/ 1269487 w 5035453"/>
              <a:gd name="connsiteY839" fmla="*/ 1759437 h 2907465"/>
              <a:gd name="connsiteX840" fmla="*/ 1438886 w 5035453"/>
              <a:gd name="connsiteY840" fmla="*/ 1661626 h 2907465"/>
              <a:gd name="connsiteX841" fmla="*/ 1261249 w 5035453"/>
              <a:gd name="connsiteY841" fmla="*/ 1764194 h 2907465"/>
              <a:gd name="connsiteX842" fmla="*/ 1091841 w 5035453"/>
              <a:gd name="connsiteY842" fmla="*/ 1666383 h 2907465"/>
              <a:gd name="connsiteX843" fmla="*/ 922442 w 5035453"/>
              <a:gd name="connsiteY843" fmla="*/ 1764194 h 2907465"/>
              <a:gd name="connsiteX844" fmla="*/ 1091841 w 5035453"/>
              <a:gd name="connsiteY844" fmla="*/ 1862005 h 2907465"/>
              <a:gd name="connsiteX845" fmla="*/ 1261249 w 5035453"/>
              <a:gd name="connsiteY845" fmla="*/ 1764194 h 2907465"/>
              <a:gd name="connsiteX846" fmla="*/ 1083603 w 5035453"/>
              <a:gd name="connsiteY846" fmla="*/ 1866762 h 2907465"/>
              <a:gd name="connsiteX847" fmla="*/ 914204 w 5035453"/>
              <a:gd name="connsiteY847" fmla="*/ 1768951 h 2907465"/>
              <a:gd name="connsiteX848" fmla="*/ 744803 w 5035453"/>
              <a:gd name="connsiteY848" fmla="*/ 1866762 h 2907465"/>
              <a:gd name="connsiteX849" fmla="*/ 914204 w 5035453"/>
              <a:gd name="connsiteY849" fmla="*/ 1964573 h 2907465"/>
              <a:gd name="connsiteX850" fmla="*/ 1083603 w 5035453"/>
              <a:gd name="connsiteY850" fmla="*/ 1866762 h 2907465"/>
              <a:gd name="connsiteX851" fmla="*/ 905965 w 5035453"/>
              <a:gd name="connsiteY851" fmla="*/ 1764194 h 2907465"/>
              <a:gd name="connsiteX852" fmla="*/ 736563 w 5035453"/>
              <a:gd name="connsiteY852" fmla="*/ 1862005 h 2907465"/>
              <a:gd name="connsiteX853" fmla="*/ 567162 w 5035453"/>
              <a:gd name="connsiteY853" fmla="*/ 1764194 h 2907465"/>
              <a:gd name="connsiteX854" fmla="*/ 736563 w 5035453"/>
              <a:gd name="connsiteY854" fmla="*/ 1666383 h 2907465"/>
              <a:gd name="connsiteX855" fmla="*/ 905965 w 5035453"/>
              <a:gd name="connsiteY855" fmla="*/ 1764194 h 2907465"/>
              <a:gd name="connsiteX856" fmla="*/ 1083603 w 5035453"/>
              <a:gd name="connsiteY856" fmla="*/ 1661626 h 2907465"/>
              <a:gd name="connsiteX857" fmla="*/ 914204 w 5035453"/>
              <a:gd name="connsiteY857" fmla="*/ 1759437 h 2907465"/>
              <a:gd name="connsiteX858" fmla="*/ 744803 w 5035453"/>
              <a:gd name="connsiteY858" fmla="*/ 1661626 h 2907465"/>
              <a:gd name="connsiteX859" fmla="*/ 914205 w 5035453"/>
              <a:gd name="connsiteY859" fmla="*/ 1563815 h 2907465"/>
              <a:gd name="connsiteX860" fmla="*/ 1083603 w 5035453"/>
              <a:gd name="connsiteY860" fmla="*/ 1661626 h 2907465"/>
              <a:gd name="connsiteX861" fmla="*/ 1261249 w 5035453"/>
              <a:gd name="connsiteY861" fmla="*/ 1559058 h 2907465"/>
              <a:gd name="connsiteX862" fmla="*/ 1091841 w 5035453"/>
              <a:gd name="connsiteY862" fmla="*/ 1656869 h 2907465"/>
              <a:gd name="connsiteX863" fmla="*/ 922443 w 5035453"/>
              <a:gd name="connsiteY863" fmla="*/ 1559058 h 2907465"/>
              <a:gd name="connsiteX864" fmla="*/ 1091841 w 5035453"/>
              <a:gd name="connsiteY864" fmla="*/ 1461238 h 2907465"/>
              <a:gd name="connsiteX865" fmla="*/ 1261249 w 5035453"/>
              <a:gd name="connsiteY865" fmla="*/ 1559058 h 2907465"/>
              <a:gd name="connsiteX866" fmla="*/ 1438886 w 5035453"/>
              <a:gd name="connsiteY866" fmla="*/ 1456481 h 2907465"/>
              <a:gd name="connsiteX867" fmla="*/ 1269487 w 5035453"/>
              <a:gd name="connsiteY867" fmla="*/ 1554301 h 2907465"/>
              <a:gd name="connsiteX868" fmla="*/ 1100080 w 5035453"/>
              <a:gd name="connsiteY868" fmla="*/ 1456481 h 2907465"/>
              <a:gd name="connsiteX869" fmla="*/ 1269487 w 5035453"/>
              <a:gd name="connsiteY869" fmla="*/ 1358670 h 2907465"/>
              <a:gd name="connsiteX870" fmla="*/ 1438886 w 5035453"/>
              <a:gd name="connsiteY870" fmla="*/ 1456481 h 2907465"/>
              <a:gd name="connsiteX871" fmla="*/ 1616522 w 5035453"/>
              <a:gd name="connsiteY871" fmla="*/ 1353913 h 2907465"/>
              <a:gd name="connsiteX872" fmla="*/ 1447124 w 5035453"/>
              <a:gd name="connsiteY872" fmla="*/ 1451723 h 2907465"/>
              <a:gd name="connsiteX873" fmla="*/ 1277726 w 5035453"/>
              <a:gd name="connsiteY873" fmla="*/ 1353913 h 2907465"/>
              <a:gd name="connsiteX874" fmla="*/ 1447124 w 5035453"/>
              <a:gd name="connsiteY874" fmla="*/ 1256102 h 2907465"/>
              <a:gd name="connsiteX875" fmla="*/ 1616522 w 5035453"/>
              <a:gd name="connsiteY875" fmla="*/ 1353913 h 2907465"/>
              <a:gd name="connsiteX876" fmla="*/ 1794168 w 5035453"/>
              <a:gd name="connsiteY876" fmla="*/ 1251345 h 2907465"/>
              <a:gd name="connsiteX877" fmla="*/ 1624761 w 5035453"/>
              <a:gd name="connsiteY877" fmla="*/ 1349155 h 2907465"/>
              <a:gd name="connsiteX878" fmla="*/ 1455362 w 5035453"/>
              <a:gd name="connsiteY878" fmla="*/ 1251345 h 2907465"/>
              <a:gd name="connsiteX879" fmla="*/ 1624761 w 5035453"/>
              <a:gd name="connsiteY879" fmla="*/ 1153534 h 2907465"/>
              <a:gd name="connsiteX880" fmla="*/ 1794168 w 5035453"/>
              <a:gd name="connsiteY880" fmla="*/ 1251345 h 2907465"/>
              <a:gd name="connsiteX881" fmla="*/ 1971805 w 5035453"/>
              <a:gd name="connsiteY881" fmla="*/ 1148777 h 2907465"/>
              <a:gd name="connsiteX882" fmla="*/ 1802407 w 5035453"/>
              <a:gd name="connsiteY882" fmla="*/ 1246587 h 2907465"/>
              <a:gd name="connsiteX883" fmla="*/ 1632999 w 5035453"/>
              <a:gd name="connsiteY883" fmla="*/ 1148777 h 2907465"/>
              <a:gd name="connsiteX884" fmla="*/ 1802407 w 5035453"/>
              <a:gd name="connsiteY884" fmla="*/ 1050966 h 2907465"/>
              <a:gd name="connsiteX885" fmla="*/ 1971805 w 5035453"/>
              <a:gd name="connsiteY885" fmla="*/ 1148777 h 2907465"/>
              <a:gd name="connsiteX886" fmla="*/ 2149442 w 5035453"/>
              <a:gd name="connsiteY886" fmla="*/ 1046209 h 2907465"/>
              <a:gd name="connsiteX887" fmla="*/ 1980043 w 5035453"/>
              <a:gd name="connsiteY887" fmla="*/ 1144019 h 2907465"/>
              <a:gd name="connsiteX888" fmla="*/ 1810645 w 5035453"/>
              <a:gd name="connsiteY888" fmla="*/ 1046209 h 2907465"/>
              <a:gd name="connsiteX889" fmla="*/ 1980043 w 5035453"/>
              <a:gd name="connsiteY889" fmla="*/ 948398 h 2907465"/>
              <a:gd name="connsiteX890" fmla="*/ 2149442 w 5035453"/>
              <a:gd name="connsiteY890" fmla="*/ 1046209 h 2907465"/>
              <a:gd name="connsiteX891" fmla="*/ 2327088 w 5035453"/>
              <a:gd name="connsiteY891" fmla="*/ 943638 h 2907465"/>
              <a:gd name="connsiteX892" fmla="*/ 2157689 w 5035453"/>
              <a:gd name="connsiteY892" fmla="*/ 1041451 h 2907465"/>
              <a:gd name="connsiteX893" fmla="*/ 1988282 w 5035453"/>
              <a:gd name="connsiteY893" fmla="*/ 943639 h 2907465"/>
              <a:gd name="connsiteX894" fmla="*/ 2157689 w 5035453"/>
              <a:gd name="connsiteY894" fmla="*/ 845826 h 2907465"/>
              <a:gd name="connsiteX895" fmla="*/ 2327088 w 5035453"/>
              <a:gd name="connsiteY895" fmla="*/ 943638 h 2907465"/>
              <a:gd name="connsiteX896" fmla="*/ 2504724 w 5035453"/>
              <a:gd name="connsiteY896" fmla="*/ 841069 h 2907465"/>
              <a:gd name="connsiteX897" fmla="*/ 2335326 w 5035453"/>
              <a:gd name="connsiteY897" fmla="*/ 938881 h 2907465"/>
              <a:gd name="connsiteX898" fmla="*/ 2165928 w 5035453"/>
              <a:gd name="connsiteY898" fmla="*/ 841069 h 2907465"/>
              <a:gd name="connsiteX899" fmla="*/ 2335326 w 5035453"/>
              <a:gd name="connsiteY899" fmla="*/ 743256 h 2907465"/>
              <a:gd name="connsiteX900" fmla="*/ 2504724 w 5035453"/>
              <a:gd name="connsiteY900" fmla="*/ 841069 h 2907465"/>
              <a:gd name="connsiteX901" fmla="*/ 2682371 w 5035453"/>
              <a:gd name="connsiteY901" fmla="*/ 738499 h 2907465"/>
              <a:gd name="connsiteX902" fmla="*/ 2512963 w 5035453"/>
              <a:gd name="connsiteY902" fmla="*/ 836311 h 2907465"/>
              <a:gd name="connsiteX903" fmla="*/ 2343564 w 5035453"/>
              <a:gd name="connsiteY903" fmla="*/ 738499 h 2907465"/>
              <a:gd name="connsiteX904" fmla="*/ 2512963 w 5035453"/>
              <a:gd name="connsiteY904" fmla="*/ 640687 h 2907465"/>
              <a:gd name="connsiteX905" fmla="*/ 2682371 w 5035453"/>
              <a:gd name="connsiteY905" fmla="*/ 738499 h 2907465"/>
              <a:gd name="connsiteX906" fmla="*/ 2860007 w 5035453"/>
              <a:gd name="connsiteY906" fmla="*/ 635930 h 2907465"/>
              <a:gd name="connsiteX907" fmla="*/ 2690609 w 5035453"/>
              <a:gd name="connsiteY907" fmla="*/ 733742 h 2907465"/>
              <a:gd name="connsiteX908" fmla="*/ 2521201 w 5035453"/>
              <a:gd name="connsiteY908" fmla="*/ 635930 h 2907465"/>
              <a:gd name="connsiteX909" fmla="*/ 2690609 w 5035453"/>
              <a:gd name="connsiteY909" fmla="*/ 538117 h 2907465"/>
              <a:gd name="connsiteX910" fmla="*/ 2860007 w 5035453"/>
              <a:gd name="connsiteY910" fmla="*/ 635930 h 2907465"/>
              <a:gd name="connsiteX911" fmla="*/ 3037644 w 5035453"/>
              <a:gd name="connsiteY911" fmla="*/ 533361 h 2907465"/>
              <a:gd name="connsiteX912" fmla="*/ 2868245 w 5035453"/>
              <a:gd name="connsiteY912" fmla="*/ 631172 h 2907465"/>
              <a:gd name="connsiteX913" fmla="*/ 2698847 w 5035453"/>
              <a:gd name="connsiteY913" fmla="*/ 533361 h 2907465"/>
              <a:gd name="connsiteX914" fmla="*/ 2868245 w 5035453"/>
              <a:gd name="connsiteY914" fmla="*/ 435548 h 2907465"/>
              <a:gd name="connsiteX915" fmla="*/ 3037644 w 5035453"/>
              <a:gd name="connsiteY915" fmla="*/ 533361 h 2907465"/>
              <a:gd name="connsiteX916" fmla="*/ 3215290 w 5035453"/>
              <a:gd name="connsiteY916" fmla="*/ 430791 h 2907465"/>
              <a:gd name="connsiteX917" fmla="*/ 3045882 w 5035453"/>
              <a:gd name="connsiteY917" fmla="*/ 528604 h 2907465"/>
              <a:gd name="connsiteX918" fmla="*/ 2876484 w 5035453"/>
              <a:gd name="connsiteY918" fmla="*/ 430791 h 2907465"/>
              <a:gd name="connsiteX919" fmla="*/ 3045882 w 5035453"/>
              <a:gd name="connsiteY919" fmla="*/ 332979 h 2907465"/>
              <a:gd name="connsiteX920" fmla="*/ 3215290 w 5035453"/>
              <a:gd name="connsiteY920" fmla="*/ 430791 h 2907465"/>
              <a:gd name="connsiteX921" fmla="*/ 3037644 w 5035453"/>
              <a:gd name="connsiteY921" fmla="*/ 328222 h 2907465"/>
              <a:gd name="connsiteX922" fmla="*/ 2868245 w 5035453"/>
              <a:gd name="connsiteY922" fmla="*/ 230409 h 2907465"/>
              <a:gd name="connsiteX923" fmla="*/ 2698847 w 5035453"/>
              <a:gd name="connsiteY923" fmla="*/ 328222 h 2907465"/>
              <a:gd name="connsiteX924" fmla="*/ 2868245 w 5035453"/>
              <a:gd name="connsiteY924" fmla="*/ 426035 h 2907465"/>
              <a:gd name="connsiteX925" fmla="*/ 3037644 w 5035453"/>
              <a:gd name="connsiteY925" fmla="*/ 328222 h 2907465"/>
              <a:gd name="connsiteX926" fmla="*/ 2860007 w 5035453"/>
              <a:gd name="connsiteY926" fmla="*/ 430791 h 2907465"/>
              <a:gd name="connsiteX927" fmla="*/ 2690609 w 5035453"/>
              <a:gd name="connsiteY927" fmla="*/ 332979 h 2907465"/>
              <a:gd name="connsiteX928" fmla="*/ 2521201 w 5035453"/>
              <a:gd name="connsiteY928" fmla="*/ 430791 h 2907465"/>
              <a:gd name="connsiteX929" fmla="*/ 2690609 w 5035453"/>
              <a:gd name="connsiteY929" fmla="*/ 528604 h 2907465"/>
              <a:gd name="connsiteX930" fmla="*/ 2860007 w 5035453"/>
              <a:gd name="connsiteY930" fmla="*/ 430791 h 2907465"/>
              <a:gd name="connsiteX931" fmla="*/ 2682371 w 5035453"/>
              <a:gd name="connsiteY931" fmla="*/ 533361 h 2907465"/>
              <a:gd name="connsiteX932" fmla="*/ 2512963 w 5035453"/>
              <a:gd name="connsiteY932" fmla="*/ 435548 h 2907465"/>
              <a:gd name="connsiteX933" fmla="*/ 2343564 w 5035453"/>
              <a:gd name="connsiteY933" fmla="*/ 533361 h 2907465"/>
              <a:gd name="connsiteX934" fmla="*/ 2512963 w 5035453"/>
              <a:gd name="connsiteY934" fmla="*/ 631172 h 2907465"/>
              <a:gd name="connsiteX935" fmla="*/ 2682371 w 5035453"/>
              <a:gd name="connsiteY935" fmla="*/ 533361 h 2907465"/>
              <a:gd name="connsiteX936" fmla="*/ 2504724 w 5035453"/>
              <a:gd name="connsiteY936" fmla="*/ 635930 h 2907465"/>
              <a:gd name="connsiteX937" fmla="*/ 2335326 w 5035453"/>
              <a:gd name="connsiteY937" fmla="*/ 538117 h 2907465"/>
              <a:gd name="connsiteX938" fmla="*/ 2165928 w 5035453"/>
              <a:gd name="connsiteY938" fmla="*/ 635930 h 2907465"/>
              <a:gd name="connsiteX939" fmla="*/ 2335326 w 5035453"/>
              <a:gd name="connsiteY939" fmla="*/ 733742 h 2907465"/>
              <a:gd name="connsiteX940" fmla="*/ 2504724 w 5035453"/>
              <a:gd name="connsiteY940" fmla="*/ 635930 h 2907465"/>
              <a:gd name="connsiteX941" fmla="*/ 2327088 w 5035453"/>
              <a:gd name="connsiteY941" fmla="*/ 738499 h 2907465"/>
              <a:gd name="connsiteX942" fmla="*/ 2157689 w 5035453"/>
              <a:gd name="connsiteY942" fmla="*/ 640687 h 2907465"/>
              <a:gd name="connsiteX943" fmla="*/ 1988282 w 5035453"/>
              <a:gd name="connsiteY943" fmla="*/ 738500 h 2907465"/>
              <a:gd name="connsiteX944" fmla="*/ 2157689 w 5035453"/>
              <a:gd name="connsiteY944" fmla="*/ 836311 h 2907465"/>
              <a:gd name="connsiteX945" fmla="*/ 2327088 w 5035453"/>
              <a:gd name="connsiteY945" fmla="*/ 738499 h 2907465"/>
              <a:gd name="connsiteX946" fmla="*/ 2149451 w 5035453"/>
              <a:gd name="connsiteY946" fmla="*/ 841069 h 2907465"/>
              <a:gd name="connsiteX947" fmla="*/ 1980043 w 5035453"/>
              <a:gd name="connsiteY947" fmla="*/ 743256 h 2907465"/>
              <a:gd name="connsiteX948" fmla="*/ 1810645 w 5035453"/>
              <a:gd name="connsiteY948" fmla="*/ 841069 h 2907465"/>
              <a:gd name="connsiteX949" fmla="*/ 1980043 w 5035453"/>
              <a:gd name="connsiteY949" fmla="*/ 938881 h 2907465"/>
              <a:gd name="connsiteX950" fmla="*/ 2149451 w 5035453"/>
              <a:gd name="connsiteY950" fmla="*/ 841069 h 2907465"/>
              <a:gd name="connsiteX951" fmla="*/ 1971805 w 5035453"/>
              <a:gd name="connsiteY951" fmla="*/ 943639 h 2907465"/>
              <a:gd name="connsiteX952" fmla="*/ 1802407 w 5035453"/>
              <a:gd name="connsiteY952" fmla="*/ 845826 h 2907465"/>
              <a:gd name="connsiteX953" fmla="*/ 1633008 w 5035453"/>
              <a:gd name="connsiteY953" fmla="*/ 943638 h 2907465"/>
              <a:gd name="connsiteX954" fmla="*/ 1802407 w 5035453"/>
              <a:gd name="connsiteY954" fmla="*/ 1041451 h 2907465"/>
              <a:gd name="connsiteX955" fmla="*/ 1971805 w 5035453"/>
              <a:gd name="connsiteY955" fmla="*/ 943639 h 2907465"/>
              <a:gd name="connsiteX956" fmla="*/ 1794168 w 5035453"/>
              <a:gd name="connsiteY956" fmla="*/ 1046209 h 2907465"/>
              <a:gd name="connsiteX957" fmla="*/ 1624761 w 5035453"/>
              <a:gd name="connsiteY957" fmla="*/ 948398 h 2907465"/>
              <a:gd name="connsiteX958" fmla="*/ 1455362 w 5035453"/>
              <a:gd name="connsiteY958" fmla="*/ 1046209 h 2907465"/>
              <a:gd name="connsiteX959" fmla="*/ 1624761 w 5035453"/>
              <a:gd name="connsiteY959" fmla="*/ 1144019 h 2907465"/>
              <a:gd name="connsiteX960" fmla="*/ 1794168 w 5035453"/>
              <a:gd name="connsiteY960" fmla="*/ 1046209 h 2907465"/>
              <a:gd name="connsiteX961" fmla="*/ 1616522 w 5035453"/>
              <a:gd name="connsiteY961" fmla="*/ 1148777 h 2907465"/>
              <a:gd name="connsiteX962" fmla="*/ 1447124 w 5035453"/>
              <a:gd name="connsiteY962" fmla="*/ 1050966 h 2907465"/>
              <a:gd name="connsiteX963" fmla="*/ 1277726 w 5035453"/>
              <a:gd name="connsiteY963" fmla="*/ 1148777 h 2907465"/>
              <a:gd name="connsiteX964" fmla="*/ 1447124 w 5035453"/>
              <a:gd name="connsiteY964" fmla="*/ 1246587 h 2907465"/>
              <a:gd name="connsiteX965" fmla="*/ 1616522 w 5035453"/>
              <a:gd name="connsiteY965" fmla="*/ 1148777 h 2907465"/>
              <a:gd name="connsiteX966" fmla="*/ 1438886 w 5035453"/>
              <a:gd name="connsiteY966" fmla="*/ 1251345 h 2907465"/>
              <a:gd name="connsiteX967" fmla="*/ 1269487 w 5035453"/>
              <a:gd name="connsiteY967" fmla="*/ 1153534 h 2907465"/>
              <a:gd name="connsiteX968" fmla="*/ 1100080 w 5035453"/>
              <a:gd name="connsiteY968" fmla="*/ 1251345 h 2907465"/>
              <a:gd name="connsiteX969" fmla="*/ 1269487 w 5035453"/>
              <a:gd name="connsiteY969" fmla="*/ 1349155 h 2907465"/>
              <a:gd name="connsiteX970" fmla="*/ 1438886 w 5035453"/>
              <a:gd name="connsiteY970" fmla="*/ 1251345 h 2907465"/>
              <a:gd name="connsiteX971" fmla="*/ 1261249 w 5035453"/>
              <a:gd name="connsiteY971" fmla="*/ 1353913 h 2907465"/>
              <a:gd name="connsiteX972" fmla="*/ 1091841 w 5035453"/>
              <a:gd name="connsiteY972" fmla="*/ 1256102 h 2907465"/>
              <a:gd name="connsiteX973" fmla="*/ 922443 w 5035453"/>
              <a:gd name="connsiteY973" fmla="*/ 1353913 h 2907465"/>
              <a:gd name="connsiteX974" fmla="*/ 1091841 w 5035453"/>
              <a:gd name="connsiteY974" fmla="*/ 1451723 h 2907465"/>
              <a:gd name="connsiteX975" fmla="*/ 1261249 w 5035453"/>
              <a:gd name="connsiteY975" fmla="*/ 1353913 h 2907465"/>
              <a:gd name="connsiteX976" fmla="*/ 1083603 w 5035453"/>
              <a:gd name="connsiteY976" fmla="*/ 1456481 h 2907465"/>
              <a:gd name="connsiteX977" fmla="*/ 914204 w 5035453"/>
              <a:gd name="connsiteY977" fmla="*/ 1358670 h 2907465"/>
              <a:gd name="connsiteX978" fmla="*/ 744803 w 5035453"/>
              <a:gd name="connsiteY978" fmla="*/ 1456481 h 2907465"/>
              <a:gd name="connsiteX979" fmla="*/ 914205 w 5035453"/>
              <a:gd name="connsiteY979" fmla="*/ 1554301 h 2907465"/>
              <a:gd name="connsiteX980" fmla="*/ 1083603 w 5035453"/>
              <a:gd name="connsiteY980" fmla="*/ 1456481 h 2907465"/>
              <a:gd name="connsiteX981" fmla="*/ 905965 w 5035453"/>
              <a:gd name="connsiteY981" fmla="*/ 1559058 h 2907465"/>
              <a:gd name="connsiteX982" fmla="*/ 736564 w 5035453"/>
              <a:gd name="connsiteY982" fmla="*/ 1461238 h 2907465"/>
              <a:gd name="connsiteX983" fmla="*/ 567162 w 5035453"/>
              <a:gd name="connsiteY983" fmla="*/ 1559058 h 2907465"/>
              <a:gd name="connsiteX984" fmla="*/ 736563 w 5035453"/>
              <a:gd name="connsiteY984" fmla="*/ 1656869 h 2907465"/>
              <a:gd name="connsiteX985" fmla="*/ 905965 w 5035453"/>
              <a:gd name="connsiteY985" fmla="*/ 1559058 h 2907465"/>
              <a:gd name="connsiteX986" fmla="*/ 728325 w 5035453"/>
              <a:gd name="connsiteY986" fmla="*/ 1661626 h 2907465"/>
              <a:gd name="connsiteX987" fmla="*/ 558924 w 5035453"/>
              <a:gd name="connsiteY987" fmla="*/ 1563815 h 2907465"/>
              <a:gd name="connsiteX988" fmla="*/ 389523 w 5035453"/>
              <a:gd name="connsiteY988" fmla="*/ 1661626 h 2907465"/>
              <a:gd name="connsiteX989" fmla="*/ 558924 w 5035453"/>
              <a:gd name="connsiteY989" fmla="*/ 1759437 h 2907465"/>
              <a:gd name="connsiteX990" fmla="*/ 728325 w 5035453"/>
              <a:gd name="connsiteY990" fmla="*/ 1661626 h 2907465"/>
              <a:gd name="connsiteX991" fmla="*/ 550685 w 5035453"/>
              <a:gd name="connsiteY991" fmla="*/ 1559058 h 2907465"/>
              <a:gd name="connsiteX992" fmla="*/ 381283 w 5035453"/>
              <a:gd name="connsiteY992" fmla="*/ 1656869 h 2907465"/>
              <a:gd name="connsiteX993" fmla="*/ 211882 w 5035453"/>
              <a:gd name="connsiteY993" fmla="*/ 1559058 h 2907465"/>
              <a:gd name="connsiteX994" fmla="*/ 381283 w 5035453"/>
              <a:gd name="connsiteY994" fmla="*/ 1461238 h 2907465"/>
              <a:gd name="connsiteX995" fmla="*/ 550685 w 5035453"/>
              <a:gd name="connsiteY995" fmla="*/ 1559058 h 2907465"/>
              <a:gd name="connsiteX996" fmla="*/ 728326 w 5035453"/>
              <a:gd name="connsiteY996" fmla="*/ 1456481 h 2907465"/>
              <a:gd name="connsiteX997" fmla="*/ 558924 w 5035453"/>
              <a:gd name="connsiteY997" fmla="*/ 1554301 h 2907465"/>
              <a:gd name="connsiteX998" fmla="*/ 389522 w 5035453"/>
              <a:gd name="connsiteY998" fmla="*/ 1456481 h 2907465"/>
              <a:gd name="connsiteX999" fmla="*/ 558924 w 5035453"/>
              <a:gd name="connsiteY999" fmla="*/ 1358670 h 2907465"/>
              <a:gd name="connsiteX1000" fmla="*/ 728326 w 5035453"/>
              <a:gd name="connsiteY1000" fmla="*/ 1456481 h 2907465"/>
              <a:gd name="connsiteX1001" fmla="*/ 905965 w 5035453"/>
              <a:gd name="connsiteY1001" fmla="*/ 1353913 h 2907465"/>
              <a:gd name="connsiteX1002" fmla="*/ 736564 w 5035453"/>
              <a:gd name="connsiteY1002" fmla="*/ 1451723 h 2907465"/>
              <a:gd name="connsiteX1003" fmla="*/ 567162 w 5035453"/>
              <a:gd name="connsiteY1003" fmla="*/ 1353913 h 2907465"/>
              <a:gd name="connsiteX1004" fmla="*/ 736563 w 5035453"/>
              <a:gd name="connsiteY1004" fmla="*/ 1256102 h 2907465"/>
              <a:gd name="connsiteX1005" fmla="*/ 905965 w 5035453"/>
              <a:gd name="connsiteY1005" fmla="*/ 1353913 h 2907465"/>
              <a:gd name="connsiteX1006" fmla="*/ 1083603 w 5035453"/>
              <a:gd name="connsiteY1006" fmla="*/ 1251345 h 2907465"/>
              <a:gd name="connsiteX1007" fmla="*/ 914204 w 5035453"/>
              <a:gd name="connsiteY1007" fmla="*/ 1349155 h 2907465"/>
              <a:gd name="connsiteX1008" fmla="*/ 744803 w 5035453"/>
              <a:gd name="connsiteY1008" fmla="*/ 1251345 h 2907465"/>
              <a:gd name="connsiteX1009" fmla="*/ 914204 w 5035453"/>
              <a:gd name="connsiteY1009" fmla="*/ 1153534 h 2907465"/>
              <a:gd name="connsiteX1010" fmla="*/ 1083603 w 5035453"/>
              <a:gd name="connsiteY1010" fmla="*/ 1251345 h 2907465"/>
              <a:gd name="connsiteX1011" fmla="*/ 1261249 w 5035453"/>
              <a:gd name="connsiteY1011" fmla="*/ 1148777 h 2907465"/>
              <a:gd name="connsiteX1012" fmla="*/ 1091841 w 5035453"/>
              <a:gd name="connsiteY1012" fmla="*/ 1246587 h 2907465"/>
              <a:gd name="connsiteX1013" fmla="*/ 922442 w 5035453"/>
              <a:gd name="connsiteY1013" fmla="*/ 1148777 h 2907465"/>
              <a:gd name="connsiteX1014" fmla="*/ 1091841 w 5035453"/>
              <a:gd name="connsiteY1014" fmla="*/ 1050966 h 2907465"/>
              <a:gd name="connsiteX1015" fmla="*/ 1261249 w 5035453"/>
              <a:gd name="connsiteY1015" fmla="*/ 1148777 h 2907465"/>
              <a:gd name="connsiteX1016" fmla="*/ 1438886 w 5035453"/>
              <a:gd name="connsiteY1016" fmla="*/ 1046209 h 2907465"/>
              <a:gd name="connsiteX1017" fmla="*/ 1269487 w 5035453"/>
              <a:gd name="connsiteY1017" fmla="*/ 1144019 h 2907465"/>
              <a:gd name="connsiteX1018" fmla="*/ 1100080 w 5035453"/>
              <a:gd name="connsiteY1018" fmla="*/ 1046209 h 2907465"/>
              <a:gd name="connsiteX1019" fmla="*/ 1269487 w 5035453"/>
              <a:gd name="connsiteY1019" fmla="*/ 948398 h 2907465"/>
              <a:gd name="connsiteX1020" fmla="*/ 1438886 w 5035453"/>
              <a:gd name="connsiteY1020" fmla="*/ 1046209 h 2907465"/>
              <a:gd name="connsiteX1021" fmla="*/ 1616522 w 5035453"/>
              <a:gd name="connsiteY1021" fmla="*/ 943638 h 2907465"/>
              <a:gd name="connsiteX1022" fmla="*/ 1447124 w 5035453"/>
              <a:gd name="connsiteY1022" fmla="*/ 1041451 h 2907465"/>
              <a:gd name="connsiteX1023" fmla="*/ 1277726 w 5035453"/>
              <a:gd name="connsiteY1023" fmla="*/ 943638 h 2907465"/>
              <a:gd name="connsiteX1024" fmla="*/ 1447124 w 5035453"/>
              <a:gd name="connsiteY1024" fmla="*/ 845825 h 2907465"/>
              <a:gd name="connsiteX1025" fmla="*/ 1616522 w 5035453"/>
              <a:gd name="connsiteY1025" fmla="*/ 943638 h 2907465"/>
              <a:gd name="connsiteX1026" fmla="*/ 1794168 w 5035453"/>
              <a:gd name="connsiteY1026" fmla="*/ 841069 h 2907465"/>
              <a:gd name="connsiteX1027" fmla="*/ 1624761 w 5035453"/>
              <a:gd name="connsiteY1027" fmla="*/ 938880 h 2907465"/>
              <a:gd name="connsiteX1028" fmla="*/ 1455362 w 5035453"/>
              <a:gd name="connsiteY1028" fmla="*/ 841068 h 2907465"/>
              <a:gd name="connsiteX1029" fmla="*/ 1624761 w 5035453"/>
              <a:gd name="connsiteY1029" fmla="*/ 743257 h 2907465"/>
              <a:gd name="connsiteX1030" fmla="*/ 1794168 w 5035453"/>
              <a:gd name="connsiteY1030" fmla="*/ 841069 h 2907465"/>
              <a:gd name="connsiteX1031" fmla="*/ 1971805 w 5035453"/>
              <a:gd name="connsiteY1031" fmla="*/ 738500 h 2907465"/>
              <a:gd name="connsiteX1032" fmla="*/ 1802407 w 5035453"/>
              <a:gd name="connsiteY1032" fmla="*/ 836312 h 2907465"/>
              <a:gd name="connsiteX1033" fmla="*/ 1632999 w 5035453"/>
              <a:gd name="connsiteY1033" fmla="*/ 738500 h 2907465"/>
              <a:gd name="connsiteX1034" fmla="*/ 1802407 w 5035453"/>
              <a:gd name="connsiteY1034" fmla="*/ 640687 h 2907465"/>
              <a:gd name="connsiteX1035" fmla="*/ 1971805 w 5035453"/>
              <a:gd name="connsiteY1035" fmla="*/ 738500 h 2907465"/>
              <a:gd name="connsiteX1036" fmla="*/ 2149451 w 5035453"/>
              <a:gd name="connsiteY1036" fmla="*/ 635930 h 2907465"/>
              <a:gd name="connsiteX1037" fmla="*/ 1980043 w 5035453"/>
              <a:gd name="connsiteY1037" fmla="*/ 733742 h 2907465"/>
              <a:gd name="connsiteX1038" fmla="*/ 1810645 w 5035453"/>
              <a:gd name="connsiteY1038" fmla="*/ 635930 h 2907465"/>
              <a:gd name="connsiteX1039" fmla="*/ 1980043 w 5035453"/>
              <a:gd name="connsiteY1039" fmla="*/ 538117 h 2907465"/>
              <a:gd name="connsiteX1040" fmla="*/ 2149451 w 5035453"/>
              <a:gd name="connsiteY1040" fmla="*/ 635930 h 2907465"/>
              <a:gd name="connsiteX1041" fmla="*/ 2327088 w 5035453"/>
              <a:gd name="connsiteY1041" fmla="*/ 533361 h 2907465"/>
              <a:gd name="connsiteX1042" fmla="*/ 2157689 w 5035453"/>
              <a:gd name="connsiteY1042" fmla="*/ 631172 h 2907465"/>
              <a:gd name="connsiteX1043" fmla="*/ 1988282 w 5035453"/>
              <a:gd name="connsiteY1043" fmla="*/ 533360 h 2907465"/>
              <a:gd name="connsiteX1044" fmla="*/ 2157689 w 5035453"/>
              <a:gd name="connsiteY1044" fmla="*/ 435548 h 2907465"/>
              <a:gd name="connsiteX1045" fmla="*/ 2327088 w 5035453"/>
              <a:gd name="connsiteY1045" fmla="*/ 533361 h 2907465"/>
              <a:gd name="connsiteX1046" fmla="*/ 2504724 w 5035453"/>
              <a:gd name="connsiteY1046" fmla="*/ 430791 h 2907465"/>
              <a:gd name="connsiteX1047" fmla="*/ 2335326 w 5035453"/>
              <a:gd name="connsiteY1047" fmla="*/ 528604 h 2907465"/>
              <a:gd name="connsiteX1048" fmla="*/ 2165928 w 5035453"/>
              <a:gd name="connsiteY1048" fmla="*/ 430791 h 2907465"/>
              <a:gd name="connsiteX1049" fmla="*/ 2335326 w 5035453"/>
              <a:gd name="connsiteY1049" fmla="*/ 332978 h 2907465"/>
              <a:gd name="connsiteX1050" fmla="*/ 2504724 w 5035453"/>
              <a:gd name="connsiteY1050" fmla="*/ 430791 h 2907465"/>
              <a:gd name="connsiteX1051" fmla="*/ 2682371 w 5035453"/>
              <a:gd name="connsiteY1051" fmla="*/ 328222 h 2907465"/>
              <a:gd name="connsiteX1052" fmla="*/ 2512963 w 5035453"/>
              <a:gd name="connsiteY1052" fmla="*/ 426035 h 2907465"/>
              <a:gd name="connsiteX1053" fmla="*/ 2343564 w 5035453"/>
              <a:gd name="connsiteY1053" fmla="*/ 328222 h 2907465"/>
              <a:gd name="connsiteX1054" fmla="*/ 2512963 w 5035453"/>
              <a:gd name="connsiteY1054" fmla="*/ 230409 h 2907465"/>
              <a:gd name="connsiteX1055" fmla="*/ 2682371 w 5035453"/>
              <a:gd name="connsiteY1055" fmla="*/ 328222 h 2907465"/>
              <a:gd name="connsiteX1056" fmla="*/ 2860007 w 5035453"/>
              <a:gd name="connsiteY1056" fmla="*/ 225653 h 2907465"/>
              <a:gd name="connsiteX1057" fmla="*/ 2690609 w 5035453"/>
              <a:gd name="connsiteY1057" fmla="*/ 323465 h 2907465"/>
              <a:gd name="connsiteX1058" fmla="*/ 2521201 w 5035453"/>
              <a:gd name="connsiteY1058" fmla="*/ 225652 h 2907465"/>
              <a:gd name="connsiteX1059" fmla="*/ 2690609 w 5035453"/>
              <a:gd name="connsiteY1059" fmla="*/ 127840 h 2907465"/>
              <a:gd name="connsiteX1060" fmla="*/ 2860007 w 5035453"/>
              <a:gd name="connsiteY1060" fmla="*/ 225653 h 29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Lst>
            <a:rect l="l" t="t" r="r" b="b"/>
            <a:pathLst>
              <a:path w="5035453" h="2907465">
                <a:moveTo>
                  <a:pt x="2698847" y="123083"/>
                </a:moveTo>
                <a:lnTo>
                  <a:pt x="2903777" y="4757"/>
                </a:lnTo>
                <a:lnTo>
                  <a:pt x="2895538" y="0"/>
                </a:lnTo>
                <a:lnTo>
                  <a:pt x="2690609" y="118326"/>
                </a:lnTo>
                <a:lnTo>
                  <a:pt x="2570060" y="48721"/>
                </a:lnTo>
                <a:lnTo>
                  <a:pt x="2561821" y="53478"/>
                </a:lnTo>
                <a:lnTo>
                  <a:pt x="2682371" y="123083"/>
                </a:lnTo>
                <a:lnTo>
                  <a:pt x="2512963" y="220896"/>
                </a:lnTo>
                <a:lnTo>
                  <a:pt x="2392414" y="151289"/>
                </a:lnTo>
                <a:lnTo>
                  <a:pt x="2384176" y="156047"/>
                </a:lnTo>
                <a:lnTo>
                  <a:pt x="2504724" y="225652"/>
                </a:lnTo>
                <a:lnTo>
                  <a:pt x="2335326" y="323465"/>
                </a:lnTo>
                <a:lnTo>
                  <a:pt x="2214777" y="253859"/>
                </a:lnTo>
                <a:lnTo>
                  <a:pt x="2206539" y="258616"/>
                </a:lnTo>
                <a:lnTo>
                  <a:pt x="2327088" y="328222"/>
                </a:lnTo>
                <a:lnTo>
                  <a:pt x="2157689" y="426034"/>
                </a:lnTo>
                <a:lnTo>
                  <a:pt x="2037131" y="356428"/>
                </a:lnTo>
                <a:lnTo>
                  <a:pt x="2028893" y="361185"/>
                </a:lnTo>
                <a:lnTo>
                  <a:pt x="2149451" y="430791"/>
                </a:lnTo>
                <a:lnTo>
                  <a:pt x="1980043" y="528604"/>
                </a:lnTo>
                <a:lnTo>
                  <a:pt x="1859494" y="458998"/>
                </a:lnTo>
                <a:lnTo>
                  <a:pt x="1851256" y="463754"/>
                </a:lnTo>
                <a:lnTo>
                  <a:pt x="1971805" y="533360"/>
                </a:lnTo>
                <a:lnTo>
                  <a:pt x="1802407" y="631172"/>
                </a:lnTo>
                <a:lnTo>
                  <a:pt x="1681858" y="561567"/>
                </a:lnTo>
                <a:lnTo>
                  <a:pt x="1673619" y="566324"/>
                </a:lnTo>
                <a:lnTo>
                  <a:pt x="1794168" y="635930"/>
                </a:lnTo>
                <a:lnTo>
                  <a:pt x="1624761" y="733742"/>
                </a:lnTo>
                <a:lnTo>
                  <a:pt x="1504212" y="664137"/>
                </a:lnTo>
                <a:lnTo>
                  <a:pt x="1495973" y="668894"/>
                </a:lnTo>
                <a:lnTo>
                  <a:pt x="1616522" y="738500"/>
                </a:lnTo>
                <a:lnTo>
                  <a:pt x="1447124" y="836311"/>
                </a:lnTo>
                <a:lnTo>
                  <a:pt x="1326575" y="766706"/>
                </a:lnTo>
                <a:lnTo>
                  <a:pt x="1318337" y="771462"/>
                </a:lnTo>
                <a:lnTo>
                  <a:pt x="1438886" y="841069"/>
                </a:lnTo>
                <a:lnTo>
                  <a:pt x="1269487" y="938881"/>
                </a:lnTo>
                <a:lnTo>
                  <a:pt x="1148938" y="869275"/>
                </a:lnTo>
                <a:lnTo>
                  <a:pt x="1140691" y="874032"/>
                </a:lnTo>
                <a:lnTo>
                  <a:pt x="1261249" y="943638"/>
                </a:lnTo>
                <a:lnTo>
                  <a:pt x="1091841" y="1041451"/>
                </a:lnTo>
                <a:lnTo>
                  <a:pt x="971292" y="971842"/>
                </a:lnTo>
                <a:lnTo>
                  <a:pt x="963054" y="976599"/>
                </a:lnTo>
                <a:lnTo>
                  <a:pt x="1083603" y="1046209"/>
                </a:lnTo>
                <a:lnTo>
                  <a:pt x="914204" y="1144019"/>
                </a:lnTo>
                <a:lnTo>
                  <a:pt x="793653" y="1074410"/>
                </a:lnTo>
                <a:lnTo>
                  <a:pt x="785415" y="1079167"/>
                </a:lnTo>
                <a:lnTo>
                  <a:pt x="905964" y="1148777"/>
                </a:lnTo>
                <a:lnTo>
                  <a:pt x="736563" y="1246587"/>
                </a:lnTo>
                <a:lnTo>
                  <a:pt x="616013" y="1176988"/>
                </a:lnTo>
                <a:lnTo>
                  <a:pt x="607774" y="1181745"/>
                </a:lnTo>
                <a:lnTo>
                  <a:pt x="728325" y="1251345"/>
                </a:lnTo>
                <a:lnTo>
                  <a:pt x="558924" y="1349155"/>
                </a:lnTo>
                <a:lnTo>
                  <a:pt x="438374" y="1279556"/>
                </a:lnTo>
                <a:lnTo>
                  <a:pt x="430135" y="1284313"/>
                </a:lnTo>
                <a:lnTo>
                  <a:pt x="550686" y="1353913"/>
                </a:lnTo>
                <a:lnTo>
                  <a:pt x="381283" y="1451723"/>
                </a:lnTo>
                <a:lnTo>
                  <a:pt x="260733" y="1382124"/>
                </a:lnTo>
                <a:lnTo>
                  <a:pt x="252493" y="1386881"/>
                </a:lnTo>
                <a:lnTo>
                  <a:pt x="373044" y="1456481"/>
                </a:lnTo>
                <a:lnTo>
                  <a:pt x="203643" y="1554301"/>
                </a:lnTo>
                <a:lnTo>
                  <a:pt x="83093" y="1484692"/>
                </a:lnTo>
                <a:lnTo>
                  <a:pt x="74854" y="1489449"/>
                </a:lnTo>
                <a:lnTo>
                  <a:pt x="195405" y="1559058"/>
                </a:lnTo>
                <a:lnTo>
                  <a:pt x="0" y="1671883"/>
                </a:lnTo>
                <a:lnTo>
                  <a:pt x="8239" y="1676640"/>
                </a:lnTo>
                <a:lnTo>
                  <a:pt x="203643" y="1563815"/>
                </a:lnTo>
                <a:lnTo>
                  <a:pt x="373045" y="1661626"/>
                </a:lnTo>
                <a:lnTo>
                  <a:pt x="177641" y="1774451"/>
                </a:lnTo>
                <a:lnTo>
                  <a:pt x="185879" y="1779208"/>
                </a:lnTo>
                <a:lnTo>
                  <a:pt x="381283" y="1666383"/>
                </a:lnTo>
                <a:lnTo>
                  <a:pt x="550685" y="1764194"/>
                </a:lnTo>
                <a:lnTo>
                  <a:pt x="355281" y="1877019"/>
                </a:lnTo>
                <a:lnTo>
                  <a:pt x="363520" y="1881776"/>
                </a:lnTo>
                <a:lnTo>
                  <a:pt x="558924" y="1768951"/>
                </a:lnTo>
                <a:lnTo>
                  <a:pt x="728325" y="1866762"/>
                </a:lnTo>
                <a:lnTo>
                  <a:pt x="532921" y="1979587"/>
                </a:lnTo>
                <a:lnTo>
                  <a:pt x="541159" y="1984344"/>
                </a:lnTo>
                <a:lnTo>
                  <a:pt x="736563" y="1871519"/>
                </a:lnTo>
                <a:lnTo>
                  <a:pt x="905965" y="1969330"/>
                </a:lnTo>
                <a:lnTo>
                  <a:pt x="710561" y="2082155"/>
                </a:lnTo>
                <a:lnTo>
                  <a:pt x="718801" y="2086912"/>
                </a:lnTo>
                <a:lnTo>
                  <a:pt x="914204" y="1974088"/>
                </a:lnTo>
                <a:lnTo>
                  <a:pt x="1083603" y="2071898"/>
                </a:lnTo>
                <a:lnTo>
                  <a:pt x="888202" y="2184723"/>
                </a:lnTo>
                <a:lnTo>
                  <a:pt x="896440" y="2189480"/>
                </a:lnTo>
                <a:lnTo>
                  <a:pt x="1091841" y="2076656"/>
                </a:lnTo>
                <a:lnTo>
                  <a:pt x="1261249" y="2174466"/>
                </a:lnTo>
                <a:lnTo>
                  <a:pt x="1065842" y="2287301"/>
                </a:lnTo>
                <a:lnTo>
                  <a:pt x="1074081" y="2292058"/>
                </a:lnTo>
                <a:lnTo>
                  <a:pt x="1269487" y="2179224"/>
                </a:lnTo>
                <a:lnTo>
                  <a:pt x="1438886" y="2277044"/>
                </a:lnTo>
                <a:lnTo>
                  <a:pt x="1243479" y="2389869"/>
                </a:lnTo>
                <a:lnTo>
                  <a:pt x="1251717" y="2394626"/>
                </a:lnTo>
                <a:lnTo>
                  <a:pt x="1447124" y="2281801"/>
                </a:lnTo>
                <a:lnTo>
                  <a:pt x="1616522" y="2379612"/>
                </a:lnTo>
                <a:lnTo>
                  <a:pt x="1421125" y="2492437"/>
                </a:lnTo>
                <a:lnTo>
                  <a:pt x="1429363" y="2497194"/>
                </a:lnTo>
                <a:lnTo>
                  <a:pt x="1624761" y="2384369"/>
                </a:lnTo>
                <a:lnTo>
                  <a:pt x="1794168" y="2482180"/>
                </a:lnTo>
                <a:lnTo>
                  <a:pt x="1598761" y="2595005"/>
                </a:lnTo>
                <a:lnTo>
                  <a:pt x="1607000" y="2599762"/>
                </a:lnTo>
                <a:lnTo>
                  <a:pt x="1802407" y="2486937"/>
                </a:lnTo>
                <a:lnTo>
                  <a:pt x="1971805" y="2584748"/>
                </a:lnTo>
                <a:lnTo>
                  <a:pt x="1776408" y="2697573"/>
                </a:lnTo>
                <a:lnTo>
                  <a:pt x="1784646" y="2702330"/>
                </a:lnTo>
                <a:lnTo>
                  <a:pt x="1980043" y="2589505"/>
                </a:lnTo>
                <a:lnTo>
                  <a:pt x="2149442" y="2687316"/>
                </a:lnTo>
                <a:lnTo>
                  <a:pt x="1954044" y="2800141"/>
                </a:lnTo>
                <a:lnTo>
                  <a:pt x="1962283" y="2804898"/>
                </a:lnTo>
                <a:lnTo>
                  <a:pt x="2157689" y="2692073"/>
                </a:lnTo>
                <a:lnTo>
                  <a:pt x="2327088" y="2789884"/>
                </a:lnTo>
                <a:lnTo>
                  <a:pt x="2131681" y="2902709"/>
                </a:lnTo>
                <a:lnTo>
                  <a:pt x="2139919" y="2907466"/>
                </a:lnTo>
                <a:lnTo>
                  <a:pt x="2335326" y="2794641"/>
                </a:lnTo>
                <a:lnTo>
                  <a:pt x="2468556" y="2871567"/>
                </a:lnTo>
                <a:lnTo>
                  <a:pt x="2476794" y="2866810"/>
                </a:lnTo>
                <a:lnTo>
                  <a:pt x="2343564" y="2789884"/>
                </a:lnTo>
                <a:lnTo>
                  <a:pt x="2512963" y="2692073"/>
                </a:lnTo>
                <a:lnTo>
                  <a:pt x="2646193" y="2768999"/>
                </a:lnTo>
                <a:lnTo>
                  <a:pt x="2654431" y="2764242"/>
                </a:lnTo>
                <a:lnTo>
                  <a:pt x="2521201" y="2687316"/>
                </a:lnTo>
                <a:lnTo>
                  <a:pt x="2690609" y="2589505"/>
                </a:lnTo>
                <a:lnTo>
                  <a:pt x="2823839" y="2666431"/>
                </a:lnTo>
                <a:lnTo>
                  <a:pt x="2832077" y="2661674"/>
                </a:lnTo>
                <a:lnTo>
                  <a:pt x="2698847" y="2584748"/>
                </a:lnTo>
                <a:lnTo>
                  <a:pt x="2868245" y="2486937"/>
                </a:lnTo>
                <a:lnTo>
                  <a:pt x="3001475" y="2563863"/>
                </a:lnTo>
                <a:lnTo>
                  <a:pt x="3009713" y="2559106"/>
                </a:lnTo>
                <a:lnTo>
                  <a:pt x="2876484" y="2482180"/>
                </a:lnTo>
                <a:lnTo>
                  <a:pt x="3045882" y="2384369"/>
                </a:lnTo>
                <a:lnTo>
                  <a:pt x="3179112" y="2461295"/>
                </a:lnTo>
                <a:lnTo>
                  <a:pt x="3187350" y="2456538"/>
                </a:lnTo>
                <a:lnTo>
                  <a:pt x="3054120" y="2379612"/>
                </a:lnTo>
                <a:lnTo>
                  <a:pt x="3223528" y="2281801"/>
                </a:lnTo>
                <a:lnTo>
                  <a:pt x="3356758" y="2358727"/>
                </a:lnTo>
                <a:lnTo>
                  <a:pt x="3364996" y="2353970"/>
                </a:lnTo>
                <a:lnTo>
                  <a:pt x="3231766" y="2277044"/>
                </a:lnTo>
                <a:lnTo>
                  <a:pt x="3401165" y="2179224"/>
                </a:lnTo>
                <a:lnTo>
                  <a:pt x="3534395" y="2256159"/>
                </a:lnTo>
                <a:lnTo>
                  <a:pt x="3542633" y="2251402"/>
                </a:lnTo>
                <a:lnTo>
                  <a:pt x="3409403" y="2174466"/>
                </a:lnTo>
                <a:lnTo>
                  <a:pt x="3578811" y="2076656"/>
                </a:lnTo>
                <a:lnTo>
                  <a:pt x="3712041" y="2153582"/>
                </a:lnTo>
                <a:lnTo>
                  <a:pt x="3720279" y="2148824"/>
                </a:lnTo>
                <a:lnTo>
                  <a:pt x="3587049" y="2071898"/>
                </a:lnTo>
                <a:lnTo>
                  <a:pt x="3756447" y="1974088"/>
                </a:lnTo>
                <a:lnTo>
                  <a:pt x="3889677" y="2051014"/>
                </a:lnTo>
                <a:lnTo>
                  <a:pt x="3897915" y="2046256"/>
                </a:lnTo>
                <a:lnTo>
                  <a:pt x="3764686" y="1969330"/>
                </a:lnTo>
                <a:lnTo>
                  <a:pt x="3934084" y="1871519"/>
                </a:lnTo>
                <a:lnTo>
                  <a:pt x="4067314" y="1948446"/>
                </a:lnTo>
                <a:lnTo>
                  <a:pt x="4075552" y="1943688"/>
                </a:lnTo>
                <a:lnTo>
                  <a:pt x="3942322" y="1866762"/>
                </a:lnTo>
                <a:lnTo>
                  <a:pt x="4111730" y="1768951"/>
                </a:lnTo>
                <a:lnTo>
                  <a:pt x="4244960" y="1845878"/>
                </a:lnTo>
                <a:lnTo>
                  <a:pt x="4253198" y="1841120"/>
                </a:lnTo>
                <a:lnTo>
                  <a:pt x="4119968" y="1764194"/>
                </a:lnTo>
                <a:lnTo>
                  <a:pt x="4289367" y="1666383"/>
                </a:lnTo>
                <a:lnTo>
                  <a:pt x="4422597" y="1743310"/>
                </a:lnTo>
                <a:lnTo>
                  <a:pt x="4430835" y="1738552"/>
                </a:lnTo>
                <a:lnTo>
                  <a:pt x="4297605" y="1661626"/>
                </a:lnTo>
                <a:lnTo>
                  <a:pt x="4467004" y="1563815"/>
                </a:lnTo>
                <a:lnTo>
                  <a:pt x="4600243" y="1640742"/>
                </a:lnTo>
                <a:lnTo>
                  <a:pt x="4608481" y="1635984"/>
                </a:lnTo>
                <a:lnTo>
                  <a:pt x="4475242" y="1559058"/>
                </a:lnTo>
                <a:lnTo>
                  <a:pt x="4644650" y="1461238"/>
                </a:lnTo>
                <a:lnTo>
                  <a:pt x="4777879" y="1538174"/>
                </a:lnTo>
                <a:lnTo>
                  <a:pt x="4786118" y="1533416"/>
                </a:lnTo>
                <a:lnTo>
                  <a:pt x="4652888" y="1456481"/>
                </a:lnTo>
                <a:lnTo>
                  <a:pt x="4822286" y="1358670"/>
                </a:lnTo>
                <a:lnTo>
                  <a:pt x="4955516" y="1435596"/>
                </a:lnTo>
                <a:lnTo>
                  <a:pt x="4963754" y="1430839"/>
                </a:lnTo>
                <a:lnTo>
                  <a:pt x="4830524" y="1353913"/>
                </a:lnTo>
                <a:lnTo>
                  <a:pt x="5035454" y="1235588"/>
                </a:lnTo>
                <a:lnTo>
                  <a:pt x="5027216" y="1230831"/>
                </a:lnTo>
                <a:lnTo>
                  <a:pt x="4822286" y="1349155"/>
                </a:lnTo>
                <a:lnTo>
                  <a:pt x="4652888" y="1251345"/>
                </a:lnTo>
                <a:lnTo>
                  <a:pt x="4857817" y="1133020"/>
                </a:lnTo>
                <a:lnTo>
                  <a:pt x="4849579" y="1128263"/>
                </a:lnTo>
                <a:lnTo>
                  <a:pt x="4644650" y="1246587"/>
                </a:lnTo>
                <a:lnTo>
                  <a:pt x="4475251" y="1148777"/>
                </a:lnTo>
                <a:lnTo>
                  <a:pt x="4680181" y="1030452"/>
                </a:lnTo>
                <a:lnTo>
                  <a:pt x="4671943" y="1025695"/>
                </a:lnTo>
                <a:lnTo>
                  <a:pt x="4467013" y="1144019"/>
                </a:lnTo>
                <a:lnTo>
                  <a:pt x="4297605" y="1046209"/>
                </a:lnTo>
                <a:lnTo>
                  <a:pt x="4502535" y="927881"/>
                </a:lnTo>
                <a:lnTo>
                  <a:pt x="4494296" y="923124"/>
                </a:lnTo>
                <a:lnTo>
                  <a:pt x="4289367" y="1041451"/>
                </a:lnTo>
                <a:lnTo>
                  <a:pt x="4119968" y="943638"/>
                </a:lnTo>
                <a:lnTo>
                  <a:pt x="4324898" y="825311"/>
                </a:lnTo>
                <a:lnTo>
                  <a:pt x="4316660" y="820554"/>
                </a:lnTo>
                <a:lnTo>
                  <a:pt x="4111730" y="938881"/>
                </a:lnTo>
                <a:lnTo>
                  <a:pt x="3942322" y="841069"/>
                </a:lnTo>
                <a:lnTo>
                  <a:pt x="4147252" y="722743"/>
                </a:lnTo>
                <a:lnTo>
                  <a:pt x="4139013" y="717985"/>
                </a:lnTo>
                <a:lnTo>
                  <a:pt x="3934084" y="836311"/>
                </a:lnTo>
                <a:lnTo>
                  <a:pt x="3764686" y="738499"/>
                </a:lnTo>
                <a:lnTo>
                  <a:pt x="3969615" y="620173"/>
                </a:lnTo>
                <a:lnTo>
                  <a:pt x="3961377" y="615416"/>
                </a:lnTo>
                <a:lnTo>
                  <a:pt x="3756447" y="733742"/>
                </a:lnTo>
                <a:lnTo>
                  <a:pt x="3587049" y="635930"/>
                </a:lnTo>
                <a:lnTo>
                  <a:pt x="3791979" y="517604"/>
                </a:lnTo>
                <a:lnTo>
                  <a:pt x="3783740" y="512846"/>
                </a:lnTo>
                <a:lnTo>
                  <a:pt x="3578811" y="631172"/>
                </a:lnTo>
                <a:lnTo>
                  <a:pt x="3409403" y="533361"/>
                </a:lnTo>
                <a:lnTo>
                  <a:pt x="3614332" y="415035"/>
                </a:lnTo>
                <a:lnTo>
                  <a:pt x="3606094" y="410277"/>
                </a:lnTo>
                <a:lnTo>
                  <a:pt x="3401165" y="528604"/>
                </a:lnTo>
                <a:lnTo>
                  <a:pt x="3231766" y="430791"/>
                </a:lnTo>
                <a:lnTo>
                  <a:pt x="3436696" y="312465"/>
                </a:lnTo>
                <a:lnTo>
                  <a:pt x="3428458" y="307708"/>
                </a:lnTo>
                <a:lnTo>
                  <a:pt x="3223528" y="426035"/>
                </a:lnTo>
                <a:lnTo>
                  <a:pt x="3054130" y="328222"/>
                </a:lnTo>
                <a:lnTo>
                  <a:pt x="3259050" y="209896"/>
                </a:lnTo>
                <a:lnTo>
                  <a:pt x="3250812" y="205138"/>
                </a:lnTo>
                <a:lnTo>
                  <a:pt x="3045882" y="323465"/>
                </a:lnTo>
                <a:lnTo>
                  <a:pt x="2876484" y="225652"/>
                </a:lnTo>
                <a:lnTo>
                  <a:pt x="3081413" y="107326"/>
                </a:lnTo>
                <a:lnTo>
                  <a:pt x="3073175" y="102569"/>
                </a:lnTo>
                <a:lnTo>
                  <a:pt x="2868245" y="220896"/>
                </a:lnTo>
                <a:lnTo>
                  <a:pt x="2698847" y="123083"/>
                </a:lnTo>
                <a:close/>
                <a:moveTo>
                  <a:pt x="4814048" y="1353913"/>
                </a:moveTo>
                <a:lnTo>
                  <a:pt x="4644650" y="1256102"/>
                </a:lnTo>
                <a:lnTo>
                  <a:pt x="4475242" y="1353913"/>
                </a:lnTo>
                <a:lnTo>
                  <a:pt x="4644650" y="1451723"/>
                </a:lnTo>
                <a:lnTo>
                  <a:pt x="4814048" y="1353913"/>
                </a:lnTo>
                <a:close/>
                <a:moveTo>
                  <a:pt x="4636411" y="1456481"/>
                </a:moveTo>
                <a:lnTo>
                  <a:pt x="4467004" y="1358670"/>
                </a:lnTo>
                <a:lnTo>
                  <a:pt x="4297605" y="1456481"/>
                </a:lnTo>
                <a:lnTo>
                  <a:pt x="4467004" y="1554301"/>
                </a:lnTo>
                <a:lnTo>
                  <a:pt x="4636411" y="1456481"/>
                </a:lnTo>
                <a:close/>
                <a:moveTo>
                  <a:pt x="4458765" y="1559058"/>
                </a:moveTo>
                <a:lnTo>
                  <a:pt x="4289367" y="1461238"/>
                </a:lnTo>
                <a:lnTo>
                  <a:pt x="4119968" y="1559058"/>
                </a:lnTo>
                <a:lnTo>
                  <a:pt x="4289367" y="1656869"/>
                </a:lnTo>
                <a:lnTo>
                  <a:pt x="4458765" y="1559058"/>
                </a:lnTo>
                <a:close/>
                <a:moveTo>
                  <a:pt x="4281129" y="1661626"/>
                </a:moveTo>
                <a:lnTo>
                  <a:pt x="4111730" y="1563815"/>
                </a:lnTo>
                <a:lnTo>
                  <a:pt x="3942322" y="1661626"/>
                </a:lnTo>
                <a:lnTo>
                  <a:pt x="4111730" y="1759437"/>
                </a:lnTo>
                <a:lnTo>
                  <a:pt x="4281129" y="1661626"/>
                </a:lnTo>
                <a:close/>
                <a:moveTo>
                  <a:pt x="4103492" y="1764194"/>
                </a:moveTo>
                <a:lnTo>
                  <a:pt x="3934084" y="1666383"/>
                </a:lnTo>
                <a:lnTo>
                  <a:pt x="3764686" y="1764194"/>
                </a:lnTo>
                <a:lnTo>
                  <a:pt x="3934084" y="1862005"/>
                </a:lnTo>
                <a:lnTo>
                  <a:pt x="4103492" y="1764194"/>
                </a:lnTo>
                <a:close/>
                <a:moveTo>
                  <a:pt x="3925846" y="1866762"/>
                </a:moveTo>
                <a:lnTo>
                  <a:pt x="3756447" y="1768951"/>
                </a:lnTo>
                <a:lnTo>
                  <a:pt x="3587049" y="1866762"/>
                </a:lnTo>
                <a:lnTo>
                  <a:pt x="3756447" y="1964573"/>
                </a:lnTo>
                <a:lnTo>
                  <a:pt x="3925846" y="1866762"/>
                </a:lnTo>
                <a:close/>
                <a:moveTo>
                  <a:pt x="3748209" y="1969330"/>
                </a:moveTo>
                <a:lnTo>
                  <a:pt x="3578801" y="1871519"/>
                </a:lnTo>
                <a:lnTo>
                  <a:pt x="3409403" y="1969330"/>
                </a:lnTo>
                <a:lnTo>
                  <a:pt x="3578811" y="2067141"/>
                </a:lnTo>
                <a:lnTo>
                  <a:pt x="3748209" y="1969330"/>
                </a:lnTo>
                <a:close/>
                <a:moveTo>
                  <a:pt x="3570572" y="2071898"/>
                </a:moveTo>
                <a:lnTo>
                  <a:pt x="3401165" y="1974088"/>
                </a:lnTo>
                <a:lnTo>
                  <a:pt x="3231766" y="2071898"/>
                </a:lnTo>
                <a:lnTo>
                  <a:pt x="3401165" y="2169709"/>
                </a:lnTo>
                <a:lnTo>
                  <a:pt x="3570572" y="2071898"/>
                </a:lnTo>
                <a:close/>
                <a:moveTo>
                  <a:pt x="3392927" y="2174466"/>
                </a:moveTo>
                <a:lnTo>
                  <a:pt x="3223528" y="2076656"/>
                </a:lnTo>
                <a:lnTo>
                  <a:pt x="3054130" y="2174466"/>
                </a:lnTo>
                <a:lnTo>
                  <a:pt x="3223528" y="2272286"/>
                </a:lnTo>
                <a:lnTo>
                  <a:pt x="3392927" y="2174466"/>
                </a:lnTo>
                <a:close/>
                <a:moveTo>
                  <a:pt x="3215290" y="2277044"/>
                </a:moveTo>
                <a:lnTo>
                  <a:pt x="3045882" y="2179224"/>
                </a:lnTo>
                <a:lnTo>
                  <a:pt x="2876484" y="2277044"/>
                </a:lnTo>
                <a:lnTo>
                  <a:pt x="3045882" y="2374854"/>
                </a:lnTo>
                <a:lnTo>
                  <a:pt x="3215290" y="2277044"/>
                </a:lnTo>
                <a:close/>
                <a:moveTo>
                  <a:pt x="3037644" y="2379612"/>
                </a:moveTo>
                <a:lnTo>
                  <a:pt x="2868245" y="2281801"/>
                </a:lnTo>
                <a:lnTo>
                  <a:pt x="2698847" y="2379612"/>
                </a:lnTo>
                <a:lnTo>
                  <a:pt x="2868245" y="2477422"/>
                </a:lnTo>
                <a:lnTo>
                  <a:pt x="3037644" y="2379612"/>
                </a:lnTo>
                <a:close/>
                <a:moveTo>
                  <a:pt x="2860007" y="2482180"/>
                </a:moveTo>
                <a:lnTo>
                  <a:pt x="2690609" y="2384369"/>
                </a:lnTo>
                <a:lnTo>
                  <a:pt x="2521201" y="2482180"/>
                </a:lnTo>
                <a:lnTo>
                  <a:pt x="2690609" y="2579990"/>
                </a:lnTo>
                <a:lnTo>
                  <a:pt x="2860007" y="2482180"/>
                </a:lnTo>
                <a:close/>
                <a:moveTo>
                  <a:pt x="2682371" y="2584748"/>
                </a:moveTo>
                <a:lnTo>
                  <a:pt x="2512963" y="2486937"/>
                </a:lnTo>
                <a:lnTo>
                  <a:pt x="2343564" y="2584748"/>
                </a:lnTo>
                <a:lnTo>
                  <a:pt x="2512963" y="2682558"/>
                </a:lnTo>
                <a:lnTo>
                  <a:pt x="2682371" y="2584748"/>
                </a:lnTo>
                <a:close/>
                <a:moveTo>
                  <a:pt x="2504724" y="2687316"/>
                </a:moveTo>
                <a:lnTo>
                  <a:pt x="2335326" y="2589505"/>
                </a:lnTo>
                <a:lnTo>
                  <a:pt x="2165928" y="2687316"/>
                </a:lnTo>
                <a:lnTo>
                  <a:pt x="2335326" y="2785126"/>
                </a:lnTo>
                <a:lnTo>
                  <a:pt x="2504724" y="2687316"/>
                </a:lnTo>
                <a:close/>
                <a:moveTo>
                  <a:pt x="2327088" y="2584748"/>
                </a:moveTo>
                <a:lnTo>
                  <a:pt x="2157689" y="2682558"/>
                </a:lnTo>
                <a:lnTo>
                  <a:pt x="1988282" y="2584748"/>
                </a:lnTo>
                <a:lnTo>
                  <a:pt x="2157689" y="2486937"/>
                </a:lnTo>
                <a:lnTo>
                  <a:pt x="2327088" y="2584748"/>
                </a:lnTo>
                <a:close/>
                <a:moveTo>
                  <a:pt x="2504724" y="2482180"/>
                </a:moveTo>
                <a:lnTo>
                  <a:pt x="2335326" y="2579990"/>
                </a:lnTo>
                <a:lnTo>
                  <a:pt x="2165928" y="2482180"/>
                </a:lnTo>
                <a:lnTo>
                  <a:pt x="2335326" y="2384369"/>
                </a:lnTo>
                <a:lnTo>
                  <a:pt x="2504724" y="2482180"/>
                </a:lnTo>
                <a:close/>
                <a:moveTo>
                  <a:pt x="2682371" y="2379612"/>
                </a:moveTo>
                <a:lnTo>
                  <a:pt x="2512963" y="2477422"/>
                </a:lnTo>
                <a:lnTo>
                  <a:pt x="2343564" y="2379612"/>
                </a:lnTo>
                <a:lnTo>
                  <a:pt x="2512963" y="2281801"/>
                </a:lnTo>
                <a:lnTo>
                  <a:pt x="2682371" y="2379612"/>
                </a:lnTo>
                <a:close/>
                <a:moveTo>
                  <a:pt x="2860007" y="2277044"/>
                </a:moveTo>
                <a:lnTo>
                  <a:pt x="2690609" y="2374854"/>
                </a:lnTo>
                <a:lnTo>
                  <a:pt x="2521201" y="2277044"/>
                </a:lnTo>
                <a:lnTo>
                  <a:pt x="2690609" y="2179224"/>
                </a:lnTo>
                <a:lnTo>
                  <a:pt x="2860007" y="2277044"/>
                </a:lnTo>
                <a:close/>
                <a:moveTo>
                  <a:pt x="3037644" y="2174466"/>
                </a:moveTo>
                <a:lnTo>
                  <a:pt x="2868245" y="2272286"/>
                </a:lnTo>
                <a:lnTo>
                  <a:pt x="2698847" y="2174466"/>
                </a:lnTo>
                <a:lnTo>
                  <a:pt x="2868245" y="2076656"/>
                </a:lnTo>
                <a:lnTo>
                  <a:pt x="3037644" y="2174466"/>
                </a:lnTo>
                <a:close/>
                <a:moveTo>
                  <a:pt x="3215290" y="2071898"/>
                </a:moveTo>
                <a:lnTo>
                  <a:pt x="3045882" y="2169709"/>
                </a:lnTo>
                <a:lnTo>
                  <a:pt x="2876484" y="2071898"/>
                </a:lnTo>
                <a:lnTo>
                  <a:pt x="3045882" y="1974088"/>
                </a:lnTo>
                <a:lnTo>
                  <a:pt x="3215290" y="2071898"/>
                </a:lnTo>
                <a:close/>
                <a:moveTo>
                  <a:pt x="3392927" y="1969330"/>
                </a:moveTo>
                <a:lnTo>
                  <a:pt x="3223528" y="2067141"/>
                </a:lnTo>
                <a:lnTo>
                  <a:pt x="3054130" y="1969330"/>
                </a:lnTo>
                <a:lnTo>
                  <a:pt x="3223528" y="1871519"/>
                </a:lnTo>
                <a:lnTo>
                  <a:pt x="3392927" y="1969330"/>
                </a:lnTo>
                <a:close/>
                <a:moveTo>
                  <a:pt x="3570563" y="1866762"/>
                </a:moveTo>
                <a:lnTo>
                  <a:pt x="3401165" y="1964573"/>
                </a:lnTo>
                <a:lnTo>
                  <a:pt x="3231766" y="1866762"/>
                </a:lnTo>
                <a:lnTo>
                  <a:pt x="3401165" y="1768951"/>
                </a:lnTo>
                <a:lnTo>
                  <a:pt x="3570563" y="1866762"/>
                </a:lnTo>
                <a:close/>
                <a:moveTo>
                  <a:pt x="3748209" y="1764194"/>
                </a:moveTo>
                <a:lnTo>
                  <a:pt x="3578801" y="1862005"/>
                </a:lnTo>
                <a:lnTo>
                  <a:pt x="3409403" y="1764194"/>
                </a:lnTo>
                <a:lnTo>
                  <a:pt x="3578811" y="1666383"/>
                </a:lnTo>
                <a:lnTo>
                  <a:pt x="3748209" y="1764194"/>
                </a:lnTo>
                <a:close/>
                <a:moveTo>
                  <a:pt x="3925846" y="1661626"/>
                </a:moveTo>
                <a:lnTo>
                  <a:pt x="3756447" y="1759437"/>
                </a:lnTo>
                <a:lnTo>
                  <a:pt x="3587049" y="1661626"/>
                </a:lnTo>
                <a:lnTo>
                  <a:pt x="3756447" y="1563815"/>
                </a:lnTo>
                <a:lnTo>
                  <a:pt x="3925846" y="1661626"/>
                </a:lnTo>
                <a:close/>
                <a:moveTo>
                  <a:pt x="4103492" y="1559058"/>
                </a:moveTo>
                <a:lnTo>
                  <a:pt x="3934084" y="1656869"/>
                </a:lnTo>
                <a:lnTo>
                  <a:pt x="3764686" y="1559058"/>
                </a:lnTo>
                <a:lnTo>
                  <a:pt x="3934084" y="1461238"/>
                </a:lnTo>
                <a:lnTo>
                  <a:pt x="4103492" y="1559058"/>
                </a:lnTo>
                <a:close/>
                <a:moveTo>
                  <a:pt x="4281129" y="1456481"/>
                </a:moveTo>
                <a:lnTo>
                  <a:pt x="4111730" y="1554301"/>
                </a:lnTo>
                <a:lnTo>
                  <a:pt x="3942322" y="1456481"/>
                </a:lnTo>
                <a:lnTo>
                  <a:pt x="4111730" y="1358670"/>
                </a:lnTo>
                <a:lnTo>
                  <a:pt x="4281129" y="1456481"/>
                </a:lnTo>
                <a:close/>
                <a:moveTo>
                  <a:pt x="4458765" y="1353913"/>
                </a:moveTo>
                <a:lnTo>
                  <a:pt x="4289367" y="1451723"/>
                </a:lnTo>
                <a:lnTo>
                  <a:pt x="4119968" y="1353913"/>
                </a:lnTo>
                <a:lnTo>
                  <a:pt x="4289367" y="1256102"/>
                </a:lnTo>
                <a:lnTo>
                  <a:pt x="4458765" y="1353913"/>
                </a:lnTo>
                <a:close/>
                <a:moveTo>
                  <a:pt x="4636411" y="1251345"/>
                </a:moveTo>
                <a:lnTo>
                  <a:pt x="4467004" y="1349155"/>
                </a:lnTo>
                <a:lnTo>
                  <a:pt x="4297605" y="1251345"/>
                </a:lnTo>
                <a:lnTo>
                  <a:pt x="4467013" y="1153534"/>
                </a:lnTo>
                <a:lnTo>
                  <a:pt x="4636411" y="1251345"/>
                </a:lnTo>
                <a:close/>
                <a:moveTo>
                  <a:pt x="4458765" y="1148777"/>
                </a:moveTo>
                <a:lnTo>
                  <a:pt x="4289367" y="1050966"/>
                </a:lnTo>
                <a:lnTo>
                  <a:pt x="4119968" y="1148777"/>
                </a:lnTo>
                <a:lnTo>
                  <a:pt x="4289367" y="1246587"/>
                </a:lnTo>
                <a:lnTo>
                  <a:pt x="4458765" y="1148777"/>
                </a:lnTo>
                <a:close/>
                <a:moveTo>
                  <a:pt x="4281129" y="1251345"/>
                </a:moveTo>
                <a:lnTo>
                  <a:pt x="4111730" y="1153534"/>
                </a:lnTo>
                <a:lnTo>
                  <a:pt x="3942322" y="1251345"/>
                </a:lnTo>
                <a:lnTo>
                  <a:pt x="4111730" y="1349155"/>
                </a:lnTo>
                <a:lnTo>
                  <a:pt x="4281129" y="1251345"/>
                </a:lnTo>
                <a:close/>
                <a:moveTo>
                  <a:pt x="4103492" y="1353913"/>
                </a:moveTo>
                <a:lnTo>
                  <a:pt x="3934084" y="1256102"/>
                </a:lnTo>
                <a:lnTo>
                  <a:pt x="3764686" y="1353913"/>
                </a:lnTo>
                <a:lnTo>
                  <a:pt x="3934084" y="1451723"/>
                </a:lnTo>
                <a:lnTo>
                  <a:pt x="4103492" y="1353913"/>
                </a:lnTo>
                <a:close/>
                <a:moveTo>
                  <a:pt x="3925846" y="1456481"/>
                </a:moveTo>
                <a:lnTo>
                  <a:pt x="3756447" y="1358670"/>
                </a:lnTo>
                <a:lnTo>
                  <a:pt x="3587049" y="1456481"/>
                </a:lnTo>
                <a:lnTo>
                  <a:pt x="3756447" y="1554301"/>
                </a:lnTo>
                <a:lnTo>
                  <a:pt x="3925846" y="1456481"/>
                </a:lnTo>
                <a:close/>
                <a:moveTo>
                  <a:pt x="3748209" y="1559058"/>
                </a:moveTo>
                <a:lnTo>
                  <a:pt x="3578811" y="1461238"/>
                </a:lnTo>
                <a:lnTo>
                  <a:pt x="3409403" y="1559058"/>
                </a:lnTo>
                <a:lnTo>
                  <a:pt x="3578811" y="1656869"/>
                </a:lnTo>
                <a:lnTo>
                  <a:pt x="3748209" y="1559058"/>
                </a:lnTo>
                <a:close/>
                <a:moveTo>
                  <a:pt x="3570572" y="1661626"/>
                </a:moveTo>
                <a:lnTo>
                  <a:pt x="3401165" y="1563815"/>
                </a:lnTo>
                <a:lnTo>
                  <a:pt x="3231766" y="1661626"/>
                </a:lnTo>
                <a:lnTo>
                  <a:pt x="3401165" y="1759437"/>
                </a:lnTo>
                <a:lnTo>
                  <a:pt x="3570572" y="1661626"/>
                </a:lnTo>
                <a:close/>
                <a:moveTo>
                  <a:pt x="3392927" y="1764194"/>
                </a:moveTo>
                <a:lnTo>
                  <a:pt x="3223528" y="1666383"/>
                </a:lnTo>
                <a:lnTo>
                  <a:pt x="3054130" y="1764194"/>
                </a:lnTo>
                <a:lnTo>
                  <a:pt x="3223528" y="1862005"/>
                </a:lnTo>
                <a:lnTo>
                  <a:pt x="3392927" y="1764194"/>
                </a:lnTo>
                <a:close/>
                <a:moveTo>
                  <a:pt x="3215290" y="1866762"/>
                </a:moveTo>
                <a:lnTo>
                  <a:pt x="3045882" y="1768951"/>
                </a:lnTo>
                <a:lnTo>
                  <a:pt x="2876484" y="1866762"/>
                </a:lnTo>
                <a:lnTo>
                  <a:pt x="3045891" y="1964573"/>
                </a:lnTo>
                <a:lnTo>
                  <a:pt x="3215290" y="1866762"/>
                </a:lnTo>
                <a:close/>
                <a:moveTo>
                  <a:pt x="3037644" y="1969330"/>
                </a:moveTo>
                <a:lnTo>
                  <a:pt x="2868245" y="1871519"/>
                </a:lnTo>
                <a:lnTo>
                  <a:pt x="2698847" y="1969330"/>
                </a:lnTo>
                <a:lnTo>
                  <a:pt x="2868245" y="2067141"/>
                </a:lnTo>
                <a:lnTo>
                  <a:pt x="3037644" y="1969330"/>
                </a:lnTo>
                <a:close/>
                <a:moveTo>
                  <a:pt x="2860007" y="2071898"/>
                </a:moveTo>
                <a:lnTo>
                  <a:pt x="2690609" y="1974088"/>
                </a:lnTo>
                <a:lnTo>
                  <a:pt x="2521201" y="2071898"/>
                </a:lnTo>
                <a:lnTo>
                  <a:pt x="2690609" y="2169718"/>
                </a:lnTo>
                <a:lnTo>
                  <a:pt x="2860007" y="2071898"/>
                </a:lnTo>
                <a:close/>
                <a:moveTo>
                  <a:pt x="2682371" y="2174466"/>
                </a:moveTo>
                <a:lnTo>
                  <a:pt x="2512963" y="2076656"/>
                </a:lnTo>
                <a:lnTo>
                  <a:pt x="2343564" y="2174466"/>
                </a:lnTo>
                <a:lnTo>
                  <a:pt x="2512963" y="2272286"/>
                </a:lnTo>
                <a:lnTo>
                  <a:pt x="2682371" y="2174466"/>
                </a:lnTo>
                <a:close/>
                <a:moveTo>
                  <a:pt x="2504724" y="2277044"/>
                </a:moveTo>
                <a:lnTo>
                  <a:pt x="2335326" y="2179224"/>
                </a:lnTo>
                <a:lnTo>
                  <a:pt x="2165928" y="2277044"/>
                </a:lnTo>
                <a:lnTo>
                  <a:pt x="2335326" y="2374854"/>
                </a:lnTo>
                <a:lnTo>
                  <a:pt x="2504724" y="2277044"/>
                </a:lnTo>
                <a:close/>
                <a:moveTo>
                  <a:pt x="2327088" y="2379612"/>
                </a:moveTo>
                <a:lnTo>
                  <a:pt x="2157689" y="2281801"/>
                </a:lnTo>
                <a:lnTo>
                  <a:pt x="1988282" y="2379612"/>
                </a:lnTo>
                <a:lnTo>
                  <a:pt x="2157689" y="2477422"/>
                </a:lnTo>
                <a:lnTo>
                  <a:pt x="2327088" y="2379612"/>
                </a:lnTo>
                <a:close/>
                <a:moveTo>
                  <a:pt x="2149451" y="2482180"/>
                </a:moveTo>
                <a:lnTo>
                  <a:pt x="1980043" y="2384369"/>
                </a:lnTo>
                <a:lnTo>
                  <a:pt x="1810645" y="2482180"/>
                </a:lnTo>
                <a:lnTo>
                  <a:pt x="1980043" y="2579990"/>
                </a:lnTo>
                <a:lnTo>
                  <a:pt x="2149451" y="2482180"/>
                </a:lnTo>
                <a:close/>
                <a:moveTo>
                  <a:pt x="1971805" y="2379612"/>
                </a:moveTo>
                <a:lnTo>
                  <a:pt x="1802407" y="2477422"/>
                </a:lnTo>
                <a:lnTo>
                  <a:pt x="1632999" y="2379612"/>
                </a:lnTo>
                <a:lnTo>
                  <a:pt x="1802407" y="2281801"/>
                </a:lnTo>
                <a:lnTo>
                  <a:pt x="1971805" y="2379612"/>
                </a:lnTo>
                <a:close/>
                <a:moveTo>
                  <a:pt x="2149451" y="2277044"/>
                </a:moveTo>
                <a:lnTo>
                  <a:pt x="1980043" y="2374854"/>
                </a:lnTo>
                <a:lnTo>
                  <a:pt x="1810645" y="2277044"/>
                </a:lnTo>
                <a:lnTo>
                  <a:pt x="1980043" y="2179224"/>
                </a:lnTo>
                <a:lnTo>
                  <a:pt x="2149451" y="2277044"/>
                </a:lnTo>
                <a:close/>
                <a:moveTo>
                  <a:pt x="2327088" y="2174466"/>
                </a:moveTo>
                <a:lnTo>
                  <a:pt x="2157689" y="2272286"/>
                </a:lnTo>
                <a:lnTo>
                  <a:pt x="1988282" y="2174466"/>
                </a:lnTo>
                <a:lnTo>
                  <a:pt x="2157689" y="2076656"/>
                </a:lnTo>
                <a:lnTo>
                  <a:pt x="2327088" y="2174466"/>
                </a:lnTo>
                <a:close/>
                <a:moveTo>
                  <a:pt x="2504724" y="2071898"/>
                </a:moveTo>
                <a:lnTo>
                  <a:pt x="2335326" y="2169709"/>
                </a:lnTo>
                <a:lnTo>
                  <a:pt x="2165928" y="2071898"/>
                </a:lnTo>
                <a:lnTo>
                  <a:pt x="2335326" y="1974088"/>
                </a:lnTo>
                <a:lnTo>
                  <a:pt x="2504724" y="2071898"/>
                </a:lnTo>
                <a:close/>
                <a:moveTo>
                  <a:pt x="2682371" y="1969330"/>
                </a:moveTo>
                <a:lnTo>
                  <a:pt x="2512963" y="2067141"/>
                </a:lnTo>
                <a:lnTo>
                  <a:pt x="2343564" y="1969330"/>
                </a:lnTo>
                <a:lnTo>
                  <a:pt x="2512963" y="1871519"/>
                </a:lnTo>
                <a:lnTo>
                  <a:pt x="2682371" y="1969330"/>
                </a:lnTo>
                <a:close/>
                <a:moveTo>
                  <a:pt x="2860007" y="1866762"/>
                </a:moveTo>
                <a:lnTo>
                  <a:pt x="2690609" y="1964573"/>
                </a:lnTo>
                <a:lnTo>
                  <a:pt x="2521201" y="1866762"/>
                </a:lnTo>
                <a:lnTo>
                  <a:pt x="2690609" y="1768951"/>
                </a:lnTo>
                <a:lnTo>
                  <a:pt x="2860007" y="1866762"/>
                </a:lnTo>
                <a:close/>
                <a:moveTo>
                  <a:pt x="3037644" y="1764194"/>
                </a:moveTo>
                <a:lnTo>
                  <a:pt x="2868245" y="1862005"/>
                </a:lnTo>
                <a:lnTo>
                  <a:pt x="2698847" y="1764194"/>
                </a:lnTo>
                <a:lnTo>
                  <a:pt x="2868245" y="1666383"/>
                </a:lnTo>
                <a:lnTo>
                  <a:pt x="3037644" y="1764194"/>
                </a:lnTo>
                <a:close/>
                <a:moveTo>
                  <a:pt x="3215290" y="1661626"/>
                </a:moveTo>
                <a:lnTo>
                  <a:pt x="3045882" y="1759437"/>
                </a:lnTo>
                <a:lnTo>
                  <a:pt x="2876484" y="1661626"/>
                </a:lnTo>
                <a:lnTo>
                  <a:pt x="3045882" y="1563815"/>
                </a:lnTo>
                <a:lnTo>
                  <a:pt x="3215290" y="1661626"/>
                </a:lnTo>
                <a:close/>
                <a:moveTo>
                  <a:pt x="3392927" y="1559058"/>
                </a:moveTo>
                <a:lnTo>
                  <a:pt x="3223528" y="1656869"/>
                </a:lnTo>
                <a:lnTo>
                  <a:pt x="3054120" y="1559058"/>
                </a:lnTo>
                <a:lnTo>
                  <a:pt x="3223528" y="1461238"/>
                </a:lnTo>
                <a:lnTo>
                  <a:pt x="3392927" y="1559058"/>
                </a:lnTo>
                <a:close/>
                <a:moveTo>
                  <a:pt x="3570572" y="1456481"/>
                </a:moveTo>
                <a:lnTo>
                  <a:pt x="3401165" y="1554301"/>
                </a:lnTo>
                <a:lnTo>
                  <a:pt x="3231766" y="1456481"/>
                </a:lnTo>
                <a:lnTo>
                  <a:pt x="3401165" y="1358670"/>
                </a:lnTo>
                <a:lnTo>
                  <a:pt x="3570572" y="1456481"/>
                </a:lnTo>
                <a:close/>
                <a:moveTo>
                  <a:pt x="3748209" y="1353913"/>
                </a:moveTo>
                <a:lnTo>
                  <a:pt x="3578811" y="1451723"/>
                </a:lnTo>
                <a:lnTo>
                  <a:pt x="3409403" y="1353913"/>
                </a:lnTo>
                <a:lnTo>
                  <a:pt x="3578811" y="1256102"/>
                </a:lnTo>
                <a:lnTo>
                  <a:pt x="3748209" y="1353913"/>
                </a:lnTo>
                <a:close/>
                <a:moveTo>
                  <a:pt x="3925846" y="1251345"/>
                </a:moveTo>
                <a:lnTo>
                  <a:pt x="3756447" y="1349155"/>
                </a:lnTo>
                <a:lnTo>
                  <a:pt x="3587049" y="1251345"/>
                </a:lnTo>
                <a:lnTo>
                  <a:pt x="3756447" y="1153534"/>
                </a:lnTo>
                <a:lnTo>
                  <a:pt x="3925846" y="1251345"/>
                </a:lnTo>
                <a:close/>
                <a:moveTo>
                  <a:pt x="4103492" y="1148777"/>
                </a:moveTo>
                <a:lnTo>
                  <a:pt x="3934084" y="1246587"/>
                </a:lnTo>
                <a:lnTo>
                  <a:pt x="3764686" y="1148777"/>
                </a:lnTo>
                <a:lnTo>
                  <a:pt x="3934084" y="1050966"/>
                </a:lnTo>
                <a:lnTo>
                  <a:pt x="4103492" y="1148777"/>
                </a:lnTo>
                <a:close/>
                <a:moveTo>
                  <a:pt x="4281129" y="1046209"/>
                </a:moveTo>
                <a:lnTo>
                  <a:pt x="4111730" y="1144019"/>
                </a:lnTo>
                <a:lnTo>
                  <a:pt x="3942322" y="1046209"/>
                </a:lnTo>
                <a:lnTo>
                  <a:pt x="4111730" y="948398"/>
                </a:lnTo>
                <a:lnTo>
                  <a:pt x="4281129" y="1046209"/>
                </a:lnTo>
                <a:close/>
                <a:moveTo>
                  <a:pt x="4103492" y="943638"/>
                </a:moveTo>
                <a:lnTo>
                  <a:pt x="3934084" y="845825"/>
                </a:lnTo>
                <a:lnTo>
                  <a:pt x="3764686" y="943638"/>
                </a:lnTo>
                <a:lnTo>
                  <a:pt x="3934084" y="1041451"/>
                </a:lnTo>
                <a:lnTo>
                  <a:pt x="4103492" y="943638"/>
                </a:lnTo>
                <a:close/>
                <a:moveTo>
                  <a:pt x="3925846" y="1046209"/>
                </a:moveTo>
                <a:lnTo>
                  <a:pt x="3756447" y="948398"/>
                </a:lnTo>
                <a:lnTo>
                  <a:pt x="3587049" y="1046209"/>
                </a:lnTo>
                <a:lnTo>
                  <a:pt x="3756447" y="1144019"/>
                </a:lnTo>
                <a:lnTo>
                  <a:pt x="3925846" y="1046209"/>
                </a:lnTo>
                <a:close/>
                <a:moveTo>
                  <a:pt x="3748209" y="1148777"/>
                </a:moveTo>
                <a:lnTo>
                  <a:pt x="3578811" y="1050966"/>
                </a:lnTo>
                <a:lnTo>
                  <a:pt x="3409403" y="1148777"/>
                </a:lnTo>
                <a:lnTo>
                  <a:pt x="3578811" y="1246587"/>
                </a:lnTo>
                <a:lnTo>
                  <a:pt x="3748209" y="1148777"/>
                </a:lnTo>
                <a:close/>
                <a:moveTo>
                  <a:pt x="3570572" y="1251345"/>
                </a:moveTo>
                <a:lnTo>
                  <a:pt x="3401165" y="1153534"/>
                </a:lnTo>
                <a:lnTo>
                  <a:pt x="3231766" y="1251345"/>
                </a:lnTo>
                <a:lnTo>
                  <a:pt x="3401165" y="1349155"/>
                </a:lnTo>
                <a:lnTo>
                  <a:pt x="3570572" y="1251345"/>
                </a:lnTo>
                <a:close/>
                <a:moveTo>
                  <a:pt x="3392927" y="1353913"/>
                </a:moveTo>
                <a:lnTo>
                  <a:pt x="3223528" y="1256102"/>
                </a:lnTo>
                <a:lnTo>
                  <a:pt x="3054120" y="1353913"/>
                </a:lnTo>
                <a:lnTo>
                  <a:pt x="3223528" y="1451723"/>
                </a:lnTo>
                <a:lnTo>
                  <a:pt x="3392927" y="1353913"/>
                </a:lnTo>
                <a:close/>
                <a:moveTo>
                  <a:pt x="3215290" y="1456481"/>
                </a:moveTo>
                <a:lnTo>
                  <a:pt x="3045882" y="1358670"/>
                </a:lnTo>
                <a:lnTo>
                  <a:pt x="2876484" y="1456481"/>
                </a:lnTo>
                <a:lnTo>
                  <a:pt x="3045882" y="1554301"/>
                </a:lnTo>
                <a:lnTo>
                  <a:pt x="3215290" y="1456481"/>
                </a:lnTo>
                <a:close/>
                <a:moveTo>
                  <a:pt x="3037644" y="1559058"/>
                </a:moveTo>
                <a:lnTo>
                  <a:pt x="2868245" y="1461238"/>
                </a:lnTo>
                <a:lnTo>
                  <a:pt x="2698847" y="1559058"/>
                </a:lnTo>
                <a:lnTo>
                  <a:pt x="2868245" y="1656869"/>
                </a:lnTo>
                <a:lnTo>
                  <a:pt x="3037644" y="1559058"/>
                </a:lnTo>
                <a:close/>
                <a:moveTo>
                  <a:pt x="2860007" y="1661626"/>
                </a:moveTo>
                <a:lnTo>
                  <a:pt x="2690609" y="1563806"/>
                </a:lnTo>
                <a:lnTo>
                  <a:pt x="2521201" y="1661626"/>
                </a:lnTo>
                <a:lnTo>
                  <a:pt x="2690609" y="1759437"/>
                </a:lnTo>
                <a:lnTo>
                  <a:pt x="2860007" y="1661626"/>
                </a:lnTo>
                <a:close/>
                <a:moveTo>
                  <a:pt x="2682371" y="1764194"/>
                </a:moveTo>
                <a:lnTo>
                  <a:pt x="2512963" y="1666383"/>
                </a:lnTo>
                <a:lnTo>
                  <a:pt x="2343564" y="1764194"/>
                </a:lnTo>
                <a:lnTo>
                  <a:pt x="2512963" y="1862005"/>
                </a:lnTo>
                <a:lnTo>
                  <a:pt x="2682371" y="1764194"/>
                </a:lnTo>
                <a:close/>
                <a:moveTo>
                  <a:pt x="2504724" y="1866762"/>
                </a:moveTo>
                <a:lnTo>
                  <a:pt x="2335326" y="1768951"/>
                </a:lnTo>
                <a:lnTo>
                  <a:pt x="2165928" y="1866762"/>
                </a:lnTo>
                <a:lnTo>
                  <a:pt x="2335326" y="1964573"/>
                </a:lnTo>
                <a:lnTo>
                  <a:pt x="2504724" y="1866762"/>
                </a:lnTo>
                <a:close/>
                <a:moveTo>
                  <a:pt x="2327088" y="1969330"/>
                </a:moveTo>
                <a:lnTo>
                  <a:pt x="2157689" y="1871519"/>
                </a:lnTo>
                <a:lnTo>
                  <a:pt x="1988282" y="1969330"/>
                </a:lnTo>
                <a:lnTo>
                  <a:pt x="2157689" y="2067141"/>
                </a:lnTo>
                <a:lnTo>
                  <a:pt x="2327088" y="1969330"/>
                </a:lnTo>
                <a:close/>
                <a:moveTo>
                  <a:pt x="2149451" y="2071898"/>
                </a:moveTo>
                <a:lnTo>
                  <a:pt x="1980043" y="1974088"/>
                </a:lnTo>
                <a:lnTo>
                  <a:pt x="1810645" y="2071898"/>
                </a:lnTo>
                <a:lnTo>
                  <a:pt x="1980043" y="2169709"/>
                </a:lnTo>
                <a:lnTo>
                  <a:pt x="2149451" y="2071898"/>
                </a:lnTo>
                <a:close/>
                <a:moveTo>
                  <a:pt x="1971805" y="2174466"/>
                </a:moveTo>
                <a:lnTo>
                  <a:pt x="1802407" y="2076656"/>
                </a:lnTo>
                <a:lnTo>
                  <a:pt x="1632999" y="2174466"/>
                </a:lnTo>
                <a:lnTo>
                  <a:pt x="1802407" y="2272286"/>
                </a:lnTo>
                <a:lnTo>
                  <a:pt x="1971805" y="2174466"/>
                </a:lnTo>
                <a:close/>
                <a:moveTo>
                  <a:pt x="1794168" y="2277044"/>
                </a:moveTo>
                <a:lnTo>
                  <a:pt x="1624761" y="2179224"/>
                </a:lnTo>
                <a:lnTo>
                  <a:pt x="1455362" y="2277044"/>
                </a:lnTo>
                <a:lnTo>
                  <a:pt x="1624761" y="2374854"/>
                </a:lnTo>
                <a:lnTo>
                  <a:pt x="1794168" y="2277044"/>
                </a:lnTo>
                <a:close/>
                <a:moveTo>
                  <a:pt x="1616522" y="2174466"/>
                </a:moveTo>
                <a:lnTo>
                  <a:pt x="1447124" y="2272286"/>
                </a:lnTo>
                <a:lnTo>
                  <a:pt x="1277726" y="2174466"/>
                </a:lnTo>
                <a:lnTo>
                  <a:pt x="1447124" y="2076656"/>
                </a:lnTo>
                <a:lnTo>
                  <a:pt x="1616522" y="2174466"/>
                </a:lnTo>
                <a:close/>
                <a:moveTo>
                  <a:pt x="1794168" y="2071898"/>
                </a:moveTo>
                <a:lnTo>
                  <a:pt x="1624761" y="2169709"/>
                </a:lnTo>
                <a:lnTo>
                  <a:pt x="1455362" y="2071898"/>
                </a:lnTo>
                <a:lnTo>
                  <a:pt x="1624761" y="1974088"/>
                </a:lnTo>
                <a:lnTo>
                  <a:pt x="1794168" y="2071898"/>
                </a:lnTo>
                <a:close/>
                <a:moveTo>
                  <a:pt x="1971805" y="1969330"/>
                </a:moveTo>
                <a:lnTo>
                  <a:pt x="1802407" y="2067141"/>
                </a:lnTo>
                <a:lnTo>
                  <a:pt x="1632999" y="1969330"/>
                </a:lnTo>
                <a:lnTo>
                  <a:pt x="1802407" y="1871519"/>
                </a:lnTo>
                <a:lnTo>
                  <a:pt x="1971805" y="1969330"/>
                </a:lnTo>
                <a:close/>
                <a:moveTo>
                  <a:pt x="2149442" y="1866762"/>
                </a:moveTo>
                <a:lnTo>
                  <a:pt x="1980043" y="1964573"/>
                </a:lnTo>
                <a:lnTo>
                  <a:pt x="1810645" y="1866762"/>
                </a:lnTo>
                <a:lnTo>
                  <a:pt x="1980043" y="1768951"/>
                </a:lnTo>
                <a:lnTo>
                  <a:pt x="2149442" y="1866762"/>
                </a:lnTo>
                <a:close/>
                <a:moveTo>
                  <a:pt x="2327088" y="1764194"/>
                </a:moveTo>
                <a:lnTo>
                  <a:pt x="2157689" y="1862005"/>
                </a:lnTo>
                <a:lnTo>
                  <a:pt x="1988282" y="1764194"/>
                </a:lnTo>
                <a:lnTo>
                  <a:pt x="2157689" y="1666383"/>
                </a:lnTo>
                <a:lnTo>
                  <a:pt x="2327088" y="1764194"/>
                </a:lnTo>
                <a:close/>
                <a:moveTo>
                  <a:pt x="2504724" y="1661626"/>
                </a:moveTo>
                <a:lnTo>
                  <a:pt x="2335326" y="1759437"/>
                </a:lnTo>
                <a:lnTo>
                  <a:pt x="2165928" y="1661626"/>
                </a:lnTo>
                <a:lnTo>
                  <a:pt x="2335326" y="1563815"/>
                </a:lnTo>
                <a:lnTo>
                  <a:pt x="2504724" y="1661626"/>
                </a:lnTo>
                <a:close/>
                <a:moveTo>
                  <a:pt x="2682371" y="1559058"/>
                </a:moveTo>
                <a:lnTo>
                  <a:pt x="2512963" y="1656869"/>
                </a:lnTo>
                <a:lnTo>
                  <a:pt x="2343564" y="1559058"/>
                </a:lnTo>
                <a:lnTo>
                  <a:pt x="2512963" y="1461238"/>
                </a:lnTo>
                <a:lnTo>
                  <a:pt x="2682371" y="1559058"/>
                </a:lnTo>
                <a:close/>
                <a:moveTo>
                  <a:pt x="2860007" y="1456481"/>
                </a:moveTo>
                <a:lnTo>
                  <a:pt x="2690609" y="1554301"/>
                </a:lnTo>
                <a:lnTo>
                  <a:pt x="2521201" y="1456481"/>
                </a:lnTo>
                <a:lnTo>
                  <a:pt x="2690609" y="1358670"/>
                </a:lnTo>
                <a:lnTo>
                  <a:pt x="2860007" y="1456481"/>
                </a:lnTo>
                <a:close/>
                <a:moveTo>
                  <a:pt x="3037644" y="1353913"/>
                </a:moveTo>
                <a:lnTo>
                  <a:pt x="2868245" y="1451723"/>
                </a:lnTo>
                <a:lnTo>
                  <a:pt x="2698847" y="1353913"/>
                </a:lnTo>
                <a:lnTo>
                  <a:pt x="2868245" y="1256102"/>
                </a:lnTo>
                <a:lnTo>
                  <a:pt x="3037644" y="1353913"/>
                </a:lnTo>
                <a:close/>
                <a:moveTo>
                  <a:pt x="3215290" y="1251345"/>
                </a:moveTo>
                <a:lnTo>
                  <a:pt x="3045882" y="1349155"/>
                </a:lnTo>
                <a:lnTo>
                  <a:pt x="2876484" y="1251345"/>
                </a:lnTo>
                <a:lnTo>
                  <a:pt x="3045882" y="1153534"/>
                </a:lnTo>
                <a:lnTo>
                  <a:pt x="3215290" y="1251345"/>
                </a:lnTo>
                <a:close/>
                <a:moveTo>
                  <a:pt x="3392927" y="1148777"/>
                </a:moveTo>
                <a:lnTo>
                  <a:pt x="3223528" y="1246587"/>
                </a:lnTo>
                <a:lnTo>
                  <a:pt x="3054130" y="1148777"/>
                </a:lnTo>
                <a:lnTo>
                  <a:pt x="3223528" y="1050966"/>
                </a:lnTo>
                <a:lnTo>
                  <a:pt x="3392927" y="1148777"/>
                </a:lnTo>
                <a:close/>
                <a:moveTo>
                  <a:pt x="3570572" y="1046209"/>
                </a:moveTo>
                <a:lnTo>
                  <a:pt x="3401165" y="1144019"/>
                </a:lnTo>
                <a:lnTo>
                  <a:pt x="3231766" y="1046209"/>
                </a:lnTo>
                <a:lnTo>
                  <a:pt x="3401165" y="948398"/>
                </a:lnTo>
                <a:lnTo>
                  <a:pt x="3570572" y="1046209"/>
                </a:lnTo>
                <a:close/>
                <a:moveTo>
                  <a:pt x="3748209" y="943638"/>
                </a:moveTo>
                <a:lnTo>
                  <a:pt x="3578811" y="1041451"/>
                </a:lnTo>
                <a:lnTo>
                  <a:pt x="3409403" y="943638"/>
                </a:lnTo>
                <a:lnTo>
                  <a:pt x="3578811" y="845825"/>
                </a:lnTo>
                <a:lnTo>
                  <a:pt x="3748209" y="943638"/>
                </a:lnTo>
                <a:close/>
                <a:moveTo>
                  <a:pt x="3925846" y="841069"/>
                </a:moveTo>
                <a:lnTo>
                  <a:pt x="3756447" y="938880"/>
                </a:lnTo>
                <a:lnTo>
                  <a:pt x="3587049" y="841069"/>
                </a:lnTo>
                <a:lnTo>
                  <a:pt x="3756447" y="743256"/>
                </a:lnTo>
                <a:lnTo>
                  <a:pt x="3925846" y="841069"/>
                </a:lnTo>
                <a:close/>
                <a:moveTo>
                  <a:pt x="3748209" y="738499"/>
                </a:moveTo>
                <a:lnTo>
                  <a:pt x="3578811" y="640687"/>
                </a:lnTo>
                <a:lnTo>
                  <a:pt x="3409403" y="738499"/>
                </a:lnTo>
                <a:lnTo>
                  <a:pt x="3578811" y="836311"/>
                </a:lnTo>
                <a:lnTo>
                  <a:pt x="3748209" y="738499"/>
                </a:lnTo>
                <a:close/>
                <a:moveTo>
                  <a:pt x="3570572" y="841069"/>
                </a:moveTo>
                <a:lnTo>
                  <a:pt x="3401165" y="743256"/>
                </a:lnTo>
                <a:lnTo>
                  <a:pt x="3231766" y="841069"/>
                </a:lnTo>
                <a:lnTo>
                  <a:pt x="3401165" y="938880"/>
                </a:lnTo>
                <a:lnTo>
                  <a:pt x="3570572" y="841069"/>
                </a:lnTo>
                <a:close/>
                <a:moveTo>
                  <a:pt x="3392927" y="943638"/>
                </a:moveTo>
                <a:lnTo>
                  <a:pt x="3223528" y="845826"/>
                </a:lnTo>
                <a:lnTo>
                  <a:pt x="3054130" y="943638"/>
                </a:lnTo>
                <a:lnTo>
                  <a:pt x="3223528" y="1041451"/>
                </a:lnTo>
                <a:lnTo>
                  <a:pt x="3392927" y="943638"/>
                </a:lnTo>
                <a:close/>
                <a:moveTo>
                  <a:pt x="3215290" y="1046209"/>
                </a:moveTo>
                <a:lnTo>
                  <a:pt x="3045882" y="948398"/>
                </a:lnTo>
                <a:lnTo>
                  <a:pt x="2876484" y="1046209"/>
                </a:lnTo>
                <a:lnTo>
                  <a:pt x="3045882" y="1144019"/>
                </a:lnTo>
                <a:lnTo>
                  <a:pt x="3215290" y="1046209"/>
                </a:lnTo>
                <a:close/>
                <a:moveTo>
                  <a:pt x="3037644" y="1148777"/>
                </a:moveTo>
                <a:lnTo>
                  <a:pt x="2868245" y="1050966"/>
                </a:lnTo>
                <a:lnTo>
                  <a:pt x="2698847" y="1148777"/>
                </a:lnTo>
                <a:lnTo>
                  <a:pt x="2868245" y="1246587"/>
                </a:lnTo>
                <a:lnTo>
                  <a:pt x="3037644" y="1148777"/>
                </a:lnTo>
                <a:close/>
                <a:moveTo>
                  <a:pt x="2860007" y="1251345"/>
                </a:moveTo>
                <a:lnTo>
                  <a:pt x="2690609" y="1153534"/>
                </a:lnTo>
                <a:lnTo>
                  <a:pt x="2521201" y="1251345"/>
                </a:lnTo>
                <a:lnTo>
                  <a:pt x="2690609" y="1349155"/>
                </a:lnTo>
                <a:lnTo>
                  <a:pt x="2860007" y="1251345"/>
                </a:lnTo>
                <a:close/>
                <a:moveTo>
                  <a:pt x="2682371" y="1353913"/>
                </a:moveTo>
                <a:lnTo>
                  <a:pt x="2512963" y="1256102"/>
                </a:lnTo>
                <a:lnTo>
                  <a:pt x="2343564" y="1353913"/>
                </a:lnTo>
                <a:lnTo>
                  <a:pt x="2512963" y="1451723"/>
                </a:lnTo>
                <a:lnTo>
                  <a:pt x="2682371" y="1353913"/>
                </a:lnTo>
                <a:close/>
                <a:moveTo>
                  <a:pt x="2504724" y="1456481"/>
                </a:moveTo>
                <a:lnTo>
                  <a:pt x="2335326" y="1358670"/>
                </a:lnTo>
                <a:lnTo>
                  <a:pt x="2165928" y="1456481"/>
                </a:lnTo>
                <a:lnTo>
                  <a:pt x="2335326" y="1554301"/>
                </a:lnTo>
                <a:lnTo>
                  <a:pt x="2504724" y="1456481"/>
                </a:lnTo>
                <a:close/>
                <a:moveTo>
                  <a:pt x="2327088" y="1559058"/>
                </a:moveTo>
                <a:lnTo>
                  <a:pt x="2157689" y="1461238"/>
                </a:lnTo>
                <a:lnTo>
                  <a:pt x="1988282" y="1559058"/>
                </a:lnTo>
                <a:lnTo>
                  <a:pt x="2157689" y="1656869"/>
                </a:lnTo>
                <a:lnTo>
                  <a:pt x="2327088" y="1559058"/>
                </a:lnTo>
                <a:close/>
                <a:moveTo>
                  <a:pt x="2149451" y="1661626"/>
                </a:moveTo>
                <a:lnTo>
                  <a:pt x="1980043" y="1563815"/>
                </a:lnTo>
                <a:lnTo>
                  <a:pt x="1810645" y="1661626"/>
                </a:lnTo>
                <a:lnTo>
                  <a:pt x="1980043" y="1759437"/>
                </a:lnTo>
                <a:lnTo>
                  <a:pt x="2149451" y="1661626"/>
                </a:lnTo>
                <a:close/>
                <a:moveTo>
                  <a:pt x="1971805" y="1764194"/>
                </a:moveTo>
                <a:lnTo>
                  <a:pt x="1802407" y="1666383"/>
                </a:lnTo>
                <a:lnTo>
                  <a:pt x="1632999" y="1764194"/>
                </a:lnTo>
                <a:lnTo>
                  <a:pt x="1802407" y="1862005"/>
                </a:lnTo>
                <a:lnTo>
                  <a:pt x="1971805" y="1764194"/>
                </a:lnTo>
                <a:close/>
                <a:moveTo>
                  <a:pt x="1794168" y="1866762"/>
                </a:moveTo>
                <a:lnTo>
                  <a:pt x="1624761" y="1768951"/>
                </a:lnTo>
                <a:lnTo>
                  <a:pt x="1455362" y="1866762"/>
                </a:lnTo>
                <a:lnTo>
                  <a:pt x="1624761" y="1964573"/>
                </a:lnTo>
                <a:lnTo>
                  <a:pt x="1794168" y="1866762"/>
                </a:lnTo>
                <a:close/>
                <a:moveTo>
                  <a:pt x="1616522" y="1969330"/>
                </a:moveTo>
                <a:lnTo>
                  <a:pt x="1447124" y="1871519"/>
                </a:lnTo>
                <a:lnTo>
                  <a:pt x="1277726" y="1969330"/>
                </a:lnTo>
                <a:lnTo>
                  <a:pt x="1447124" y="2067141"/>
                </a:lnTo>
                <a:lnTo>
                  <a:pt x="1616522" y="1969330"/>
                </a:lnTo>
                <a:close/>
                <a:moveTo>
                  <a:pt x="1438886" y="2071898"/>
                </a:moveTo>
                <a:lnTo>
                  <a:pt x="1269487" y="1974088"/>
                </a:lnTo>
                <a:lnTo>
                  <a:pt x="1100080" y="2071898"/>
                </a:lnTo>
                <a:lnTo>
                  <a:pt x="1269487" y="2169709"/>
                </a:lnTo>
                <a:lnTo>
                  <a:pt x="1438886" y="2071898"/>
                </a:lnTo>
                <a:close/>
                <a:moveTo>
                  <a:pt x="1261249" y="1969330"/>
                </a:moveTo>
                <a:lnTo>
                  <a:pt x="1091841" y="2067141"/>
                </a:lnTo>
                <a:lnTo>
                  <a:pt x="922443" y="1969330"/>
                </a:lnTo>
                <a:lnTo>
                  <a:pt x="1091841" y="1871519"/>
                </a:lnTo>
                <a:lnTo>
                  <a:pt x="1261249" y="1969330"/>
                </a:lnTo>
                <a:close/>
                <a:moveTo>
                  <a:pt x="1438886" y="1866762"/>
                </a:moveTo>
                <a:lnTo>
                  <a:pt x="1269487" y="1964573"/>
                </a:lnTo>
                <a:lnTo>
                  <a:pt x="1100080" y="1866762"/>
                </a:lnTo>
                <a:lnTo>
                  <a:pt x="1269487" y="1768951"/>
                </a:lnTo>
                <a:lnTo>
                  <a:pt x="1438886" y="1866762"/>
                </a:lnTo>
                <a:close/>
                <a:moveTo>
                  <a:pt x="1616522" y="1764194"/>
                </a:moveTo>
                <a:lnTo>
                  <a:pt x="1447124" y="1862005"/>
                </a:lnTo>
                <a:lnTo>
                  <a:pt x="1277726" y="1764194"/>
                </a:lnTo>
                <a:lnTo>
                  <a:pt x="1447124" y="1666383"/>
                </a:lnTo>
                <a:lnTo>
                  <a:pt x="1616522" y="1764194"/>
                </a:lnTo>
                <a:close/>
                <a:moveTo>
                  <a:pt x="1794168" y="1661626"/>
                </a:moveTo>
                <a:lnTo>
                  <a:pt x="1624761" y="1759437"/>
                </a:lnTo>
                <a:lnTo>
                  <a:pt x="1455362" y="1661626"/>
                </a:lnTo>
                <a:lnTo>
                  <a:pt x="1624761" y="1563815"/>
                </a:lnTo>
                <a:lnTo>
                  <a:pt x="1794168" y="1661626"/>
                </a:lnTo>
                <a:close/>
                <a:moveTo>
                  <a:pt x="1971805" y="1559058"/>
                </a:moveTo>
                <a:lnTo>
                  <a:pt x="1802407" y="1656869"/>
                </a:lnTo>
                <a:lnTo>
                  <a:pt x="1632999" y="1559058"/>
                </a:lnTo>
                <a:lnTo>
                  <a:pt x="1802407" y="1461238"/>
                </a:lnTo>
                <a:lnTo>
                  <a:pt x="1971805" y="1559058"/>
                </a:lnTo>
                <a:close/>
                <a:moveTo>
                  <a:pt x="2149451" y="1456481"/>
                </a:moveTo>
                <a:lnTo>
                  <a:pt x="1980043" y="1554301"/>
                </a:lnTo>
                <a:lnTo>
                  <a:pt x="1810645" y="1456481"/>
                </a:lnTo>
                <a:lnTo>
                  <a:pt x="1980043" y="1358670"/>
                </a:lnTo>
                <a:lnTo>
                  <a:pt x="2149451" y="1456481"/>
                </a:lnTo>
                <a:close/>
                <a:moveTo>
                  <a:pt x="2327088" y="1353913"/>
                </a:moveTo>
                <a:lnTo>
                  <a:pt x="2157689" y="1451723"/>
                </a:lnTo>
                <a:lnTo>
                  <a:pt x="1988282" y="1353913"/>
                </a:lnTo>
                <a:lnTo>
                  <a:pt x="2157689" y="1256102"/>
                </a:lnTo>
                <a:lnTo>
                  <a:pt x="2327088" y="1353913"/>
                </a:lnTo>
                <a:close/>
                <a:moveTo>
                  <a:pt x="2504724" y="1251345"/>
                </a:moveTo>
                <a:lnTo>
                  <a:pt x="2335326" y="1349155"/>
                </a:lnTo>
                <a:lnTo>
                  <a:pt x="2165928" y="1251345"/>
                </a:lnTo>
                <a:lnTo>
                  <a:pt x="2335326" y="1153534"/>
                </a:lnTo>
                <a:lnTo>
                  <a:pt x="2504724" y="1251345"/>
                </a:lnTo>
                <a:close/>
                <a:moveTo>
                  <a:pt x="2682371" y="1148777"/>
                </a:moveTo>
                <a:lnTo>
                  <a:pt x="2512963" y="1246587"/>
                </a:lnTo>
                <a:lnTo>
                  <a:pt x="2343564" y="1148777"/>
                </a:lnTo>
                <a:lnTo>
                  <a:pt x="2512963" y="1050966"/>
                </a:lnTo>
                <a:lnTo>
                  <a:pt x="2682371" y="1148777"/>
                </a:lnTo>
                <a:close/>
                <a:moveTo>
                  <a:pt x="2860007" y="1046209"/>
                </a:moveTo>
                <a:lnTo>
                  <a:pt x="2690609" y="1144019"/>
                </a:lnTo>
                <a:lnTo>
                  <a:pt x="2521201" y="1046209"/>
                </a:lnTo>
                <a:lnTo>
                  <a:pt x="2690609" y="948398"/>
                </a:lnTo>
                <a:lnTo>
                  <a:pt x="2860007" y="1046209"/>
                </a:lnTo>
                <a:close/>
                <a:moveTo>
                  <a:pt x="3037644" y="943638"/>
                </a:moveTo>
                <a:lnTo>
                  <a:pt x="2868245" y="1041451"/>
                </a:lnTo>
                <a:lnTo>
                  <a:pt x="2698847" y="943638"/>
                </a:lnTo>
                <a:lnTo>
                  <a:pt x="2868245" y="845826"/>
                </a:lnTo>
                <a:lnTo>
                  <a:pt x="3037644" y="943638"/>
                </a:lnTo>
                <a:close/>
                <a:moveTo>
                  <a:pt x="3215290" y="841069"/>
                </a:moveTo>
                <a:lnTo>
                  <a:pt x="3045882" y="938881"/>
                </a:lnTo>
                <a:lnTo>
                  <a:pt x="2876484" y="841069"/>
                </a:lnTo>
                <a:lnTo>
                  <a:pt x="3045882" y="743256"/>
                </a:lnTo>
                <a:lnTo>
                  <a:pt x="3215290" y="841069"/>
                </a:lnTo>
                <a:close/>
                <a:moveTo>
                  <a:pt x="3392927" y="738500"/>
                </a:moveTo>
                <a:lnTo>
                  <a:pt x="3223528" y="836311"/>
                </a:lnTo>
                <a:lnTo>
                  <a:pt x="3054130" y="738499"/>
                </a:lnTo>
                <a:lnTo>
                  <a:pt x="3223528" y="640687"/>
                </a:lnTo>
                <a:lnTo>
                  <a:pt x="3392927" y="738500"/>
                </a:lnTo>
                <a:close/>
                <a:moveTo>
                  <a:pt x="3570572" y="635930"/>
                </a:moveTo>
                <a:lnTo>
                  <a:pt x="3401165" y="733742"/>
                </a:lnTo>
                <a:lnTo>
                  <a:pt x="3231766" y="635930"/>
                </a:lnTo>
                <a:lnTo>
                  <a:pt x="3401165" y="538117"/>
                </a:lnTo>
                <a:lnTo>
                  <a:pt x="3570572" y="635930"/>
                </a:lnTo>
                <a:close/>
                <a:moveTo>
                  <a:pt x="3392927" y="533361"/>
                </a:moveTo>
                <a:lnTo>
                  <a:pt x="3223528" y="435548"/>
                </a:lnTo>
                <a:lnTo>
                  <a:pt x="3054130" y="533361"/>
                </a:lnTo>
                <a:lnTo>
                  <a:pt x="3223528" y="631172"/>
                </a:lnTo>
                <a:lnTo>
                  <a:pt x="3392927" y="533361"/>
                </a:lnTo>
                <a:close/>
                <a:moveTo>
                  <a:pt x="3215290" y="635930"/>
                </a:moveTo>
                <a:lnTo>
                  <a:pt x="3045882" y="538117"/>
                </a:lnTo>
                <a:lnTo>
                  <a:pt x="2876484" y="635930"/>
                </a:lnTo>
                <a:lnTo>
                  <a:pt x="3045891" y="733742"/>
                </a:lnTo>
                <a:lnTo>
                  <a:pt x="3215290" y="635930"/>
                </a:lnTo>
                <a:close/>
                <a:moveTo>
                  <a:pt x="3037644" y="738500"/>
                </a:moveTo>
                <a:lnTo>
                  <a:pt x="2868245" y="640687"/>
                </a:lnTo>
                <a:lnTo>
                  <a:pt x="2698847" y="738499"/>
                </a:lnTo>
                <a:lnTo>
                  <a:pt x="2868245" y="836311"/>
                </a:lnTo>
                <a:lnTo>
                  <a:pt x="3037644" y="738500"/>
                </a:lnTo>
                <a:close/>
                <a:moveTo>
                  <a:pt x="2860007" y="841069"/>
                </a:moveTo>
                <a:lnTo>
                  <a:pt x="2690609" y="743256"/>
                </a:lnTo>
                <a:lnTo>
                  <a:pt x="2521201" y="841069"/>
                </a:lnTo>
                <a:lnTo>
                  <a:pt x="2690609" y="938881"/>
                </a:lnTo>
                <a:lnTo>
                  <a:pt x="2860007" y="841069"/>
                </a:lnTo>
                <a:close/>
                <a:moveTo>
                  <a:pt x="2682371" y="943638"/>
                </a:moveTo>
                <a:lnTo>
                  <a:pt x="2512963" y="845825"/>
                </a:lnTo>
                <a:lnTo>
                  <a:pt x="2343564" y="943638"/>
                </a:lnTo>
                <a:lnTo>
                  <a:pt x="2512963" y="1041451"/>
                </a:lnTo>
                <a:lnTo>
                  <a:pt x="2682371" y="943638"/>
                </a:lnTo>
                <a:close/>
                <a:moveTo>
                  <a:pt x="2504724" y="1046209"/>
                </a:moveTo>
                <a:lnTo>
                  <a:pt x="2335326" y="948398"/>
                </a:lnTo>
                <a:lnTo>
                  <a:pt x="2165928" y="1046209"/>
                </a:lnTo>
                <a:lnTo>
                  <a:pt x="2335326" y="1144019"/>
                </a:lnTo>
                <a:lnTo>
                  <a:pt x="2504724" y="1046209"/>
                </a:lnTo>
                <a:close/>
                <a:moveTo>
                  <a:pt x="2327088" y="1148777"/>
                </a:moveTo>
                <a:lnTo>
                  <a:pt x="2157680" y="1050966"/>
                </a:lnTo>
                <a:lnTo>
                  <a:pt x="1988282" y="1148777"/>
                </a:lnTo>
                <a:lnTo>
                  <a:pt x="2157689" y="1246587"/>
                </a:lnTo>
                <a:lnTo>
                  <a:pt x="2327088" y="1148777"/>
                </a:lnTo>
                <a:close/>
                <a:moveTo>
                  <a:pt x="2149451" y="1251345"/>
                </a:moveTo>
                <a:lnTo>
                  <a:pt x="1980043" y="1153534"/>
                </a:lnTo>
                <a:lnTo>
                  <a:pt x="1810645" y="1251345"/>
                </a:lnTo>
                <a:lnTo>
                  <a:pt x="1980043" y="1349155"/>
                </a:lnTo>
                <a:lnTo>
                  <a:pt x="2149451" y="1251345"/>
                </a:lnTo>
                <a:close/>
                <a:moveTo>
                  <a:pt x="1971805" y="1353913"/>
                </a:moveTo>
                <a:lnTo>
                  <a:pt x="1802407" y="1256102"/>
                </a:lnTo>
                <a:lnTo>
                  <a:pt x="1632999" y="1353913"/>
                </a:lnTo>
                <a:lnTo>
                  <a:pt x="1802407" y="1451723"/>
                </a:lnTo>
                <a:lnTo>
                  <a:pt x="1971805" y="1353913"/>
                </a:lnTo>
                <a:close/>
                <a:moveTo>
                  <a:pt x="1794168" y="1456481"/>
                </a:moveTo>
                <a:lnTo>
                  <a:pt x="1624761" y="1358670"/>
                </a:lnTo>
                <a:lnTo>
                  <a:pt x="1455362" y="1456481"/>
                </a:lnTo>
                <a:lnTo>
                  <a:pt x="1624761" y="1554301"/>
                </a:lnTo>
                <a:lnTo>
                  <a:pt x="1794168" y="1456481"/>
                </a:lnTo>
                <a:close/>
                <a:moveTo>
                  <a:pt x="1616522" y="1559058"/>
                </a:moveTo>
                <a:lnTo>
                  <a:pt x="1447124" y="1461238"/>
                </a:lnTo>
                <a:lnTo>
                  <a:pt x="1277726" y="1559058"/>
                </a:lnTo>
                <a:lnTo>
                  <a:pt x="1447124" y="1656869"/>
                </a:lnTo>
                <a:lnTo>
                  <a:pt x="1616522" y="1559058"/>
                </a:lnTo>
                <a:close/>
                <a:moveTo>
                  <a:pt x="1438886" y="1661626"/>
                </a:moveTo>
                <a:lnTo>
                  <a:pt x="1269487" y="1563815"/>
                </a:lnTo>
                <a:lnTo>
                  <a:pt x="1100080" y="1661626"/>
                </a:lnTo>
                <a:lnTo>
                  <a:pt x="1269487" y="1759437"/>
                </a:lnTo>
                <a:lnTo>
                  <a:pt x="1438886" y="1661626"/>
                </a:lnTo>
                <a:close/>
                <a:moveTo>
                  <a:pt x="1261249" y="1764194"/>
                </a:moveTo>
                <a:lnTo>
                  <a:pt x="1091841" y="1666383"/>
                </a:lnTo>
                <a:lnTo>
                  <a:pt x="922442" y="1764194"/>
                </a:lnTo>
                <a:lnTo>
                  <a:pt x="1091841" y="1862005"/>
                </a:lnTo>
                <a:lnTo>
                  <a:pt x="1261249" y="1764194"/>
                </a:lnTo>
                <a:close/>
                <a:moveTo>
                  <a:pt x="1083603" y="1866762"/>
                </a:moveTo>
                <a:lnTo>
                  <a:pt x="914204" y="1768951"/>
                </a:lnTo>
                <a:lnTo>
                  <a:pt x="744803" y="1866762"/>
                </a:lnTo>
                <a:lnTo>
                  <a:pt x="914204" y="1964573"/>
                </a:lnTo>
                <a:lnTo>
                  <a:pt x="1083603" y="1866762"/>
                </a:lnTo>
                <a:close/>
                <a:moveTo>
                  <a:pt x="905965" y="1764194"/>
                </a:moveTo>
                <a:lnTo>
                  <a:pt x="736563" y="1862005"/>
                </a:lnTo>
                <a:lnTo>
                  <a:pt x="567162" y="1764194"/>
                </a:lnTo>
                <a:lnTo>
                  <a:pt x="736563" y="1666383"/>
                </a:lnTo>
                <a:lnTo>
                  <a:pt x="905965" y="1764194"/>
                </a:lnTo>
                <a:close/>
                <a:moveTo>
                  <a:pt x="1083603" y="1661626"/>
                </a:moveTo>
                <a:lnTo>
                  <a:pt x="914204" y="1759437"/>
                </a:lnTo>
                <a:lnTo>
                  <a:pt x="744803" y="1661626"/>
                </a:lnTo>
                <a:lnTo>
                  <a:pt x="914205" y="1563815"/>
                </a:lnTo>
                <a:lnTo>
                  <a:pt x="1083603" y="1661626"/>
                </a:lnTo>
                <a:close/>
                <a:moveTo>
                  <a:pt x="1261249" y="1559058"/>
                </a:moveTo>
                <a:lnTo>
                  <a:pt x="1091841" y="1656869"/>
                </a:lnTo>
                <a:lnTo>
                  <a:pt x="922443" y="1559058"/>
                </a:lnTo>
                <a:lnTo>
                  <a:pt x="1091841" y="1461238"/>
                </a:lnTo>
                <a:lnTo>
                  <a:pt x="1261249" y="1559058"/>
                </a:lnTo>
                <a:close/>
                <a:moveTo>
                  <a:pt x="1438886" y="1456481"/>
                </a:moveTo>
                <a:lnTo>
                  <a:pt x="1269487" y="1554301"/>
                </a:lnTo>
                <a:lnTo>
                  <a:pt x="1100080" y="1456481"/>
                </a:lnTo>
                <a:lnTo>
                  <a:pt x="1269487" y="1358670"/>
                </a:lnTo>
                <a:lnTo>
                  <a:pt x="1438886" y="1456481"/>
                </a:lnTo>
                <a:close/>
                <a:moveTo>
                  <a:pt x="1616522" y="1353913"/>
                </a:moveTo>
                <a:lnTo>
                  <a:pt x="1447124" y="1451723"/>
                </a:lnTo>
                <a:lnTo>
                  <a:pt x="1277726" y="1353913"/>
                </a:lnTo>
                <a:lnTo>
                  <a:pt x="1447124" y="1256102"/>
                </a:lnTo>
                <a:lnTo>
                  <a:pt x="1616522" y="1353913"/>
                </a:lnTo>
                <a:close/>
                <a:moveTo>
                  <a:pt x="1794168" y="1251345"/>
                </a:moveTo>
                <a:lnTo>
                  <a:pt x="1624761" y="1349155"/>
                </a:lnTo>
                <a:lnTo>
                  <a:pt x="1455362" y="1251345"/>
                </a:lnTo>
                <a:lnTo>
                  <a:pt x="1624761" y="1153534"/>
                </a:lnTo>
                <a:lnTo>
                  <a:pt x="1794168" y="1251345"/>
                </a:lnTo>
                <a:close/>
                <a:moveTo>
                  <a:pt x="1971805" y="1148777"/>
                </a:moveTo>
                <a:lnTo>
                  <a:pt x="1802407" y="1246587"/>
                </a:lnTo>
                <a:lnTo>
                  <a:pt x="1632999" y="1148777"/>
                </a:lnTo>
                <a:lnTo>
                  <a:pt x="1802407" y="1050966"/>
                </a:lnTo>
                <a:lnTo>
                  <a:pt x="1971805" y="1148777"/>
                </a:lnTo>
                <a:close/>
                <a:moveTo>
                  <a:pt x="2149442" y="1046209"/>
                </a:moveTo>
                <a:lnTo>
                  <a:pt x="1980043" y="1144019"/>
                </a:lnTo>
                <a:lnTo>
                  <a:pt x="1810645" y="1046209"/>
                </a:lnTo>
                <a:lnTo>
                  <a:pt x="1980043" y="948398"/>
                </a:lnTo>
                <a:lnTo>
                  <a:pt x="2149442" y="1046209"/>
                </a:lnTo>
                <a:close/>
                <a:moveTo>
                  <a:pt x="2327088" y="943638"/>
                </a:moveTo>
                <a:lnTo>
                  <a:pt x="2157689" y="1041451"/>
                </a:lnTo>
                <a:lnTo>
                  <a:pt x="1988282" y="943639"/>
                </a:lnTo>
                <a:lnTo>
                  <a:pt x="2157689" y="845826"/>
                </a:lnTo>
                <a:lnTo>
                  <a:pt x="2327088" y="943638"/>
                </a:lnTo>
                <a:close/>
                <a:moveTo>
                  <a:pt x="2504724" y="841069"/>
                </a:moveTo>
                <a:lnTo>
                  <a:pt x="2335326" y="938881"/>
                </a:lnTo>
                <a:lnTo>
                  <a:pt x="2165928" y="841069"/>
                </a:lnTo>
                <a:lnTo>
                  <a:pt x="2335326" y="743256"/>
                </a:lnTo>
                <a:lnTo>
                  <a:pt x="2504724" y="841069"/>
                </a:lnTo>
                <a:close/>
                <a:moveTo>
                  <a:pt x="2682371" y="738499"/>
                </a:moveTo>
                <a:lnTo>
                  <a:pt x="2512963" y="836311"/>
                </a:lnTo>
                <a:lnTo>
                  <a:pt x="2343564" y="738499"/>
                </a:lnTo>
                <a:lnTo>
                  <a:pt x="2512963" y="640687"/>
                </a:lnTo>
                <a:lnTo>
                  <a:pt x="2682371" y="738499"/>
                </a:lnTo>
                <a:close/>
                <a:moveTo>
                  <a:pt x="2860007" y="635930"/>
                </a:moveTo>
                <a:lnTo>
                  <a:pt x="2690609" y="733742"/>
                </a:lnTo>
                <a:lnTo>
                  <a:pt x="2521201" y="635930"/>
                </a:lnTo>
                <a:lnTo>
                  <a:pt x="2690609" y="538117"/>
                </a:lnTo>
                <a:lnTo>
                  <a:pt x="2860007" y="635930"/>
                </a:lnTo>
                <a:close/>
                <a:moveTo>
                  <a:pt x="3037644" y="533361"/>
                </a:moveTo>
                <a:lnTo>
                  <a:pt x="2868245" y="631172"/>
                </a:lnTo>
                <a:lnTo>
                  <a:pt x="2698847" y="533361"/>
                </a:lnTo>
                <a:lnTo>
                  <a:pt x="2868245" y="435548"/>
                </a:lnTo>
                <a:lnTo>
                  <a:pt x="3037644" y="533361"/>
                </a:lnTo>
                <a:close/>
                <a:moveTo>
                  <a:pt x="3215290" y="430791"/>
                </a:moveTo>
                <a:lnTo>
                  <a:pt x="3045882" y="528604"/>
                </a:lnTo>
                <a:lnTo>
                  <a:pt x="2876484" y="430791"/>
                </a:lnTo>
                <a:lnTo>
                  <a:pt x="3045882" y="332979"/>
                </a:lnTo>
                <a:lnTo>
                  <a:pt x="3215290" y="430791"/>
                </a:lnTo>
                <a:close/>
                <a:moveTo>
                  <a:pt x="3037644" y="328222"/>
                </a:moveTo>
                <a:lnTo>
                  <a:pt x="2868245" y="230409"/>
                </a:lnTo>
                <a:lnTo>
                  <a:pt x="2698847" y="328222"/>
                </a:lnTo>
                <a:lnTo>
                  <a:pt x="2868245" y="426035"/>
                </a:lnTo>
                <a:lnTo>
                  <a:pt x="3037644" y="328222"/>
                </a:lnTo>
                <a:close/>
                <a:moveTo>
                  <a:pt x="2860007" y="430791"/>
                </a:moveTo>
                <a:lnTo>
                  <a:pt x="2690609" y="332979"/>
                </a:lnTo>
                <a:lnTo>
                  <a:pt x="2521201" y="430791"/>
                </a:lnTo>
                <a:lnTo>
                  <a:pt x="2690609" y="528604"/>
                </a:lnTo>
                <a:lnTo>
                  <a:pt x="2860007" y="430791"/>
                </a:lnTo>
                <a:close/>
                <a:moveTo>
                  <a:pt x="2682371" y="533361"/>
                </a:moveTo>
                <a:lnTo>
                  <a:pt x="2512963" y="435548"/>
                </a:lnTo>
                <a:lnTo>
                  <a:pt x="2343564" y="533361"/>
                </a:lnTo>
                <a:lnTo>
                  <a:pt x="2512963" y="631172"/>
                </a:lnTo>
                <a:lnTo>
                  <a:pt x="2682371" y="533361"/>
                </a:lnTo>
                <a:close/>
                <a:moveTo>
                  <a:pt x="2504724" y="635930"/>
                </a:moveTo>
                <a:lnTo>
                  <a:pt x="2335326" y="538117"/>
                </a:lnTo>
                <a:lnTo>
                  <a:pt x="2165928" y="635930"/>
                </a:lnTo>
                <a:lnTo>
                  <a:pt x="2335326" y="733742"/>
                </a:lnTo>
                <a:lnTo>
                  <a:pt x="2504724" y="635930"/>
                </a:lnTo>
                <a:close/>
                <a:moveTo>
                  <a:pt x="2327088" y="738499"/>
                </a:moveTo>
                <a:lnTo>
                  <a:pt x="2157689" y="640687"/>
                </a:lnTo>
                <a:lnTo>
                  <a:pt x="1988282" y="738500"/>
                </a:lnTo>
                <a:lnTo>
                  <a:pt x="2157689" y="836311"/>
                </a:lnTo>
                <a:lnTo>
                  <a:pt x="2327088" y="738499"/>
                </a:lnTo>
                <a:close/>
                <a:moveTo>
                  <a:pt x="2149451" y="841069"/>
                </a:moveTo>
                <a:lnTo>
                  <a:pt x="1980043" y="743256"/>
                </a:lnTo>
                <a:lnTo>
                  <a:pt x="1810645" y="841069"/>
                </a:lnTo>
                <a:lnTo>
                  <a:pt x="1980043" y="938881"/>
                </a:lnTo>
                <a:lnTo>
                  <a:pt x="2149451" y="841069"/>
                </a:lnTo>
                <a:close/>
                <a:moveTo>
                  <a:pt x="1971805" y="943639"/>
                </a:moveTo>
                <a:lnTo>
                  <a:pt x="1802407" y="845826"/>
                </a:lnTo>
                <a:lnTo>
                  <a:pt x="1633008" y="943638"/>
                </a:lnTo>
                <a:lnTo>
                  <a:pt x="1802407" y="1041451"/>
                </a:lnTo>
                <a:lnTo>
                  <a:pt x="1971805" y="943639"/>
                </a:lnTo>
                <a:close/>
                <a:moveTo>
                  <a:pt x="1794168" y="1046209"/>
                </a:moveTo>
                <a:lnTo>
                  <a:pt x="1624761" y="948398"/>
                </a:lnTo>
                <a:lnTo>
                  <a:pt x="1455362" y="1046209"/>
                </a:lnTo>
                <a:lnTo>
                  <a:pt x="1624761" y="1144019"/>
                </a:lnTo>
                <a:lnTo>
                  <a:pt x="1794168" y="1046209"/>
                </a:lnTo>
                <a:close/>
                <a:moveTo>
                  <a:pt x="1616522" y="1148777"/>
                </a:moveTo>
                <a:lnTo>
                  <a:pt x="1447124" y="1050966"/>
                </a:lnTo>
                <a:lnTo>
                  <a:pt x="1277726" y="1148777"/>
                </a:lnTo>
                <a:lnTo>
                  <a:pt x="1447124" y="1246587"/>
                </a:lnTo>
                <a:lnTo>
                  <a:pt x="1616522" y="1148777"/>
                </a:lnTo>
                <a:close/>
                <a:moveTo>
                  <a:pt x="1438886" y="1251345"/>
                </a:moveTo>
                <a:lnTo>
                  <a:pt x="1269487" y="1153534"/>
                </a:lnTo>
                <a:lnTo>
                  <a:pt x="1100080" y="1251345"/>
                </a:lnTo>
                <a:lnTo>
                  <a:pt x="1269487" y="1349155"/>
                </a:lnTo>
                <a:lnTo>
                  <a:pt x="1438886" y="1251345"/>
                </a:lnTo>
                <a:close/>
                <a:moveTo>
                  <a:pt x="1261249" y="1353913"/>
                </a:moveTo>
                <a:lnTo>
                  <a:pt x="1091841" y="1256102"/>
                </a:lnTo>
                <a:lnTo>
                  <a:pt x="922443" y="1353913"/>
                </a:lnTo>
                <a:lnTo>
                  <a:pt x="1091841" y="1451723"/>
                </a:lnTo>
                <a:lnTo>
                  <a:pt x="1261249" y="1353913"/>
                </a:lnTo>
                <a:close/>
                <a:moveTo>
                  <a:pt x="1083603" y="1456481"/>
                </a:moveTo>
                <a:lnTo>
                  <a:pt x="914204" y="1358670"/>
                </a:lnTo>
                <a:lnTo>
                  <a:pt x="744803" y="1456481"/>
                </a:lnTo>
                <a:lnTo>
                  <a:pt x="914205" y="1554301"/>
                </a:lnTo>
                <a:lnTo>
                  <a:pt x="1083603" y="1456481"/>
                </a:lnTo>
                <a:close/>
                <a:moveTo>
                  <a:pt x="905965" y="1559058"/>
                </a:moveTo>
                <a:lnTo>
                  <a:pt x="736564" y="1461238"/>
                </a:lnTo>
                <a:lnTo>
                  <a:pt x="567162" y="1559058"/>
                </a:lnTo>
                <a:lnTo>
                  <a:pt x="736563" y="1656869"/>
                </a:lnTo>
                <a:lnTo>
                  <a:pt x="905965" y="1559058"/>
                </a:lnTo>
                <a:close/>
                <a:moveTo>
                  <a:pt x="728325" y="1661626"/>
                </a:moveTo>
                <a:lnTo>
                  <a:pt x="558924" y="1563815"/>
                </a:lnTo>
                <a:lnTo>
                  <a:pt x="389523" y="1661626"/>
                </a:lnTo>
                <a:lnTo>
                  <a:pt x="558924" y="1759437"/>
                </a:lnTo>
                <a:lnTo>
                  <a:pt x="728325" y="1661626"/>
                </a:lnTo>
                <a:close/>
                <a:moveTo>
                  <a:pt x="550685" y="1559058"/>
                </a:moveTo>
                <a:lnTo>
                  <a:pt x="381283" y="1656869"/>
                </a:lnTo>
                <a:lnTo>
                  <a:pt x="211882" y="1559058"/>
                </a:lnTo>
                <a:lnTo>
                  <a:pt x="381283" y="1461238"/>
                </a:lnTo>
                <a:lnTo>
                  <a:pt x="550685" y="1559058"/>
                </a:lnTo>
                <a:close/>
                <a:moveTo>
                  <a:pt x="728326" y="1456481"/>
                </a:moveTo>
                <a:lnTo>
                  <a:pt x="558924" y="1554301"/>
                </a:lnTo>
                <a:lnTo>
                  <a:pt x="389522" y="1456481"/>
                </a:lnTo>
                <a:lnTo>
                  <a:pt x="558924" y="1358670"/>
                </a:lnTo>
                <a:lnTo>
                  <a:pt x="728326" y="1456481"/>
                </a:lnTo>
                <a:close/>
                <a:moveTo>
                  <a:pt x="905965" y="1353913"/>
                </a:moveTo>
                <a:lnTo>
                  <a:pt x="736564" y="1451723"/>
                </a:lnTo>
                <a:lnTo>
                  <a:pt x="567162" y="1353913"/>
                </a:lnTo>
                <a:lnTo>
                  <a:pt x="736563" y="1256102"/>
                </a:lnTo>
                <a:lnTo>
                  <a:pt x="905965" y="1353913"/>
                </a:lnTo>
                <a:close/>
                <a:moveTo>
                  <a:pt x="1083603" y="1251345"/>
                </a:moveTo>
                <a:lnTo>
                  <a:pt x="914204" y="1349155"/>
                </a:lnTo>
                <a:lnTo>
                  <a:pt x="744803" y="1251345"/>
                </a:lnTo>
                <a:lnTo>
                  <a:pt x="914204" y="1153534"/>
                </a:lnTo>
                <a:lnTo>
                  <a:pt x="1083603" y="1251345"/>
                </a:lnTo>
                <a:close/>
                <a:moveTo>
                  <a:pt x="1261249" y="1148777"/>
                </a:moveTo>
                <a:lnTo>
                  <a:pt x="1091841" y="1246587"/>
                </a:lnTo>
                <a:lnTo>
                  <a:pt x="922442" y="1148777"/>
                </a:lnTo>
                <a:lnTo>
                  <a:pt x="1091841" y="1050966"/>
                </a:lnTo>
                <a:lnTo>
                  <a:pt x="1261249" y="1148777"/>
                </a:lnTo>
                <a:close/>
                <a:moveTo>
                  <a:pt x="1438886" y="1046209"/>
                </a:moveTo>
                <a:lnTo>
                  <a:pt x="1269487" y="1144019"/>
                </a:lnTo>
                <a:lnTo>
                  <a:pt x="1100080" y="1046209"/>
                </a:lnTo>
                <a:lnTo>
                  <a:pt x="1269487" y="948398"/>
                </a:lnTo>
                <a:lnTo>
                  <a:pt x="1438886" y="1046209"/>
                </a:lnTo>
                <a:close/>
                <a:moveTo>
                  <a:pt x="1616522" y="943638"/>
                </a:moveTo>
                <a:lnTo>
                  <a:pt x="1447124" y="1041451"/>
                </a:lnTo>
                <a:lnTo>
                  <a:pt x="1277726" y="943638"/>
                </a:lnTo>
                <a:lnTo>
                  <a:pt x="1447124" y="845825"/>
                </a:lnTo>
                <a:lnTo>
                  <a:pt x="1616522" y="943638"/>
                </a:lnTo>
                <a:close/>
                <a:moveTo>
                  <a:pt x="1794168" y="841069"/>
                </a:moveTo>
                <a:lnTo>
                  <a:pt x="1624761" y="938880"/>
                </a:lnTo>
                <a:lnTo>
                  <a:pt x="1455362" y="841068"/>
                </a:lnTo>
                <a:lnTo>
                  <a:pt x="1624761" y="743257"/>
                </a:lnTo>
                <a:lnTo>
                  <a:pt x="1794168" y="841069"/>
                </a:lnTo>
                <a:close/>
                <a:moveTo>
                  <a:pt x="1971805" y="738500"/>
                </a:moveTo>
                <a:lnTo>
                  <a:pt x="1802407" y="836312"/>
                </a:lnTo>
                <a:lnTo>
                  <a:pt x="1632999" y="738500"/>
                </a:lnTo>
                <a:lnTo>
                  <a:pt x="1802407" y="640687"/>
                </a:lnTo>
                <a:lnTo>
                  <a:pt x="1971805" y="738500"/>
                </a:lnTo>
                <a:close/>
                <a:moveTo>
                  <a:pt x="2149451" y="635930"/>
                </a:moveTo>
                <a:lnTo>
                  <a:pt x="1980043" y="733742"/>
                </a:lnTo>
                <a:lnTo>
                  <a:pt x="1810645" y="635930"/>
                </a:lnTo>
                <a:lnTo>
                  <a:pt x="1980043" y="538117"/>
                </a:lnTo>
                <a:lnTo>
                  <a:pt x="2149451" y="635930"/>
                </a:lnTo>
                <a:close/>
                <a:moveTo>
                  <a:pt x="2327088" y="533361"/>
                </a:moveTo>
                <a:lnTo>
                  <a:pt x="2157689" y="631172"/>
                </a:lnTo>
                <a:lnTo>
                  <a:pt x="1988282" y="533360"/>
                </a:lnTo>
                <a:lnTo>
                  <a:pt x="2157689" y="435548"/>
                </a:lnTo>
                <a:lnTo>
                  <a:pt x="2327088" y="533361"/>
                </a:lnTo>
                <a:close/>
                <a:moveTo>
                  <a:pt x="2504724" y="430791"/>
                </a:moveTo>
                <a:lnTo>
                  <a:pt x="2335326" y="528604"/>
                </a:lnTo>
                <a:lnTo>
                  <a:pt x="2165928" y="430791"/>
                </a:lnTo>
                <a:lnTo>
                  <a:pt x="2335326" y="332978"/>
                </a:lnTo>
                <a:lnTo>
                  <a:pt x="2504724" y="430791"/>
                </a:lnTo>
                <a:close/>
                <a:moveTo>
                  <a:pt x="2682371" y="328222"/>
                </a:moveTo>
                <a:lnTo>
                  <a:pt x="2512963" y="426035"/>
                </a:lnTo>
                <a:lnTo>
                  <a:pt x="2343564" y="328222"/>
                </a:lnTo>
                <a:lnTo>
                  <a:pt x="2512963" y="230409"/>
                </a:lnTo>
                <a:lnTo>
                  <a:pt x="2682371" y="328222"/>
                </a:lnTo>
                <a:close/>
                <a:moveTo>
                  <a:pt x="2860007" y="225653"/>
                </a:moveTo>
                <a:lnTo>
                  <a:pt x="2690609" y="323465"/>
                </a:lnTo>
                <a:lnTo>
                  <a:pt x="2521201" y="225652"/>
                </a:lnTo>
                <a:lnTo>
                  <a:pt x="2690609" y="127840"/>
                </a:lnTo>
                <a:lnTo>
                  <a:pt x="2860007" y="225653"/>
                </a:lnTo>
                <a:close/>
              </a:path>
            </a:pathLst>
          </a:custGeom>
          <a:gradFill flip="none" rotWithShape="1">
            <a:gsLst>
              <a:gs pos="67000">
                <a:schemeClr val="tx1">
                  <a:alpha val="0"/>
                </a:schemeClr>
              </a:gs>
              <a:gs pos="0">
                <a:schemeClr val="tx1">
                  <a:alpha val="21000"/>
                </a:schemeClr>
              </a:gs>
            </a:gsLst>
            <a:path path="circle">
              <a:fillToRect l="50000" t="50000" r="50000" b="50000"/>
            </a:path>
            <a:tileRect/>
          </a:gradFill>
          <a:ln w="9507" cap="flat">
            <a:noFill/>
            <a:prstDash val="solid"/>
            <a:miter/>
          </a:ln>
        </p:spPr>
        <p:txBody>
          <a:bodyPr rtlCol="0" anchor="ctr"/>
          <a:lstStyle/>
          <a:p>
            <a:endParaRPr lang="en-EG" sz="6000"/>
          </a:p>
        </p:txBody>
      </p:sp>
    </p:spTree>
    <p:extLst>
      <p:ext uri="{BB962C8B-B14F-4D97-AF65-F5344CB8AC3E}">
        <p14:creationId xmlns:p14="http://schemas.microsoft.com/office/powerpoint/2010/main" val="3493400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Main Title &amp; Sub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1016005" y="1949215"/>
            <a:ext cx="22315634" cy="462014"/>
          </a:xfrm>
          <a:prstGeom prst="rect">
            <a:avLst/>
          </a:prstGeom>
        </p:spPr>
        <p:txBody>
          <a:bodyPr wrap="none" lIns="0" tIns="0" rIns="0" bIns="0" anchor="ctr">
            <a:noAutofit/>
          </a:bodyPr>
          <a:lstStyle>
            <a:lvl1pPr marL="0" indent="0" algn="l">
              <a:buNone/>
              <a:defRPr sz="2666" b="0" baseline="0">
                <a:solidFill>
                  <a:schemeClr val="tx1">
                    <a:lumMod val="90000"/>
                    <a:lumOff val="10000"/>
                  </a:schemeClr>
                </a:solidFill>
                <a:latin typeface="+mn-lt"/>
                <a:ea typeface="Roboto" panose="02000000000000000000" pitchFamily="2" charset="0"/>
              </a:defRPr>
            </a:lvl1pPr>
            <a:lvl2pPr marL="1219110" indent="0">
              <a:buNone/>
              <a:defRPr sz="3200"/>
            </a:lvl2pPr>
            <a:lvl3pPr marL="2438216" indent="0">
              <a:buNone/>
              <a:defRPr sz="2666"/>
            </a:lvl3pPr>
            <a:lvl4pPr marL="3657328" indent="0">
              <a:buNone/>
              <a:defRPr sz="2400"/>
            </a:lvl4pPr>
            <a:lvl5pPr marL="4876436" indent="0">
              <a:buNone/>
              <a:defRPr sz="2400"/>
            </a:lvl5pPr>
            <a:lvl6pPr marL="6095544" indent="0">
              <a:buNone/>
              <a:defRPr sz="2400"/>
            </a:lvl6pPr>
            <a:lvl7pPr marL="7314650" indent="0">
              <a:buNone/>
              <a:defRPr sz="2400"/>
            </a:lvl7pPr>
            <a:lvl8pPr marL="8533760" indent="0">
              <a:buNone/>
              <a:defRPr sz="2400"/>
            </a:lvl8pPr>
            <a:lvl9pPr marL="9752870" indent="0">
              <a:buNone/>
              <a:defRPr sz="2400"/>
            </a:lvl9pPr>
          </a:lstStyle>
          <a:p>
            <a:pPr lvl="0"/>
            <a:r>
              <a:rPr lang="en-US" dirty="0"/>
              <a:t>CLICK TO EDITE SUBTITLE</a:t>
            </a:r>
          </a:p>
        </p:txBody>
      </p:sp>
      <p:sp>
        <p:nvSpPr>
          <p:cNvPr id="7" name="Title 2"/>
          <p:cNvSpPr>
            <a:spLocks noGrp="1"/>
          </p:cNvSpPr>
          <p:nvPr>
            <p:ph type="title"/>
          </p:nvPr>
        </p:nvSpPr>
        <p:spPr>
          <a:xfrm>
            <a:off x="1016005" y="502531"/>
            <a:ext cx="22315634" cy="1321022"/>
          </a:xfrm>
          <a:prstGeom prst="rect">
            <a:avLst/>
          </a:prstGeom>
        </p:spPr>
        <p:txBody>
          <a:bodyPr lIns="0" tIns="0" rIns="0" bIns="0" anchor="ctr"/>
          <a:lstStyle>
            <a:lvl1pPr algn="l">
              <a:defRPr sz="7466">
                <a:solidFill>
                  <a:schemeClr val="tx1">
                    <a:lumMod val="90000"/>
                    <a:lumOff val="10000"/>
                  </a:schemeClr>
                </a:solidFill>
              </a:defRPr>
            </a:lvl1pPr>
          </a:lstStyle>
          <a:p>
            <a:r>
              <a:rPr lang="en-US" dirty="0"/>
              <a:t>Click to edit Master title style</a:t>
            </a:r>
          </a:p>
        </p:txBody>
      </p:sp>
    </p:spTree>
    <p:extLst>
      <p:ext uri="{BB962C8B-B14F-4D97-AF65-F5344CB8AC3E}">
        <p14:creationId xmlns:p14="http://schemas.microsoft.com/office/powerpoint/2010/main" val="91883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dirty="0"/>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3.jpe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2.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07C0CF4-7E77-4C1A-B3E2-50C38298BEF3}"/>
              </a:ext>
            </a:extLst>
          </p:cNvPr>
          <p:cNvSpPr>
            <a:spLocks noGrp="1" noChangeArrowheads="1"/>
          </p:cNvSpPr>
          <p:nvPr>
            <p:ph type="title"/>
          </p:nvPr>
        </p:nvSpPr>
        <p:spPr bwMode="auto">
          <a:xfrm>
            <a:off x="627320" y="730251"/>
            <a:ext cx="22987588" cy="949026"/>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5B318ED-C7AF-4F02-A505-F7584A72FAE4}"/>
              </a:ext>
            </a:extLst>
          </p:cNvPr>
          <p:cNvSpPr>
            <a:spLocks noGrp="1" noChangeArrowheads="1"/>
          </p:cNvSpPr>
          <p:nvPr>
            <p:ph type="body" idx="1"/>
          </p:nvPr>
        </p:nvSpPr>
        <p:spPr bwMode="auto">
          <a:xfrm>
            <a:off x="627319" y="2238379"/>
            <a:ext cx="22987590" cy="96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Slide Number Placeholder 5">
            <a:extLst>
              <a:ext uri="{FF2B5EF4-FFF2-40B4-BE49-F238E27FC236}">
                <a16:creationId xmlns:a16="http://schemas.microsoft.com/office/drawing/2014/main" id="{CFC9C05D-03DC-4C2B-ADD2-77326BC2429C}"/>
              </a:ext>
            </a:extLst>
          </p:cNvPr>
          <p:cNvSpPr>
            <a:spLocks noGrp="1"/>
          </p:cNvSpPr>
          <p:nvPr>
            <p:ph type="sldNum" sz="quarter" idx="4"/>
          </p:nvPr>
        </p:nvSpPr>
        <p:spPr>
          <a:xfrm>
            <a:off x="0" y="12625393"/>
            <a:ext cx="24384000" cy="730250"/>
          </a:xfrm>
          <a:prstGeom prst="rect">
            <a:avLst/>
          </a:prstGeom>
        </p:spPr>
        <p:txBody>
          <a:bodyPr vert="horz" lIns="91440" tIns="45720" rIns="91440" bIns="45720" rtlCol="0" anchor="ctr"/>
          <a:lstStyle>
            <a:lvl1pPr algn="ctr">
              <a:defRPr sz="2400">
                <a:solidFill>
                  <a:schemeClr val="accent1"/>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fld id="{A105678A-183D-46C5-953E-41B9E7EF5224}" type="slidenum">
              <a:rPr lang="en-GB" smtClean="0">
                <a:ea typeface="MS PGothic" panose="020B0600070205080204" pitchFamily="34" charset="-128"/>
              </a:rPr>
              <a:pPr eaLnBrk="0" fontAlgn="base" hangingPunct="0">
                <a:spcBef>
                  <a:spcPct val="0"/>
                </a:spcBef>
                <a:spcAft>
                  <a:spcPct val="0"/>
                </a:spcAft>
                <a:defRPr/>
              </a:pPr>
              <a:t>‹#›</a:t>
            </a:fld>
            <a:endParaRPr lang="en-GB">
              <a:ea typeface="MS PGothic" panose="020B0600070205080204" pitchFamily="34" charset="-128"/>
            </a:endParaRPr>
          </a:p>
        </p:txBody>
      </p:sp>
      <p:pic>
        <p:nvPicPr>
          <p:cNvPr id="7" name="Image 6">
            <a:extLst>
              <a:ext uri="{FF2B5EF4-FFF2-40B4-BE49-F238E27FC236}">
                <a16:creationId xmlns:a16="http://schemas.microsoft.com/office/drawing/2014/main" id="{065BE920-C30C-0247-B8C9-3FEEF8FE4546}"/>
              </a:ext>
            </a:extLst>
          </p:cNvPr>
          <p:cNvPicPr>
            <a:picLocks noChangeAspect="1"/>
          </p:cNvPicPr>
          <p:nvPr userDrawn="1"/>
        </p:nvPicPr>
        <p:blipFill>
          <a:blip r:embed="rId25" cstate="print">
            <a:extLst>
              <a:ext uri="{28A0092B-C50C-407E-A947-70E740481C1C}">
                <a14:useLocalDpi xmlns:a14="http://schemas.microsoft.com/office/drawing/2010/main" val="0"/>
              </a:ext>
            </a:extLst>
          </a:blip>
          <a:srcRect/>
          <a:stretch/>
        </p:blipFill>
        <p:spPr>
          <a:xfrm>
            <a:off x="627321" y="12582600"/>
            <a:ext cx="6812846" cy="817672"/>
          </a:xfrm>
          <a:prstGeom prst="rect">
            <a:avLst/>
          </a:prstGeom>
        </p:spPr>
      </p:pic>
      <p:pic>
        <p:nvPicPr>
          <p:cNvPr id="8" name="Image 7">
            <a:extLst>
              <a:ext uri="{FF2B5EF4-FFF2-40B4-BE49-F238E27FC236}">
                <a16:creationId xmlns:a16="http://schemas.microsoft.com/office/drawing/2014/main" id="{5493C246-6444-AC40-B6C1-942E11958D50}"/>
              </a:ext>
            </a:extLst>
          </p:cNvPr>
          <p:cNvPicPr>
            <a:picLocks noChangeAspect="1"/>
          </p:cNvPicPr>
          <p:nvPr userDrawn="1"/>
        </p:nvPicPr>
        <p:blipFill>
          <a:blip r:embed="rId26" cstate="print">
            <a:extLst>
              <a:ext uri="{28A0092B-C50C-407E-A947-70E740481C1C}">
                <a14:useLocalDpi xmlns:a14="http://schemas.microsoft.com/office/drawing/2010/main" val="0"/>
              </a:ext>
            </a:extLst>
          </a:blip>
          <a:srcRect/>
          <a:stretch/>
        </p:blipFill>
        <p:spPr>
          <a:xfrm>
            <a:off x="19274333" y="12636255"/>
            <a:ext cx="4340578" cy="710366"/>
          </a:xfrm>
          <a:prstGeom prst="rect">
            <a:avLst/>
          </a:prstGeom>
        </p:spPr>
      </p:pic>
    </p:spTree>
    <p:extLst>
      <p:ext uri="{BB962C8B-B14F-4D97-AF65-F5344CB8AC3E}">
        <p14:creationId xmlns:p14="http://schemas.microsoft.com/office/powerpoint/2010/main" val="28764005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3" r:id="rId21"/>
    <p:sldLayoutId id="2147483684" r:id="rId22"/>
    <p:sldLayoutId id="2147483685" r:id="rId23"/>
  </p:sldLayoutIdLst>
  <p:hf hdr="0" ftr="0" dt="0"/>
  <p:txStyles>
    <p:titleStyle>
      <a:lvl1pPr algn="l" rtl="0" eaLnBrk="1" fontAlgn="base" hangingPunct="1">
        <a:lnSpc>
          <a:spcPct val="90000"/>
        </a:lnSpc>
        <a:spcBef>
          <a:spcPct val="0"/>
        </a:spcBef>
        <a:spcAft>
          <a:spcPct val="0"/>
        </a:spcAft>
        <a:defRPr sz="4000" b="1" kern="120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2pPr>
      <a:lvl3pPr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3pPr>
      <a:lvl4pPr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4pPr>
      <a:lvl5pPr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5pPr>
      <a:lvl6pPr marL="914400"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6pPr>
      <a:lvl7pPr marL="1828800"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7pPr>
      <a:lvl8pPr marL="2743200"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8pPr>
      <a:lvl9pPr marL="3657600" algn="l" rtl="0" eaLnBrk="1" fontAlgn="base" hangingPunct="1">
        <a:lnSpc>
          <a:spcPct val="90000"/>
        </a:lnSpc>
        <a:spcBef>
          <a:spcPct val="0"/>
        </a:spcBef>
        <a:spcAft>
          <a:spcPct val="0"/>
        </a:spcAft>
        <a:defRPr sz="6400">
          <a:solidFill>
            <a:srgbClr val="2F5597"/>
          </a:solidFill>
          <a:latin typeface="Franklin Gothic Book" panose="020B0503020102020204" pitchFamily="34" charset="0"/>
        </a:defRPr>
      </a:lvl9pPr>
    </p:titleStyle>
    <p:bodyStyle>
      <a:lvl1pPr marL="457200" indent="-457200" algn="l" rtl="0" eaLnBrk="1" fontAlgn="base" hangingPunct="1">
        <a:lnSpc>
          <a:spcPct val="100000"/>
        </a:lnSpc>
        <a:spcBef>
          <a:spcPts val="2400"/>
        </a:spcBef>
        <a:spcAft>
          <a:spcPct val="0"/>
        </a:spcAft>
        <a:buFont typeface="Arial" panose="020B0604020202020204" pitchFamily="34" charset="0"/>
        <a:buChar char="•"/>
        <a:defRPr sz="4000" kern="1200">
          <a:solidFill>
            <a:schemeClr val="tx2"/>
          </a:solidFill>
          <a:latin typeface="Arial" panose="020B0604020202020204" pitchFamily="34" charset="0"/>
          <a:ea typeface="+mn-ea"/>
          <a:cs typeface="Arial" panose="020B0604020202020204" pitchFamily="34" charset="0"/>
        </a:defRPr>
      </a:lvl1pPr>
      <a:lvl2pPr marL="1069976" indent="-457200" algn="l" rtl="0" eaLnBrk="1" fontAlgn="base" hangingPunct="1">
        <a:lnSpc>
          <a:spcPct val="100000"/>
        </a:lnSpc>
        <a:spcBef>
          <a:spcPts val="18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2pPr>
      <a:lvl3pPr marL="1603376" indent="-457200" algn="l" rtl="0" eaLnBrk="1" fontAlgn="base" hangingPunct="1">
        <a:lnSpc>
          <a:spcPct val="100000"/>
        </a:lnSpc>
        <a:spcBef>
          <a:spcPts val="1200"/>
        </a:spcBef>
        <a:spcAft>
          <a:spcPct val="0"/>
        </a:spcAft>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3pPr>
      <a:lvl4pPr marL="2159000" indent="-457200" algn="l" rtl="0" eaLnBrk="1" fontAlgn="base" hangingPunct="1">
        <a:lnSpc>
          <a:spcPct val="100000"/>
        </a:lnSpc>
        <a:spcBef>
          <a:spcPts val="6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692400" indent="-457200" algn="l" rtl="0" eaLnBrk="1" fontAlgn="base" hangingPunct="1">
        <a:lnSpc>
          <a:spcPct val="100000"/>
        </a:lnSpc>
        <a:spcBef>
          <a:spcPts val="0"/>
        </a:spcBef>
        <a:spcAft>
          <a:spcPct val="0"/>
        </a:spcAft>
        <a:buFont typeface="Arial" panose="020B0604020202020204" pitchFamily="34" charset="0"/>
        <a:buChar char="•"/>
        <a:defRPr sz="2800" i="1" kern="1200">
          <a:solidFill>
            <a:schemeClr val="tx1"/>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stretch>
            <a:fillRect/>
          </a:stretch>
        </p:blipFill>
        <p:spPr>
          <a:xfrm>
            <a:off x="-228846" y="-2178364"/>
            <a:ext cx="24841692" cy="16679951"/>
          </a:xfrm>
          <a:prstGeom prst="rect">
            <a:avLst/>
          </a:prstGeom>
          <a:ln w="12700">
            <a:miter lim="400000"/>
          </a:ln>
        </p:spPr>
      </p:pic>
      <p:sp>
        <p:nvSpPr>
          <p:cNvPr id="120" name="Lorem ipsum dolor sit amet, consec etur adip iscin elit. Suspe disse place."/>
          <p:cNvSpPr txBox="1">
            <a:spLocks noGrp="1"/>
          </p:cNvSpPr>
          <p:nvPr>
            <p:ph type="ctrTitle" idx="4294967295"/>
          </p:nvPr>
        </p:nvSpPr>
        <p:spPr>
          <a:xfrm>
            <a:off x="1151484" y="2543147"/>
            <a:ext cx="16810310" cy="1533286"/>
          </a:xfrm>
          <a:prstGeom prst="rect">
            <a:avLst/>
          </a:prstGeom>
        </p:spPr>
        <p:txBody>
          <a:bodyPr anchor="t"/>
          <a:lstStyle>
            <a:lvl1pPr algn="l">
              <a:defRPr sz="8500" b="1">
                <a:solidFill>
                  <a:srgbClr val="FFFFFF"/>
                </a:solidFill>
                <a:latin typeface="Arial"/>
                <a:ea typeface="Arial"/>
                <a:cs typeface="Arial"/>
                <a:sym typeface="Arial"/>
              </a:defRPr>
            </a:lvl1pPr>
          </a:lstStyle>
          <a:p>
            <a:r>
              <a:rPr lang="en-US" dirty="0"/>
              <a:t>Science and Technology Park</a:t>
            </a:r>
            <a:endParaRPr dirty="0"/>
          </a:p>
        </p:txBody>
      </p:sp>
      <p:sp>
        <p:nvSpPr>
          <p:cNvPr id="121" name="Lorem ipsum dolor sit amet, consec etur adip iscin elit. Suspe disse place rat, felis in biben dum trist ique, lectu magna fini bus dolor."/>
          <p:cNvSpPr txBox="1">
            <a:spLocks noGrp="1"/>
          </p:cNvSpPr>
          <p:nvPr>
            <p:ph type="subTitle" sz="quarter" idx="4294967295"/>
          </p:nvPr>
        </p:nvSpPr>
        <p:spPr>
          <a:xfrm>
            <a:off x="1210618" y="4076433"/>
            <a:ext cx="16760189" cy="2474723"/>
          </a:xfrm>
          <a:prstGeom prst="rect">
            <a:avLst/>
          </a:prstGeom>
        </p:spPr>
        <p:txBody>
          <a:bodyPr>
            <a:normAutofit/>
          </a:bodyPr>
          <a:lstStyle>
            <a:lvl1pPr algn="l" defTabSz="808990">
              <a:defRPr sz="5390">
                <a:solidFill>
                  <a:srgbClr val="FFFFFF"/>
                </a:solidFill>
                <a:latin typeface="Arial"/>
                <a:ea typeface="Arial"/>
                <a:cs typeface="Arial"/>
                <a:sym typeface="Arial"/>
              </a:defRPr>
            </a:lvl1pPr>
          </a:lstStyle>
          <a:p>
            <a:pPr marL="0" indent="0">
              <a:buNone/>
            </a:pPr>
            <a:r>
              <a:rPr lang="en-US" b="1" dirty="0"/>
              <a:t>…research, development, innovation, entrepreneurship</a:t>
            </a:r>
            <a:endParaRPr b="1" dirty="0"/>
          </a:p>
        </p:txBody>
      </p:sp>
      <p:sp>
        <p:nvSpPr>
          <p:cNvPr id="122"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pPr algn="l">
              <a:defRPr sz="1000" b="0">
                <a:solidFill>
                  <a:srgbClr val="FFFFFF"/>
                </a:solidFill>
                <a:latin typeface="Arial"/>
                <a:ea typeface="Arial"/>
                <a:cs typeface="Arial"/>
                <a:sym typeface="Arial"/>
              </a:defRPr>
            </a:pPr>
            <a:r>
              <a:rPr b="1" dirty="0"/>
              <a:t>ΚΥΠΡΙΑΚΗ ΔΗΜΟΚΡΑΤΙΑ</a:t>
            </a:r>
            <a:r>
              <a:rPr dirty="0"/>
              <a:t> / ΠΝΕΥΜΑΤΙΚΑ ΔΙΚΑΙΩΜΑΤΑ 202</a:t>
            </a:r>
            <a:r>
              <a:rPr lang="en-US" dirty="0"/>
              <a:t>5</a:t>
            </a:r>
            <a:endParaRPr dirty="0"/>
          </a:p>
        </p:txBody>
      </p:sp>
      <p:sp>
        <p:nvSpPr>
          <p:cNvPr id="2" name="Slide Number Placeholder 1">
            <a:extLst>
              <a:ext uri="{FF2B5EF4-FFF2-40B4-BE49-F238E27FC236}">
                <a16:creationId xmlns:a16="http://schemas.microsoft.com/office/drawing/2014/main" id="{0639C823-00F4-47BB-DDF7-EC8F2EC5FAB0}"/>
              </a:ext>
            </a:extLst>
          </p:cNvPr>
          <p:cNvSpPr>
            <a:spLocks noGrp="1"/>
          </p:cNvSpPr>
          <p:nvPr>
            <p:ph type="sldNum" sz="quarter" idx="2"/>
          </p:nvPr>
        </p:nvSpPr>
        <p:spPr/>
        <p:txBody>
          <a:bodyPr/>
          <a:lstStyle/>
          <a:p>
            <a:fld id="{86CB4B4D-7CA3-9044-876B-883B54F8677D}" type="slidenum">
              <a:rPr lang="el-GR" smtClean="0"/>
              <a:pPr/>
              <a:t>1</a:t>
            </a:fld>
            <a:endParaRPr lang="el-G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Connector 116">
            <a:extLst>
              <a:ext uri="{FF2B5EF4-FFF2-40B4-BE49-F238E27FC236}">
                <a16:creationId xmlns:a16="http://schemas.microsoft.com/office/drawing/2014/main" id="{331C1E34-EF5E-099F-C0BE-BE83C344E36B}"/>
              </a:ext>
            </a:extLst>
          </p:cNvPr>
          <p:cNvCxnSpPr>
            <a:cxnSpLocks/>
          </p:cNvCxnSpPr>
          <p:nvPr/>
        </p:nvCxnSpPr>
        <p:spPr>
          <a:xfrm>
            <a:off x="6721090" y="6740663"/>
            <a:ext cx="0" cy="669185"/>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61D5C9-3ACA-DE04-FCCD-57CA98CF5056}"/>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Three-phase procurement process for the investor selection</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1489B254-5ABB-9E82-6C5D-365F5D9AF7B3}"/>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grpSp>
        <p:nvGrpSpPr>
          <p:cNvPr id="5" name="Google Shape;2791;p28">
            <a:extLst>
              <a:ext uri="{FF2B5EF4-FFF2-40B4-BE49-F238E27FC236}">
                <a16:creationId xmlns:a16="http://schemas.microsoft.com/office/drawing/2014/main" id="{BCF82D7F-D2E8-32DC-94EB-561444B7B4F2}"/>
              </a:ext>
            </a:extLst>
          </p:cNvPr>
          <p:cNvGrpSpPr/>
          <p:nvPr/>
        </p:nvGrpSpPr>
        <p:grpSpPr>
          <a:xfrm>
            <a:off x="-1204075" y="8324208"/>
            <a:ext cx="4521433" cy="5391792"/>
            <a:chOff x="-964120" y="1427728"/>
            <a:chExt cx="5003261" cy="5908455"/>
          </a:xfrm>
        </p:grpSpPr>
        <p:sp>
          <p:nvSpPr>
            <p:cNvPr id="6" name="Google Shape;2792;p28">
              <a:extLst>
                <a:ext uri="{FF2B5EF4-FFF2-40B4-BE49-F238E27FC236}">
                  <a16:creationId xmlns:a16="http://schemas.microsoft.com/office/drawing/2014/main" id="{CFC1CD57-0BF6-0852-541B-5578FB8016CF}"/>
                </a:ext>
              </a:extLst>
            </p:cNvPr>
            <p:cNvSpPr/>
            <p:nvPr/>
          </p:nvSpPr>
          <p:spPr>
            <a:xfrm flipH="1">
              <a:off x="-908866" y="4703365"/>
              <a:ext cx="3587374" cy="2632818"/>
            </a:xfrm>
            <a:custGeom>
              <a:avLst/>
              <a:gdLst/>
              <a:ahLst/>
              <a:cxnLst/>
              <a:rect l="l" t="t" r="r" b="b"/>
              <a:pathLst>
                <a:path w="2597" h="1925" extrusionOk="0">
                  <a:moveTo>
                    <a:pt x="0" y="658"/>
                  </a:moveTo>
                  <a:lnTo>
                    <a:pt x="491" y="0"/>
                  </a:lnTo>
                  <a:lnTo>
                    <a:pt x="2597" y="1569"/>
                  </a:lnTo>
                  <a:lnTo>
                    <a:pt x="2597" y="1925"/>
                  </a:lnTo>
                  <a:lnTo>
                    <a:pt x="1700" y="1925"/>
                  </a:lnTo>
                  <a:lnTo>
                    <a:pt x="0" y="658"/>
                  </a:lnTo>
                  <a:close/>
                </a:path>
              </a:pathLst>
            </a:custGeom>
            <a:solidFill>
              <a:srgbClr val="FCC39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7" name="Google Shape;2793;p28">
              <a:extLst>
                <a:ext uri="{FF2B5EF4-FFF2-40B4-BE49-F238E27FC236}">
                  <a16:creationId xmlns:a16="http://schemas.microsoft.com/office/drawing/2014/main" id="{13039E77-C002-391F-5AFB-0311786AF4F1}"/>
                </a:ext>
              </a:extLst>
            </p:cNvPr>
            <p:cNvSpPr/>
            <p:nvPr/>
          </p:nvSpPr>
          <p:spPr>
            <a:xfrm flipH="1">
              <a:off x="-110444" y="5394052"/>
              <a:ext cx="2788952" cy="1942131"/>
            </a:xfrm>
            <a:custGeom>
              <a:avLst/>
              <a:gdLst/>
              <a:ahLst/>
              <a:cxnLst/>
              <a:rect l="l" t="t" r="r" b="b"/>
              <a:pathLst>
                <a:path w="2019" h="1420" extrusionOk="0">
                  <a:moveTo>
                    <a:pt x="0" y="153"/>
                  </a:moveTo>
                  <a:lnTo>
                    <a:pt x="114" y="0"/>
                  </a:lnTo>
                  <a:lnTo>
                    <a:pt x="2019" y="1420"/>
                  </a:lnTo>
                  <a:lnTo>
                    <a:pt x="1700" y="1420"/>
                  </a:lnTo>
                  <a:lnTo>
                    <a:pt x="0" y="153"/>
                  </a:lnTo>
                  <a:close/>
                </a:path>
              </a:pathLst>
            </a:custGeom>
            <a:solidFill>
              <a:srgbClr val="F1A1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8" name="Google Shape;2794;p28">
              <a:extLst>
                <a:ext uri="{FF2B5EF4-FFF2-40B4-BE49-F238E27FC236}">
                  <a16:creationId xmlns:a16="http://schemas.microsoft.com/office/drawing/2014/main" id="{6B9DB572-91C0-0A4E-4738-6DEF6893B5C2}"/>
                </a:ext>
              </a:extLst>
            </p:cNvPr>
            <p:cNvSpPr/>
            <p:nvPr/>
          </p:nvSpPr>
          <p:spPr>
            <a:xfrm flipH="1">
              <a:off x="2268246" y="3892320"/>
              <a:ext cx="437889" cy="272172"/>
            </a:xfrm>
            <a:custGeom>
              <a:avLst/>
              <a:gdLst/>
              <a:ahLst/>
              <a:cxnLst/>
              <a:rect l="l" t="t" r="r" b="b"/>
              <a:pathLst>
                <a:path w="189" h="119" extrusionOk="0">
                  <a:moveTo>
                    <a:pt x="178" y="0"/>
                  </a:moveTo>
                  <a:cubicBezTo>
                    <a:pt x="0" y="35"/>
                    <a:pt x="0" y="35"/>
                    <a:pt x="0" y="35"/>
                  </a:cubicBezTo>
                  <a:cubicBezTo>
                    <a:pt x="11" y="104"/>
                    <a:pt x="11" y="104"/>
                    <a:pt x="11" y="104"/>
                  </a:cubicBezTo>
                  <a:cubicBezTo>
                    <a:pt x="80" y="119"/>
                    <a:pt x="139" y="108"/>
                    <a:pt x="189" y="69"/>
                  </a:cubicBezTo>
                  <a:lnTo>
                    <a:pt x="178" y="0"/>
                  </a:lnTo>
                  <a:close/>
                </a:path>
              </a:pathLst>
            </a:custGeom>
            <a:solidFill>
              <a:srgbClr val="3F3F3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9" name="Google Shape;2795;p28">
              <a:extLst>
                <a:ext uri="{FF2B5EF4-FFF2-40B4-BE49-F238E27FC236}">
                  <a16:creationId xmlns:a16="http://schemas.microsoft.com/office/drawing/2014/main" id="{DDAA9EC9-AA3F-7E2A-6BBF-4E9052C189E7}"/>
                </a:ext>
              </a:extLst>
            </p:cNvPr>
            <p:cNvSpPr/>
            <p:nvPr/>
          </p:nvSpPr>
          <p:spPr>
            <a:xfrm flipH="1">
              <a:off x="900707" y="3963440"/>
              <a:ext cx="2080318" cy="2936447"/>
            </a:xfrm>
            <a:custGeom>
              <a:avLst/>
              <a:gdLst/>
              <a:ahLst/>
              <a:cxnLst/>
              <a:rect l="l" t="t" r="r" b="b"/>
              <a:pathLst>
                <a:path w="899" h="1282" extrusionOk="0">
                  <a:moveTo>
                    <a:pt x="768" y="917"/>
                  </a:moveTo>
                  <a:cubicBezTo>
                    <a:pt x="836" y="788"/>
                    <a:pt x="899" y="715"/>
                    <a:pt x="838" y="523"/>
                  </a:cubicBezTo>
                  <a:cubicBezTo>
                    <a:pt x="777" y="330"/>
                    <a:pt x="772" y="281"/>
                    <a:pt x="623" y="230"/>
                  </a:cubicBezTo>
                  <a:cubicBezTo>
                    <a:pt x="517" y="194"/>
                    <a:pt x="376" y="95"/>
                    <a:pt x="354" y="32"/>
                  </a:cubicBezTo>
                  <a:cubicBezTo>
                    <a:pt x="343" y="0"/>
                    <a:pt x="262" y="39"/>
                    <a:pt x="270" y="102"/>
                  </a:cubicBezTo>
                  <a:cubicBezTo>
                    <a:pt x="280" y="193"/>
                    <a:pt x="219" y="128"/>
                    <a:pt x="175" y="123"/>
                  </a:cubicBezTo>
                  <a:cubicBezTo>
                    <a:pt x="131" y="119"/>
                    <a:pt x="38" y="155"/>
                    <a:pt x="37" y="226"/>
                  </a:cubicBezTo>
                  <a:cubicBezTo>
                    <a:pt x="35" y="297"/>
                    <a:pt x="72" y="338"/>
                    <a:pt x="72" y="338"/>
                  </a:cubicBezTo>
                  <a:cubicBezTo>
                    <a:pt x="72" y="338"/>
                    <a:pt x="0" y="347"/>
                    <a:pt x="1" y="411"/>
                  </a:cubicBezTo>
                  <a:cubicBezTo>
                    <a:pt x="2" y="474"/>
                    <a:pt x="105" y="536"/>
                    <a:pt x="105" y="536"/>
                  </a:cubicBezTo>
                  <a:cubicBezTo>
                    <a:pt x="105" y="536"/>
                    <a:pt x="31" y="562"/>
                    <a:pt x="36" y="630"/>
                  </a:cubicBezTo>
                  <a:cubicBezTo>
                    <a:pt x="40" y="699"/>
                    <a:pt x="106" y="720"/>
                    <a:pt x="106" y="720"/>
                  </a:cubicBezTo>
                  <a:cubicBezTo>
                    <a:pt x="106" y="720"/>
                    <a:pt x="82" y="762"/>
                    <a:pt x="105" y="832"/>
                  </a:cubicBezTo>
                  <a:cubicBezTo>
                    <a:pt x="129" y="902"/>
                    <a:pt x="576" y="1282"/>
                    <a:pt x="768" y="917"/>
                  </a:cubicBezTo>
                  <a:close/>
                </a:path>
              </a:pathLst>
            </a:custGeom>
            <a:solidFill>
              <a:srgbClr val="FCC39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0" name="Google Shape;2796;p28">
              <a:extLst>
                <a:ext uri="{FF2B5EF4-FFF2-40B4-BE49-F238E27FC236}">
                  <a16:creationId xmlns:a16="http://schemas.microsoft.com/office/drawing/2014/main" id="{6FBE98B3-EA5F-D443-C069-B23A253F3F2F}"/>
                </a:ext>
              </a:extLst>
            </p:cNvPr>
            <p:cNvSpPr/>
            <p:nvPr/>
          </p:nvSpPr>
          <p:spPr>
            <a:xfrm flipH="1">
              <a:off x="2110772" y="4585742"/>
              <a:ext cx="359152" cy="399368"/>
            </a:xfrm>
            <a:custGeom>
              <a:avLst/>
              <a:gdLst/>
              <a:ahLst/>
              <a:cxnLst/>
              <a:rect l="l" t="t" r="r" b="b"/>
              <a:pathLst>
                <a:path w="155" h="174" extrusionOk="0">
                  <a:moveTo>
                    <a:pt x="6" y="0"/>
                  </a:moveTo>
                  <a:cubicBezTo>
                    <a:pt x="30" y="42"/>
                    <a:pt x="46" y="44"/>
                    <a:pt x="0" y="102"/>
                  </a:cubicBezTo>
                  <a:cubicBezTo>
                    <a:pt x="28" y="125"/>
                    <a:pt x="79" y="156"/>
                    <a:pt x="138" y="164"/>
                  </a:cubicBezTo>
                  <a:cubicBezTo>
                    <a:pt x="143" y="165"/>
                    <a:pt x="150" y="173"/>
                    <a:pt x="155" y="174"/>
                  </a:cubicBezTo>
                  <a:cubicBezTo>
                    <a:pt x="122" y="13"/>
                    <a:pt x="122" y="13"/>
                    <a:pt x="122" y="13"/>
                  </a:cubicBezTo>
                  <a:lnTo>
                    <a:pt x="6" y="0"/>
                  </a:lnTo>
                  <a:close/>
                </a:path>
              </a:pathLst>
            </a:custGeom>
            <a:solidFill>
              <a:srgbClr val="F1A1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1" name="Google Shape;2797;p28">
              <a:extLst>
                <a:ext uri="{FF2B5EF4-FFF2-40B4-BE49-F238E27FC236}">
                  <a16:creationId xmlns:a16="http://schemas.microsoft.com/office/drawing/2014/main" id="{BE98F2ED-D84E-62F3-E9B2-DC676AEB0CCE}"/>
                </a:ext>
              </a:extLst>
            </p:cNvPr>
            <p:cNvSpPr/>
            <p:nvPr/>
          </p:nvSpPr>
          <p:spPr>
            <a:xfrm flipH="1">
              <a:off x="1438053" y="1427728"/>
              <a:ext cx="2601088" cy="2576743"/>
            </a:xfrm>
            <a:custGeom>
              <a:avLst/>
              <a:gdLst/>
              <a:ahLst/>
              <a:cxnLst/>
              <a:rect l="l" t="t" r="r" b="b"/>
              <a:pathLst>
                <a:path w="1124" h="1125" extrusionOk="0">
                  <a:moveTo>
                    <a:pt x="564" y="2"/>
                  </a:moveTo>
                  <a:cubicBezTo>
                    <a:pt x="254" y="0"/>
                    <a:pt x="2" y="251"/>
                    <a:pt x="1" y="560"/>
                  </a:cubicBezTo>
                  <a:cubicBezTo>
                    <a:pt x="0" y="870"/>
                    <a:pt x="250" y="1122"/>
                    <a:pt x="560" y="1123"/>
                  </a:cubicBezTo>
                  <a:cubicBezTo>
                    <a:pt x="869" y="1125"/>
                    <a:pt x="1121" y="874"/>
                    <a:pt x="1123" y="565"/>
                  </a:cubicBezTo>
                  <a:cubicBezTo>
                    <a:pt x="1124" y="255"/>
                    <a:pt x="874" y="3"/>
                    <a:pt x="564" y="2"/>
                  </a:cubicBezTo>
                  <a:close/>
                </a:path>
              </a:pathLst>
            </a:custGeom>
            <a:solidFill>
              <a:srgbClr val="3F3F3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2" name="Google Shape;2798;p28">
              <a:extLst>
                <a:ext uri="{FF2B5EF4-FFF2-40B4-BE49-F238E27FC236}">
                  <a16:creationId xmlns:a16="http://schemas.microsoft.com/office/drawing/2014/main" id="{23D9CC2C-7EE6-B12F-9D1B-1281EE84FB5B}"/>
                </a:ext>
              </a:extLst>
            </p:cNvPr>
            <p:cNvSpPr/>
            <p:nvPr/>
          </p:nvSpPr>
          <p:spPr>
            <a:xfrm flipH="1">
              <a:off x="1578951" y="1567233"/>
              <a:ext cx="2320673" cy="2297733"/>
            </a:xfrm>
            <a:custGeom>
              <a:avLst/>
              <a:gdLst/>
              <a:ahLst/>
              <a:cxnLst/>
              <a:rect l="l" t="t" r="r" b="b"/>
              <a:pathLst>
                <a:path w="1003" h="1003" extrusionOk="0">
                  <a:moveTo>
                    <a:pt x="504" y="1"/>
                  </a:moveTo>
                  <a:cubicBezTo>
                    <a:pt x="227" y="0"/>
                    <a:pt x="2" y="223"/>
                    <a:pt x="1" y="500"/>
                  </a:cubicBezTo>
                  <a:cubicBezTo>
                    <a:pt x="0" y="776"/>
                    <a:pt x="223" y="1001"/>
                    <a:pt x="500" y="1002"/>
                  </a:cubicBezTo>
                  <a:cubicBezTo>
                    <a:pt x="776" y="1003"/>
                    <a:pt x="1001" y="780"/>
                    <a:pt x="1002" y="504"/>
                  </a:cubicBezTo>
                  <a:cubicBezTo>
                    <a:pt x="1003" y="227"/>
                    <a:pt x="780" y="2"/>
                    <a:pt x="504" y="1"/>
                  </a:cubicBezTo>
                  <a:close/>
                </a:path>
              </a:pathLst>
            </a:custGeom>
            <a:solidFill>
              <a:schemeClr val="lt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3" name="Google Shape;2799;p28">
              <a:extLst>
                <a:ext uri="{FF2B5EF4-FFF2-40B4-BE49-F238E27FC236}">
                  <a16:creationId xmlns:a16="http://schemas.microsoft.com/office/drawing/2014/main" id="{A5E767DB-C7D3-6D19-7EA0-68E3618B0BDD}"/>
                </a:ext>
              </a:extLst>
            </p:cNvPr>
            <p:cNvSpPr/>
            <p:nvPr/>
          </p:nvSpPr>
          <p:spPr>
            <a:xfrm flipH="1">
              <a:off x="1641112" y="2177226"/>
              <a:ext cx="1679725" cy="1626193"/>
            </a:xfrm>
            <a:custGeom>
              <a:avLst/>
              <a:gdLst/>
              <a:ahLst/>
              <a:cxnLst/>
              <a:rect l="l" t="t" r="r" b="b"/>
              <a:pathLst>
                <a:path w="726" h="710" extrusionOk="0">
                  <a:moveTo>
                    <a:pt x="0" y="642"/>
                  </a:moveTo>
                  <a:cubicBezTo>
                    <a:pt x="72" y="684"/>
                    <a:pt x="155" y="709"/>
                    <a:pt x="244" y="709"/>
                  </a:cubicBezTo>
                  <a:cubicBezTo>
                    <a:pt x="509" y="710"/>
                    <a:pt x="725" y="496"/>
                    <a:pt x="726" y="231"/>
                  </a:cubicBezTo>
                  <a:cubicBezTo>
                    <a:pt x="726" y="147"/>
                    <a:pt x="705" y="68"/>
                    <a:pt x="667" y="0"/>
                  </a:cubicBezTo>
                  <a:cubicBezTo>
                    <a:pt x="686" y="53"/>
                    <a:pt x="696" y="111"/>
                    <a:pt x="696" y="171"/>
                  </a:cubicBezTo>
                  <a:cubicBezTo>
                    <a:pt x="695" y="452"/>
                    <a:pt x="466" y="679"/>
                    <a:pt x="185" y="677"/>
                  </a:cubicBezTo>
                  <a:cubicBezTo>
                    <a:pt x="120" y="677"/>
                    <a:pt x="58" y="665"/>
                    <a:pt x="0" y="642"/>
                  </a:cubicBezTo>
                  <a:close/>
                </a:path>
              </a:pathLst>
            </a:custGeom>
            <a:solidFill>
              <a:srgbClr val="D8D8D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4" name="Google Shape;2800;p28">
              <a:extLst>
                <a:ext uri="{FF2B5EF4-FFF2-40B4-BE49-F238E27FC236}">
                  <a16:creationId xmlns:a16="http://schemas.microsoft.com/office/drawing/2014/main" id="{7EDA7470-1411-AEFB-3231-46E822ED4E66}"/>
                </a:ext>
              </a:extLst>
            </p:cNvPr>
            <p:cNvSpPr/>
            <p:nvPr/>
          </p:nvSpPr>
          <p:spPr>
            <a:xfrm flipH="1">
              <a:off x="2153594" y="3854024"/>
              <a:ext cx="498668" cy="1107835"/>
            </a:xfrm>
            <a:custGeom>
              <a:avLst/>
              <a:gdLst/>
              <a:ahLst/>
              <a:cxnLst/>
              <a:rect l="l" t="t" r="r" b="b"/>
              <a:pathLst>
                <a:path w="216" h="484" extrusionOk="0">
                  <a:moveTo>
                    <a:pt x="122" y="0"/>
                  </a:moveTo>
                  <a:cubicBezTo>
                    <a:pt x="0" y="23"/>
                    <a:pt x="0" y="23"/>
                    <a:pt x="0" y="23"/>
                  </a:cubicBezTo>
                  <a:cubicBezTo>
                    <a:pt x="29" y="172"/>
                    <a:pt x="29" y="172"/>
                    <a:pt x="29" y="172"/>
                  </a:cubicBezTo>
                  <a:cubicBezTo>
                    <a:pt x="27" y="295"/>
                    <a:pt x="141" y="321"/>
                    <a:pt x="63" y="420"/>
                  </a:cubicBezTo>
                  <a:cubicBezTo>
                    <a:pt x="94" y="445"/>
                    <a:pt x="150" y="479"/>
                    <a:pt x="216" y="484"/>
                  </a:cubicBezTo>
                  <a:cubicBezTo>
                    <a:pt x="203" y="419"/>
                    <a:pt x="191" y="355"/>
                    <a:pt x="178" y="290"/>
                  </a:cubicBezTo>
                  <a:cubicBezTo>
                    <a:pt x="141" y="234"/>
                    <a:pt x="124" y="173"/>
                    <a:pt x="142" y="100"/>
                  </a:cubicBezTo>
                  <a:lnTo>
                    <a:pt x="122" y="0"/>
                  </a:lnTo>
                  <a:close/>
                </a:path>
              </a:pathLst>
            </a:custGeom>
            <a:solidFill>
              <a:srgbClr val="3F3F3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5" name="Google Shape;2801;p28">
              <a:extLst>
                <a:ext uri="{FF2B5EF4-FFF2-40B4-BE49-F238E27FC236}">
                  <a16:creationId xmlns:a16="http://schemas.microsoft.com/office/drawing/2014/main" id="{1616C645-EE5C-3698-527A-61284D77D532}"/>
                </a:ext>
              </a:extLst>
            </p:cNvPr>
            <p:cNvSpPr/>
            <p:nvPr/>
          </p:nvSpPr>
          <p:spPr>
            <a:xfrm flipH="1">
              <a:off x="1248808" y="4309468"/>
              <a:ext cx="1523632" cy="2431767"/>
            </a:xfrm>
            <a:custGeom>
              <a:avLst/>
              <a:gdLst/>
              <a:ahLst/>
              <a:cxnLst/>
              <a:rect l="l" t="t" r="r" b="b"/>
              <a:pathLst>
                <a:path w="659" h="1062" extrusionOk="0">
                  <a:moveTo>
                    <a:pt x="12" y="382"/>
                  </a:moveTo>
                  <a:cubicBezTo>
                    <a:pt x="14" y="384"/>
                    <a:pt x="15" y="385"/>
                    <a:pt x="15" y="385"/>
                  </a:cubicBezTo>
                  <a:cubicBezTo>
                    <a:pt x="15" y="385"/>
                    <a:pt x="15" y="385"/>
                    <a:pt x="15" y="385"/>
                  </a:cubicBezTo>
                  <a:cubicBezTo>
                    <a:pt x="25" y="391"/>
                    <a:pt x="39" y="401"/>
                    <a:pt x="84" y="422"/>
                  </a:cubicBezTo>
                  <a:cubicBezTo>
                    <a:pt x="132" y="445"/>
                    <a:pt x="194" y="452"/>
                    <a:pt x="243" y="454"/>
                  </a:cubicBezTo>
                  <a:cubicBezTo>
                    <a:pt x="291" y="456"/>
                    <a:pt x="343" y="432"/>
                    <a:pt x="369" y="439"/>
                  </a:cubicBezTo>
                  <a:cubicBezTo>
                    <a:pt x="394" y="446"/>
                    <a:pt x="408" y="465"/>
                    <a:pt x="415" y="492"/>
                  </a:cubicBezTo>
                  <a:cubicBezTo>
                    <a:pt x="422" y="519"/>
                    <a:pt x="412" y="544"/>
                    <a:pt x="392" y="560"/>
                  </a:cubicBezTo>
                  <a:cubicBezTo>
                    <a:pt x="372" y="576"/>
                    <a:pt x="222" y="585"/>
                    <a:pt x="161" y="583"/>
                  </a:cubicBezTo>
                  <a:cubicBezTo>
                    <a:pt x="101" y="581"/>
                    <a:pt x="0" y="558"/>
                    <a:pt x="16" y="568"/>
                  </a:cubicBezTo>
                  <a:cubicBezTo>
                    <a:pt x="31" y="579"/>
                    <a:pt x="100" y="587"/>
                    <a:pt x="163" y="590"/>
                  </a:cubicBezTo>
                  <a:cubicBezTo>
                    <a:pt x="226" y="593"/>
                    <a:pt x="346" y="577"/>
                    <a:pt x="360" y="586"/>
                  </a:cubicBezTo>
                  <a:cubicBezTo>
                    <a:pt x="374" y="594"/>
                    <a:pt x="380" y="608"/>
                    <a:pt x="379" y="636"/>
                  </a:cubicBezTo>
                  <a:cubicBezTo>
                    <a:pt x="378" y="663"/>
                    <a:pt x="358" y="685"/>
                    <a:pt x="320" y="700"/>
                  </a:cubicBezTo>
                  <a:cubicBezTo>
                    <a:pt x="281" y="715"/>
                    <a:pt x="124" y="732"/>
                    <a:pt x="58" y="726"/>
                  </a:cubicBezTo>
                  <a:cubicBezTo>
                    <a:pt x="55" y="726"/>
                    <a:pt x="52" y="726"/>
                    <a:pt x="48" y="725"/>
                  </a:cubicBezTo>
                  <a:cubicBezTo>
                    <a:pt x="155" y="838"/>
                    <a:pt x="486" y="1062"/>
                    <a:pt x="659" y="798"/>
                  </a:cubicBezTo>
                  <a:cubicBezTo>
                    <a:pt x="583" y="878"/>
                    <a:pt x="470" y="897"/>
                    <a:pt x="376" y="878"/>
                  </a:cubicBezTo>
                  <a:cubicBezTo>
                    <a:pt x="312" y="865"/>
                    <a:pt x="222" y="808"/>
                    <a:pt x="280" y="770"/>
                  </a:cubicBezTo>
                  <a:cubicBezTo>
                    <a:pt x="337" y="732"/>
                    <a:pt x="383" y="683"/>
                    <a:pt x="387" y="635"/>
                  </a:cubicBezTo>
                  <a:cubicBezTo>
                    <a:pt x="391" y="587"/>
                    <a:pt x="358" y="579"/>
                    <a:pt x="381" y="578"/>
                  </a:cubicBezTo>
                  <a:cubicBezTo>
                    <a:pt x="403" y="576"/>
                    <a:pt x="418" y="650"/>
                    <a:pt x="444" y="705"/>
                  </a:cubicBezTo>
                  <a:cubicBezTo>
                    <a:pt x="470" y="761"/>
                    <a:pt x="499" y="759"/>
                    <a:pt x="461" y="695"/>
                  </a:cubicBezTo>
                  <a:cubicBezTo>
                    <a:pt x="424" y="631"/>
                    <a:pt x="432" y="554"/>
                    <a:pt x="425" y="495"/>
                  </a:cubicBezTo>
                  <a:cubicBezTo>
                    <a:pt x="417" y="436"/>
                    <a:pt x="363" y="426"/>
                    <a:pt x="372" y="412"/>
                  </a:cubicBezTo>
                  <a:cubicBezTo>
                    <a:pt x="380" y="398"/>
                    <a:pt x="386" y="359"/>
                    <a:pt x="359" y="329"/>
                  </a:cubicBezTo>
                  <a:cubicBezTo>
                    <a:pt x="333" y="299"/>
                    <a:pt x="349" y="249"/>
                    <a:pt x="387" y="264"/>
                  </a:cubicBezTo>
                  <a:cubicBezTo>
                    <a:pt x="425" y="280"/>
                    <a:pt x="535" y="304"/>
                    <a:pt x="567" y="295"/>
                  </a:cubicBezTo>
                  <a:cubicBezTo>
                    <a:pt x="369" y="262"/>
                    <a:pt x="379" y="117"/>
                    <a:pt x="338" y="110"/>
                  </a:cubicBezTo>
                  <a:cubicBezTo>
                    <a:pt x="296" y="103"/>
                    <a:pt x="215" y="54"/>
                    <a:pt x="191" y="0"/>
                  </a:cubicBezTo>
                  <a:cubicBezTo>
                    <a:pt x="218" y="99"/>
                    <a:pt x="256" y="162"/>
                    <a:pt x="285" y="193"/>
                  </a:cubicBezTo>
                  <a:cubicBezTo>
                    <a:pt x="315" y="224"/>
                    <a:pt x="321" y="241"/>
                    <a:pt x="318" y="276"/>
                  </a:cubicBezTo>
                  <a:cubicBezTo>
                    <a:pt x="314" y="311"/>
                    <a:pt x="301" y="302"/>
                    <a:pt x="278" y="288"/>
                  </a:cubicBezTo>
                  <a:cubicBezTo>
                    <a:pt x="256" y="274"/>
                    <a:pt x="273" y="293"/>
                    <a:pt x="294" y="307"/>
                  </a:cubicBezTo>
                  <a:cubicBezTo>
                    <a:pt x="314" y="321"/>
                    <a:pt x="328" y="311"/>
                    <a:pt x="347" y="332"/>
                  </a:cubicBezTo>
                  <a:cubicBezTo>
                    <a:pt x="366" y="353"/>
                    <a:pt x="370" y="377"/>
                    <a:pt x="358" y="412"/>
                  </a:cubicBezTo>
                  <a:cubicBezTo>
                    <a:pt x="347" y="448"/>
                    <a:pt x="300" y="438"/>
                    <a:pt x="248" y="442"/>
                  </a:cubicBezTo>
                  <a:cubicBezTo>
                    <a:pt x="196" y="446"/>
                    <a:pt x="134" y="431"/>
                    <a:pt x="91" y="412"/>
                  </a:cubicBezTo>
                  <a:cubicBezTo>
                    <a:pt x="49" y="393"/>
                    <a:pt x="6" y="377"/>
                    <a:pt x="12" y="382"/>
                  </a:cubicBezTo>
                  <a:close/>
                </a:path>
              </a:pathLst>
            </a:custGeom>
            <a:solidFill>
              <a:srgbClr val="F1A1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6" name="Google Shape;2802;p28">
              <a:extLst>
                <a:ext uri="{FF2B5EF4-FFF2-40B4-BE49-F238E27FC236}">
                  <a16:creationId xmlns:a16="http://schemas.microsoft.com/office/drawing/2014/main" id="{0334827F-102E-51B3-F538-327FE1F98CEE}"/>
                </a:ext>
              </a:extLst>
            </p:cNvPr>
            <p:cNvSpPr/>
            <p:nvPr/>
          </p:nvSpPr>
          <p:spPr>
            <a:xfrm flipH="1">
              <a:off x="2088670" y="4020883"/>
              <a:ext cx="93932" cy="139505"/>
            </a:xfrm>
            <a:custGeom>
              <a:avLst/>
              <a:gdLst/>
              <a:ahLst/>
              <a:cxnLst/>
              <a:rect l="l" t="t" r="r" b="b"/>
              <a:pathLst>
                <a:path w="41" h="61" extrusionOk="0">
                  <a:moveTo>
                    <a:pt x="41" y="54"/>
                  </a:moveTo>
                  <a:cubicBezTo>
                    <a:pt x="25" y="37"/>
                    <a:pt x="14" y="21"/>
                    <a:pt x="9" y="7"/>
                  </a:cubicBezTo>
                  <a:cubicBezTo>
                    <a:pt x="8" y="4"/>
                    <a:pt x="6" y="2"/>
                    <a:pt x="5" y="0"/>
                  </a:cubicBezTo>
                  <a:cubicBezTo>
                    <a:pt x="0" y="17"/>
                    <a:pt x="7" y="39"/>
                    <a:pt x="18" y="53"/>
                  </a:cubicBezTo>
                  <a:cubicBezTo>
                    <a:pt x="24" y="61"/>
                    <a:pt x="32" y="60"/>
                    <a:pt x="41" y="54"/>
                  </a:cubicBezTo>
                  <a:close/>
                </a:path>
              </a:pathLst>
            </a:custGeom>
            <a:solidFill>
              <a:srgbClr val="FEEBD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7" name="Google Shape;2803;p28">
              <a:extLst>
                <a:ext uri="{FF2B5EF4-FFF2-40B4-BE49-F238E27FC236}">
                  <a16:creationId xmlns:a16="http://schemas.microsoft.com/office/drawing/2014/main" id="{E4AB57CE-97D2-FE8A-D1B9-EE94CBDA6EE4}"/>
                </a:ext>
              </a:extLst>
            </p:cNvPr>
            <p:cNvSpPr/>
            <p:nvPr/>
          </p:nvSpPr>
          <p:spPr>
            <a:xfrm flipH="1">
              <a:off x="2507220" y="4721145"/>
              <a:ext cx="339813" cy="263966"/>
            </a:xfrm>
            <a:custGeom>
              <a:avLst/>
              <a:gdLst/>
              <a:ahLst/>
              <a:cxnLst/>
              <a:rect l="l" t="t" r="r" b="b"/>
              <a:pathLst>
                <a:path w="147" h="115" extrusionOk="0">
                  <a:moveTo>
                    <a:pt x="9" y="0"/>
                  </a:moveTo>
                  <a:cubicBezTo>
                    <a:pt x="12" y="5"/>
                    <a:pt x="14" y="7"/>
                    <a:pt x="14" y="7"/>
                  </a:cubicBezTo>
                  <a:cubicBezTo>
                    <a:pt x="14" y="7"/>
                    <a:pt x="8" y="8"/>
                    <a:pt x="0" y="10"/>
                  </a:cubicBezTo>
                  <a:cubicBezTo>
                    <a:pt x="28" y="34"/>
                    <a:pt x="69" y="74"/>
                    <a:pt x="99" y="94"/>
                  </a:cubicBezTo>
                  <a:cubicBezTo>
                    <a:pt x="131" y="115"/>
                    <a:pt x="147" y="53"/>
                    <a:pt x="147" y="44"/>
                  </a:cubicBezTo>
                  <a:cubicBezTo>
                    <a:pt x="147" y="35"/>
                    <a:pt x="136" y="48"/>
                    <a:pt x="108" y="51"/>
                  </a:cubicBezTo>
                  <a:cubicBezTo>
                    <a:pt x="80" y="54"/>
                    <a:pt x="35" y="20"/>
                    <a:pt x="14" y="3"/>
                  </a:cubicBezTo>
                  <a:cubicBezTo>
                    <a:pt x="12" y="2"/>
                    <a:pt x="11" y="1"/>
                    <a:pt x="9" y="0"/>
                  </a:cubicBezTo>
                  <a:close/>
                </a:path>
              </a:pathLst>
            </a:custGeom>
            <a:solidFill>
              <a:srgbClr val="F1A1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8" name="Google Shape;2804;p28">
              <a:extLst>
                <a:ext uri="{FF2B5EF4-FFF2-40B4-BE49-F238E27FC236}">
                  <a16:creationId xmlns:a16="http://schemas.microsoft.com/office/drawing/2014/main" id="{BB56114D-7A5C-E798-1BFA-470D9DE0B3C7}"/>
                </a:ext>
              </a:extLst>
            </p:cNvPr>
            <p:cNvSpPr/>
            <p:nvPr/>
          </p:nvSpPr>
          <p:spPr>
            <a:xfrm flipH="1">
              <a:off x="1903569" y="5647076"/>
              <a:ext cx="193389" cy="203787"/>
            </a:xfrm>
            <a:custGeom>
              <a:avLst/>
              <a:gdLst/>
              <a:ahLst/>
              <a:cxnLst/>
              <a:rect l="l" t="t" r="r" b="b"/>
              <a:pathLst>
                <a:path w="84" h="89" extrusionOk="0">
                  <a:moveTo>
                    <a:pt x="5" y="20"/>
                  </a:moveTo>
                  <a:cubicBezTo>
                    <a:pt x="2" y="27"/>
                    <a:pt x="0" y="67"/>
                    <a:pt x="5" y="75"/>
                  </a:cubicBezTo>
                  <a:cubicBezTo>
                    <a:pt x="10" y="84"/>
                    <a:pt x="57" y="89"/>
                    <a:pt x="68" y="77"/>
                  </a:cubicBezTo>
                  <a:cubicBezTo>
                    <a:pt x="79" y="65"/>
                    <a:pt x="84" y="12"/>
                    <a:pt x="60" y="6"/>
                  </a:cubicBezTo>
                  <a:cubicBezTo>
                    <a:pt x="42" y="0"/>
                    <a:pt x="9" y="15"/>
                    <a:pt x="5" y="20"/>
                  </a:cubicBezTo>
                  <a:close/>
                </a:path>
              </a:pathLst>
            </a:custGeom>
            <a:solidFill>
              <a:srgbClr val="FEEBD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19" name="Google Shape;2805;p28">
              <a:extLst>
                <a:ext uri="{FF2B5EF4-FFF2-40B4-BE49-F238E27FC236}">
                  <a16:creationId xmlns:a16="http://schemas.microsoft.com/office/drawing/2014/main" id="{9244FD26-7CB7-4E18-3463-0E99162FB05B}"/>
                </a:ext>
              </a:extLst>
            </p:cNvPr>
            <p:cNvSpPr/>
            <p:nvPr/>
          </p:nvSpPr>
          <p:spPr>
            <a:xfrm flipH="1">
              <a:off x="2476831" y="4543344"/>
              <a:ext cx="284559" cy="292687"/>
            </a:xfrm>
            <a:custGeom>
              <a:avLst/>
              <a:gdLst/>
              <a:ahLst/>
              <a:cxnLst/>
              <a:rect l="l" t="t" r="r" b="b"/>
              <a:pathLst>
                <a:path w="123" h="128" extrusionOk="0">
                  <a:moveTo>
                    <a:pt x="25" y="24"/>
                  </a:moveTo>
                  <a:cubicBezTo>
                    <a:pt x="0" y="56"/>
                    <a:pt x="37" y="99"/>
                    <a:pt x="49" y="110"/>
                  </a:cubicBezTo>
                  <a:cubicBezTo>
                    <a:pt x="69" y="128"/>
                    <a:pt x="123" y="58"/>
                    <a:pt x="100" y="39"/>
                  </a:cubicBezTo>
                  <a:cubicBezTo>
                    <a:pt x="82" y="25"/>
                    <a:pt x="43" y="0"/>
                    <a:pt x="25" y="24"/>
                  </a:cubicBezTo>
                  <a:close/>
                </a:path>
              </a:pathLst>
            </a:custGeom>
            <a:solidFill>
              <a:srgbClr val="FEEBD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0" name="Google Shape;2806;p28">
              <a:extLst>
                <a:ext uri="{FF2B5EF4-FFF2-40B4-BE49-F238E27FC236}">
                  <a16:creationId xmlns:a16="http://schemas.microsoft.com/office/drawing/2014/main" id="{CF20D604-1C39-79A1-4BC6-AE926724FB31}"/>
                </a:ext>
              </a:extLst>
            </p:cNvPr>
            <p:cNvSpPr/>
            <p:nvPr/>
          </p:nvSpPr>
          <p:spPr>
            <a:xfrm flipH="1">
              <a:off x="1925671" y="5056231"/>
              <a:ext cx="262457" cy="246186"/>
            </a:xfrm>
            <a:custGeom>
              <a:avLst/>
              <a:gdLst/>
              <a:ahLst/>
              <a:cxnLst/>
              <a:rect l="l" t="t" r="r" b="b"/>
              <a:pathLst>
                <a:path w="113" h="108" extrusionOk="0">
                  <a:moveTo>
                    <a:pt x="16" y="90"/>
                  </a:moveTo>
                  <a:cubicBezTo>
                    <a:pt x="35" y="103"/>
                    <a:pt x="67" y="108"/>
                    <a:pt x="83" y="103"/>
                  </a:cubicBezTo>
                  <a:cubicBezTo>
                    <a:pt x="106" y="97"/>
                    <a:pt x="113" y="21"/>
                    <a:pt x="82" y="7"/>
                  </a:cubicBezTo>
                  <a:cubicBezTo>
                    <a:pt x="64" y="0"/>
                    <a:pt x="32" y="8"/>
                    <a:pt x="16" y="24"/>
                  </a:cubicBezTo>
                  <a:cubicBezTo>
                    <a:pt x="0" y="39"/>
                    <a:pt x="1" y="79"/>
                    <a:pt x="16" y="90"/>
                  </a:cubicBezTo>
                  <a:close/>
                </a:path>
              </a:pathLst>
            </a:custGeom>
            <a:solidFill>
              <a:srgbClr val="FEEBD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1" name="Google Shape;2807;p28">
              <a:extLst>
                <a:ext uri="{FF2B5EF4-FFF2-40B4-BE49-F238E27FC236}">
                  <a16:creationId xmlns:a16="http://schemas.microsoft.com/office/drawing/2014/main" id="{6A2959EE-492F-892C-784B-956BB9CF4827}"/>
                </a:ext>
              </a:extLst>
            </p:cNvPr>
            <p:cNvSpPr/>
            <p:nvPr/>
          </p:nvSpPr>
          <p:spPr>
            <a:xfrm flipH="1">
              <a:off x="1798586" y="5335241"/>
              <a:ext cx="238974" cy="261230"/>
            </a:xfrm>
            <a:custGeom>
              <a:avLst/>
              <a:gdLst/>
              <a:ahLst/>
              <a:cxnLst/>
              <a:rect l="l" t="t" r="r" b="b"/>
              <a:pathLst>
                <a:path w="103" h="114" extrusionOk="0">
                  <a:moveTo>
                    <a:pt x="7" y="25"/>
                  </a:moveTo>
                  <a:cubicBezTo>
                    <a:pt x="14" y="15"/>
                    <a:pt x="47" y="0"/>
                    <a:pt x="65" y="6"/>
                  </a:cubicBezTo>
                  <a:cubicBezTo>
                    <a:pt x="83" y="12"/>
                    <a:pt x="103" y="73"/>
                    <a:pt x="75" y="94"/>
                  </a:cubicBezTo>
                  <a:cubicBezTo>
                    <a:pt x="47" y="114"/>
                    <a:pt x="18" y="111"/>
                    <a:pt x="11" y="97"/>
                  </a:cubicBezTo>
                  <a:cubicBezTo>
                    <a:pt x="4" y="82"/>
                    <a:pt x="0" y="34"/>
                    <a:pt x="7" y="25"/>
                  </a:cubicBezTo>
                  <a:close/>
                </a:path>
              </a:pathLst>
            </a:custGeom>
            <a:solidFill>
              <a:srgbClr val="FEEBD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2" name="Google Shape;2808;p28">
              <a:extLst>
                <a:ext uri="{FF2B5EF4-FFF2-40B4-BE49-F238E27FC236}">
                  <a16:creationId xmlns:a16="http://schemas.microsoft.com/office/drawing/2014/main" id="{80362BC2-BC94-98EA-5A19-8DC8E1211A5B}"/>
                </a:ext>
              </a:extLst>
            </p:cNvPr>
            <p:cNvSpPr/>
            <p:nvPr/>
          </p:nvSpPr>
          <p:spPr>
            <a:xfrm flipH="1">
              <a:off x="873080" y="5337976"/>
              <a:ext cx="530440" cy="716674"/>
            </a:xfrm>
            <a:custGeom>
              <a:avLst/>
              <a:gdLst/>
              <a:ahLst/>
              <a:cxnLst/>
              <a:rect l="l" t="t" r="r" b="b"/>
              <a:pathLst>
                <a:path w="229" h="313" extrusionOk="0">
                  <a:moveTo>
                    <a:pt x="175" y="0"/>
                  </a:moveTo>
                  <a:cubicBezTo>
                    <a:pt x="229" y="107"/>
                    <a:pt x="93" y="313"/>
                    <a:pt x="0" y="274"/>
                  </a:cubicBezTo>
                  <a:cubicBezTo>
                    <a:pt x="98" y="224"/>
                    <a:pt x="178" y="112"/>
                    <a:pt x="175" y="0"/>
                  </a:cubicBezTo>
                  <a:close/>
                </a:path>
              </a:pathLst>
            </a:custGeom>
            <a:solidFill>
              <a:srgbClr val="F1A1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3" name="Google Shape;2809;p28">
              <a:extLst>
                <a:ext uri="{FF2B5EF4-FFF2-40B4-BE49-F238E27FC236}">
                  <a16:creationId xmlns:a16="http://schemas.microsoft.com/office/drawing/2014/main" id="{D6639C24-E684-4296-5FB0-36174F1969F6}"/>
                </a:ext>
              </a:extLst>
            </p:cNvPr>
            <p:cNvSpPr/>
            <p:nvPr/>
          </p:nvSpPr>
          <p:spPr>
            <a:xfrm flipH="1">
              <a:off x="-964120" y="5596471"/>
              <a:ext cx="2409080" cy="1739712"/>
            </a:xfrm>
            <a:custGeom>
              <a:avLst/>
              <a:gdLst/>
              <a:ahLst/>
              <a:cxnLst/>
              <a:rect l="l" t="t" r="r" b="b"/>
              <a:pathLst>
                <a:path w="1744" h="1272" extrusionOk="0">
                  <a:moveTo>
                    <a:pt x="0" y="780"/>
                  </a:moveTo>
                  <a:lnTo>
                    <a:pt x="581" y="0"/>
                  </a:lnTo>
                  <a:lnTo>
                    <a:pt x="1744" y="869"/>
                  </a:lnTo>
                  <a:lnTo>
                    <a:pt x="1744" y="1272"/>
                  </a:lnTo>
                  <a:lnTo>
                    <a:pt x="662" y="1272"/>
                  </a:lnTo>
                  <a:lnTo>
                    <a:pt x="0" y="780"/>
                  </a:lnTo>
                  <a:close/>
                </a:path>
              </a:pathLst>
            </a:custGeom>
            <a:solidFill>
              <a:srgbClr val="26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grpSp>
      <p:sp>
        <p:nvSpPr>
          <p:cNvPr id="45" name="Google Shape;2475;p23">
            <a:extLst>
              <a:ext uri="{FF2B5EF4-FFF2-40B4-BE49-F238E27FC236}">
                <a16:creationId xmlns:a16="http://schemas.microsoft.com/office/drawing/2014/main" id="{7FB1B78F-BE32-039D-22FE-71CC2718F776}"/>
              </a:ext>
            </a:extLst>
          </p:cNvPr>
          <p:cNvSpPr/>
          <p:nvPr/>
        </p:nvSpPr>
        <p:spPr>
          <a:xfrm>
            <a:off x="1563822" y="8872122"/>
            <a:ext cx="1133417" cy="1429122"/>
          </a:xfrm>
          <a:custGeom>
            <a:avLst/>
            <a:gdLst/>
            <a:ahLst/>
            <a:cxnLst/>
            <a:rect l="l" t="t" r="r" b="b"/>
            <a:pathLst>
              <a:path w="691" h="975" extrusionOk="0">
                <a:moveTo>
                  <a:pt x="663" y="13"/>
                </a:moveTo>
                <a:cubicBezTo>
                  <a:pt x="643" y="1"/>
                  <a:pt x="617" y="8"/>
                  <a:pt x="606" y="29"/>
                </a:cubicBezTo>
                <a:cubicBezTo>
                  <a:pt x="605" y="30"/>
                  <a:pt x="543" y="137"/>
                  <a:pt x="401" y="159"/>
                </a:cubicBezTo>
                <a:cubicBezTo>
                  <a:pt x="390" y="153"/>
                  <a:pt x="378" y="148"/>
                  <a:pt x="366" y="145"/>
                </a:cubicBezTo>
                <a:cubicBezTo>
                  <a:pt x="339" y="172"/>
                  <a:pt x="339" y="172"/>
                  <a:pt x="339" y="172"/>
                </a:cubicBezTo>
                <a:cubicBezTo>
                  <a:pt x="312" y="144"/>
                  <a:pt x="312" y="144"/>
                  <a:pt x="312" y="144"/>
                </a:cubicBezTo>
                <a:cubicBezTo>
                  <a:pt x="312" y="144"/>
                  <a:pt x="312" y="144"/>
                  <a:pt x="312" y="144"/>
                </a:cubicBezTo>
                <a:cubicBezTo>
                  <a:pt x="301" y="147"/>
                  <a:pt x="291" y="151"/>
                  <a:pt x="281" y="157"/>
                </a:cubicBezTo>
                <a:cubicBezTo>
                  <a:pt x="147" y="131"/>
                  <a:pt x="88" y="32"/>
                  <a:pt x="86" y="27"/>
                </a:cubicBezTo>
                <a:cubicBezTo>
                  <a:pt x="74" y="7"/>
                  <a:pt x="48" y="0"/>
                  <a:pt x="28" y="11"/>
                </a:cubicBezTo>
                <a:cubicBezTo>
                  <a:pt x="8" y="23"/>
                  <a:pt x="0" y="49"/>
                  <a:pt x="12" y="69"/>
                </a:cubicBezTo>
                <a:cubicBezTo>
                  <a:pt x="15" y="75"/>
                  <a:pt x="81" y="188"/>
                  <a:pt x="228" y="231"/>
                </a:cubicBezTo>
                <a:cubicBezTo>
                  <a:pt x="227" y="234"/>
                  <a:pt x="227" y="237"/>
                  <a:pt x="227" y="240"/>
                </a:cubicBezTo>
                <a:cubicBezTo>
                  <a:pt x="227" y="481"/>
                  <a:pt x="227" y="481"/>
                  <a:pt x="227" y="481"/>
                </a:cubicBezTo>
                <a:cubicBezTo>
                  <a:pt x="227" y="492"/>
                  <a:pt x="229" y="503"/>
                  <a:pt x="233" y="513"/>
                </a:cubicBezTo>
                <a:cubicBezTo>
                  <a:pt x="233" y="515"/>
                  <a:pt x="233" y="517"/>
                  <a:pt x="233" y="519"/>
                </a:cubicBezTo>
                <a:cubicBezTo>
                  <a:pt x="233" y="925"/>
                  <a:pt x="233" y="925"/>
                  <a:pt x="233" y="925"/>
                </a:cubicBezTo>
                <a:cubicBezTo>
                  <a:pt x="233" y="953"/>
                  <a:pt x="256" y="975"/>
                  <a:pt x="283" y="975"/>
                </a:cubicBezTo>
                <a:cubicBezTo>
                  <a:pt x="283" y="975"/>
                  <a:pt x="283" y="975"/>
                  <a:pt x="283" y="975"/>
                </a:cubicBezTo>
                <a:cubicBezTo>
                  <a:pt x="311" y="975"/>
                  <a:pt x="333" y="953"/>
                  <a:pt x="333" y="925"/>
                </a:cubicBezTo>
                <a:cubicBezTo>
                  <a:pt x="333" y="577"/>
                  <a:pt x="333" y="577"/>
                  <a:pt x="333" y="577"/>
                </a:cubicBezTo>
                <a:cubicBezTo>
                  <a:pt x="335" y="577"/>
                  <a:pt x="337" y="577"/>
                  <a:pt x="339" y="577"/>
                </a:cubicBezTo>
                <a:cubicBezTo>
                  <a:pt x="339" y="577"/>
                  <a:pt x="340" y="577"/>
                  <a:pt x="340" y="577"/>
                </a:cubicBezTo>
                <a:cubicBezTo>
                  <a:pt x="340" y="925"/>
                  <a:pt x="340" y="925"/>
                  <a:pt x="340" y="925"/>
                </a:cubicBezTo>
                <a:cubicBezTo>
                  <a:pt x="340" y="953"/>
                  <a:pt x="363" y="975"/>
                  <a:pt x="391" y="975"/>
                </a:cubicBezTo>
                <a:cubicBezTo>
                  <a:pt x="391" y="975"/>
                  <a:pt x="391" y="975"/>
                  <a:pt x="391" y="975"/>
                </a:cubicBezTo>
                <a:cubicBezTo>
                  <a:pt x="418" y="975"/>
                  <a:pt x="441" y="953"/>
                  <a:pt x="441" y="925"/>
                </a:cubicBezTo>
                <a:cubicBezTo>
                  <a:pt x="440" y="522"/>
                  <a:pt x="440" y="522"/>
                  <a:pt x="440" y="522"/>
                </a:cubicBezTo>
                <a:cubicBezTo>
                  <a:pt x="447" y="509"/>
                  <a:pt x="451" y="496"/>
                  <a:pt x="451" y="481"/>
                </a:cubicBezTo>
                <a:cubicBezTo>
                  <a:pt x="451" y="240"/>
                  <a:pt x="451" y="240"/>
                  <a:pt x="451" y="240"/>
                </a:cubicBezTo>
                <a:cubicBezTo>
                  <a:pt x="451" y="238"/>
                  <a:pt x="451" y="237"/>
                  <a:pt x="450" y="236"/>
                </a:cubicBezTo>
                <a:cubicBezTo>
                  <a:pt x="607" y="196"/>
                  <a:pt x="676" y="76"/>
                  <a:pt x="679" y="70"/>
                </a:cubicBezTo>
                <a:cubicBezTo>
                  <a:pt x="691" y="50"/>
                  <a:pt x="684" y="24"/>
                  <a:pt x="663" y="13"/>
                </a:cubicBezTo>
                <a:close/>
                <a:moveTo>
                  <a:pt x="339" y="388"/>
                </a:moveTo>
                <a:cubicBezTo>
                  <a:pt x="339" y="388"/>
                  <a:pt x="339" y="388"/>
                  <a:pt x="339" y="388"/>
                </a:cubicBezTo>
                <a:cubicBezTo>
                  <a:pt x="312" y="352"/>
                  <a:pt x="312" y="352"/>
                  <a:pt x="312" y="352"/>
                </a:cubicBezTo>
                <a:cubicBezTo>
                  <a:pt x="339" y="176"/>
                  <a:pt x="339" y="176"/>
                  <a:pt x="339" y="176"/>
                </a:cubicBezTo>
                <a:cubicBezTo>
                  <a:pt x="339" y="176"/>
                  <a:pt x="339" y="176"/>
                  <a:pt x="339" y="176"/>
                </a:cubicBezTo>
                <a:cubicBezTo>
                  <a:pt x="365" y="352"/>
                  <a:pt x="365" y="352"/>
                  <a:pt x="365" y="352"/>
                </a:cubicBezTo>
                <a:lnTo>
                  <a:pt x="339" y="388"/>
                </a:lnTo>
                <a:close/>
              </a:path>
            </a:pathLst>
          </a:custGeom>
          <a:solidFill>
            <a:srgbClr val="A97E3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6" name="Google Shape;2476;p23">
            <a:extLst>
              <a:ext uri="{FF2B5EF4-FFF2-40B4-BE49-F238E27FC236}">
                <a16:creationId xmlns:a16="http://schemas.microsoft.com/office/drawing/2014/main" id="{6F11BC69-119D-CF51-3488-201F2D64EFBC}"/>
              </a:ext>
            </a:extLst>
          </p:cNvPr>
          <p:cNvSpPr/>
          <p:nvPr/>
        </p:nvSpPr>
        <p:spPr>
          <a:xfrm>
            <a:off x="1965224" y="8709066"/>
            <a:ext cx="324000" cy="360000"/>
          </a:xfrm>
          <a:prstGeom prst="ellipse">
            <a:avLst/>
          </a:prstGeom>
          <a:solidFill>
            <a:srgbClr val="A97E3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109" name="Group 108">
            <a:extLst>
              <a:ext uri="{FF2B5EF4-FFF2-40B4-BE49-F238E27FC236}">
                <a16:creationId xmlns:a16="http://schemas.microsoft.com/office/drawing/2014/main" id="{76F9ED32-EF78-E13B-AE3C-F69312A4D553}"/>
              </a:ext>
            </a:extLst>
          </p:cNvPr>
          <p:cNvGrpSpPr/>
          <p:nvPr/>
        </p:nvGrpSpPr>
        <p:grpSpPr>
          <a:xfrm>
            <a:off x="4958835" y="5975570"/>
            <a:ext cx="3649911" cy="929110"/>
            <a:chOff x="1570853" y="4225149"/>
            <a:chExt cx="2134828" cy="593767"/>
          </a:xfrm>
          <a:solidFill>
            <a:srgbClr val="A97E38"/>
          </a:solidFill>
        </p:grpSpPr>
        <p:sp>
          <p:nvSpPr>
            <p:cNvPr id="110" name="Freeform 5">
              <a:extLst>
                <a:ext uri="{FF2B5EF4-FFF2-40B4-BE49-F238E27FC236}">
                  <a16:creationId xmlns:a16="http://schemas.microsoft.com/office/drawing/2014/main" id="{9A324CCB-D1F7-6996-E06D-D6EC7977D9AD}"/>
                </a:ext>
              </a:extLst>
            </p:cNvPr>
            <p:cNvSpPr>
              <a:spLocks/>
            </p:cNvSpPr>
            <p:nvPr/>
          </p:nvSpPr>
          <p:spPr bwMode="auto">
            <a:xfrm>
              <a:off x="1570853" y="4225149"/>
              <a:ext cx="2134828" cy="593767"/>
            </a:xfrm>
            <a:custGeom>
              <a:avLst/>
              <a:gdLst>
                <a:gd name="T0" fmla="*/ 1055 w 1228"/>
                <a:gd name="T1" fmla="*/ 0 h 394"/>
                <a:gd name="T2" fmla="*/ 0 w 1228"/>
                <a:gd name="T3" fmla="*/ 0 h 394"/>
                <a:gd name="T4" fmla="*/ 0 w 1228"/>
                <a:gd name="T5" fmla="*/ 84 h 394"/>
                <a:gd name="T6" fmla="*/ 125 w 1228"/>
                <a:gd name="T7" fmla="*/ 197 h 394"/>
                <a:gd name="T8" fmla="*/ 0 w 1228"/>
                <a:gd name="T9" fmla="*/ 309 h 394"/>
                <a:gd name="T10" fmla="*/ 0 w 1228"/>
                <a:gd name="T11" fmla="*/ 394 h 394"/>
                <a:gd name="T12" fmla="*/ 1055 w 1228"/>
                <a:gd name="T13" fmla="*/ 394 h 394"/>
                <a:gd name="T14" fmla="*/ 1228 w 1228"/>
                <a:gd name="T15" fmla="*/ 240 h 394"/>
                <a:gd name="T16" fmla="*/ 1228 w 1228"/>
                <a:gd name="T17" fmla="*/ 155 h 394"/>
                <a:gd name="T18" fmla="*/ 1055 w 1228"/>
                <a:gd name="T19"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8" h="394">
                  <a:moveTo>
                    <a:pt x="1055" y="0"/>
                  </a:moveTo>
                  <a:lnTo>
                    <a:pt x="0" y="0"/>
                  </a:lnTo>
                  <a:lnTo>
                    <a:pt x="0" y="84"/>
                  </a:lnTo>
                  <a:lnTo>
                    <a:pt x="125" y="197"/>
                  </a:lnTo>
                  <a:lnTo>
                    <a:pt x="0" y="309"/>
                  </a:lnTo>
                  <a:lnTo>
                    <a:pt x="0" y="394"/>
                  </a:lnTo>
                  <a:lnTo>
                    <a:pt x="1055" y="394"/>
                  </a:lnTo>
                  <a:lnTo>
                    <a:pt x="1228" y="240"/>
                  </a:lnTo>
                  <a:lnTo>
                    <a:pt x="1228" y="155"/>
                  </a:lnTo>
                  <a:lnTo>
                    <a:pt x="1055" y="0"/>
                  </a:lnTo>
                  <a:close/>
                </a:path>
              </a:pathLst>
            </a:custGeom>
            <a:solidFill>
              <a:srgbClr val="CF7D7A"/>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Rectangle 6">
              <a:extLst>
                <a:ext uri="{FF2B5EF4-FFF2-40B4-BE49-F238E27FC236}">
                  <a16:creationId xmlns:a16="http://schemas.microsoft.com/office/drawing/2014/main" id="{7C771B9C-5EF7-8075-1243-FB3BB28B6BE6}"/>
                </a:ext>
              </a:extLst>
            </p:cNvPr>
            <p:cNvSpPr>
              <a:spLocks noChangeArrowheads="1"/>
            </p:cNvSpPr>
            <p:nvPr/>
          </p:nvSpPr>
          <p:spPr bwMode="auto">
            <a:xfrm>
              <a:off x="1570853" y="4690819"/>
              <a:ext cx="1834074" cy="128097"/>
            </a:xfrm>
            <a:prstGeom prst="rect">
              <a:avLst/>
            </a:prstGeom>
            <a:solidFill>
              <a:srgbClr val="BE4B4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7">
              <a:extLst>
                <a:ext uri="{FF2B5EF4-FFF2-40B4-BE49-F238E27FC236}">
                  <a16:creationId xmlns:a16="http://schemas.microsoft.com/office/drawing/2014/main" id="{7E23576D-FD05-98D5-2161-92181C357226}"/>
                </a:ext>
              </a:extLst>
            </p:cNvPr>
            <p:cNvSpPr>
              <a:spLocks/>
            </p:cNvSpPr>
            <p:nvPr/>
          </p:nvSpPr>
          <p:spPr bwMode="auto">
            <a:xfrm>
              <a:off x="3404927" y="4458738"/>
              <a:ext cx="300754" cy="360178"/>
            </a:xfrm>
            <a:custGeom>
              <a:avLst/>
              <a:gdLst>
                <a:gd name="T0" fmla="*/ 173 w 173"/>
                <a:gd name="T1" fmla="*/ 0 h 239"/>
                <a:gd name="T2" fmla="*/ 173 w 173"/>
                <a:gd name="T3" fmla="*/ 85 h 239"/>
                <a:gd name="T4" fmla="*/ 0 w 173"/>
                <a:gd name="T5" fmla="*/ 239 h 239"/>
                <a:gd name="T6" fmla="*/ 0 w 173"/>
                <a:gd name="T7" fmla="*/ 154 h 239"/>
                <a:gd name="T8" fmla="*/ 173 w 173"/>
                <a:gd name="T9" fmla="*/ 0 h 239"/>
              </a:gdLst>
              <a:ahLst/>
              <a:cxnLst>
                <a:cxn ang="0">
                  <a:pos x="T0" y="T1"/>
                </a:cxn>
                <a:cxn ang="0">
                  <a:pos x="T2" y="T3"/>
                </a:cxn>
                <a:cxn ang="0">
                  <a:pos x="T4" y="T5"/>
                </a:cxn>
                <a:cxn ang="0">
                  <a:pos x="T6" y="T7"/>
                </a:cxn>
                <a:cxn ang="0">
                  <a:pos x="T8" y="T9"/>
                </a:cxn>
              </a:cxnLst>
              <a:rect l="0" t="0" r="r" b="b"/>
              <a:pathLst>
                <a:path w="173" h="239">
                  <a:moveTo>
                    <a:pt x="173" y="0"/>
                  </a:moveTo>
                  <a:lnTo>
                    <a:pt x="173" y="85"/>
                  </a:lnTo>
                  <a:lnTo>
                    <a:pt x="0" y="239"/>
                  </a:lnTo>
                  <a:lnTo>
                    <a:pt x="0" y="154"/>
                  </a:lnTo>
                  <a:lnTo>
                    <a:pt x="173" y="0"/>
                  </a:lnTo>
                  <a:close/>
                </a:path>
              </a:pathLst>
            </a:custGeom>
            <a:solidFill>
              <a:srgbClr val="BE4B4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3" name="Freeform 8">
              <a:extLst>
                <a:ext uri="{FF2B5EF4-FFF2-40B4-BE49-F238E27FC236}">
                  <a16:creationId xmlns:a16="http://schemas.microsoft.com/office/drawing/2014/main" id="{FD760175-C3FD-CEF6-B52D-418667CB1DD8}"/>
                </a:ext>
              </a:extLst>
            </p:cNvPr>
            <p:cNvSpPr>
              <a:spLocks/>
            </p:cNvSpPr>
            <p:nvPr/>
          </p:nvSpPr>
          <p:spPr bwMode="auto">
            <a:xfrm>
              <a:off x="1570853" y="4225149"/>
              <a:ext cx="299015" cy="296884"/>
            </a:xfrm>
            <a:custGeom>
              <a:avLst/>
              <a:gdLst>
                <a:gd name="T0" fmla="*/ 172 w 172"/>
                <a:gd name="T1" fmla="*/ 155 h 197"/>
                <a:gd name="T2" fmla="*/ 0 w 172"/>
                <a:gd name="T3" fmla="*/ 0 h 197"/>
                <a:gd name="T4" fmla="*/ 0 w 172"/>
                <a:gd name="T5" fmla="*/ 84 h 197"/>
                <a:gd name="T6" fmla="*/ 125 w 172"/>
                <a:gd name="T7" fmla="*/ 197 h 197"/>
                <a:gd name="T8" fmla="*/ 172 w 172"/>
                <a:gd name="T9" fmla="*/ 155 h 197"/>
              </a:gdLst>
              <a:ahLst/>
              <a:cxnLst>
                <a:cxn ang="0">
                  <a:pos x="T0" y="T1"/>
                </a:cxn>
                <a:cxn ang="0">
                  <a:pos x="T2" y="T3"/>
                </a:cxn>
                <a:cxn ang="0">
                  <a:pos x="T4" y="T5"/>
                </a:cxn>
                <a:cxn ang="0">
                  <a:pos x="T6" y="T7"/>
                </a:cxn>
                <a:cxn ang="0">
                  <a:pos x="T8" y="T9"/>
                </a:cxn>
              </a:cxnLst>
              <a:rect l="0" t="0" r="r" b="b"/>
              <a:pathLst>
                <a:path w="172" h="197">
                  <a:moveTo>
                    <a:pt x="172" y="155"/>
                  </a:moveTo>
                  <a:lnTo>
                    <a:pt x="0" y="0"/>
                  </a:lnTo>
                  <a:lnTo>
                    <a:pt x="0" y="84"/>
                  </a:lnTo>
                  <a:lnTo>
                    <a:pt x="125" y="197"/>
                  </a:lnTo>
                  <a:lnTo>
                    <a:pt x="172" y="155"/>
                  </a:lnTo>
                  <a:close/>
                </a:path>
              </a:pathLst>
            </a:custGeom>
            <a:solidFill>
              <a:srgbClr val="BE4B47"/>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114" name="Straight Arrow Connector 113">
            <a:extLst>
              <a:ext uri="{FF2B5EF4-FFF2-40B4-BE49-F238E27FC236}">
                <a16:creationId xmlns:a16="http://schemas.microsoft.com/office/drawing/2014/main" id="{78176CB6-A49F-9CF7-42AC-8090AFBEE2FD}"/>
              </a:ext>
            </a:extLst>
          </p:cNvPr>
          <p:cNvCxnSpPr>
            <a:cxnSpLocks/>
          </p:cNvCxnSpPr>
          <p:nvPr/>
        </p:nvCxnSpPr>
        <p:spPr>
          <a:xfrm>
            <a:off x="6721090" y="5016813"/>
            <a:ext cx="0" cy="1276423"/>
          </a:xfrm>
          <a:prstGeom prst="straightConnector1">
            <a:avLst/>
          </a:prstGeom>
          <a:ln w="12700" cmpd="sng">
            <a:solidFill>
              <a:schemeClr val="tx1">
                <a:lumMod val="50000"/>
              </a:schemeClr>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116" name="Oval 115">
            <a:extLst>
              <a:ext uri="{FF2B5EF4-FFF2-40B4-BE49-F238E27FC236}">
                <a16:creationId xmlns:a16="http://schemas.microsoft.com/office/drawing/2014/main" id="{7FDD98A7-119E-D115-1BE2-89C65EC91489}"/>
              </a:ext>
            </a:extLst>
          </p:cNvPr>
          <p:cNvSpPr/>
          <p:nvPr/>
        </p:nvSpPr>
        <p:spPr>
          <a:xfrm>
            <a:off x="6091090" y="4463955"/>
            <a:ext cx="1260000" cy="1260000"/>
          </a:xfrm>
          <a:prstGeom prst="ellipse">
            <a:avLst/>
          </a:prstGeom>
          <a:solidFill>
            <a:srgbClr val="CF7D7A"/>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tx1"/>
              </a:solidFill>
            </a:endParaRPr>
          </a:p>
        </p:txBody>
      </p:sp>
      <p:grpSp>
        <p:nvGrpSpPr>
          <p:cNvPr id="119" name="Group 118">
            <a:extLst>
              <a:ext uri="{FF2B5EF4-FFF2-40B4-BE49-F238E27FC236}">
                <a16:creationId xmlns:a16="http://schemas.microsoft.com/office/drawing/2014/main" id="{49D2CF80-48B6-04E7-DBBF-45520AC83972}"/>
              </a:ext>
            </a:extLst>
          </p:cNvPr>
          <p:cNvGrpSpPr/>
          <p:nvPr/>
        </p:nvGrpSpPr>
        <p:grpSpPr>
          <a:xfrm>
            <a:off x="3808739" y="3225772"/>
            <a:ext cx="5822435" cy="7699905"/>
            <a:chOff x="4517635" y="-724438"/>
            <a:chExt cx="3788683" cy="4116441"/>
          </a:xfrm>
        </p:grpSpPr>
        <p:sp>
          <p:nvSpPr>
            <p:cNvPr id="120" name="Shape 891">
              <a:extLst>
                <a:ext uri="{FF2B5EF4-FFF2-40B4-BE49-F238E27FC236}">
                  <a16:creationId xmlns:a16="http://schemas.microsoft.com/office/drawing/2014/main" id="{924C952F-FBCC-E0C3-7CBA-071FAA35F1D0}"/>
                </a:ext>
              </a:extLst>
            </p:cNvPr>
            <p:cNvSpPr/>
            <p:nvPr/>
          </p:nvSpPr>
          <p:spPr>
            <a:xfrm>
              <a:off x="4517635" y="1569914"/>
              <a:ext cx="3788683" cy="1822089"/>
            </a:xfrm>
            <a:prstGeom prst="rect">
              <a:avLst/>
            </a:prstGeom>
            <a:noFill/>
            <a:ln>
              <a:noFill/>
            </a:ln>
          </p:spPr>
          <p:txBody>
            <a:bodyPr wrap="square" lIns="91425" tIns="45700" rIns="91425" bIns="45700" anchor="t" anchorCtr="0">
              <a:noAutofit/>
            </a:bodyPr>
            <a:lstStyle/>
            <a:p>
              <a:pPr algn="ctr">
                <a:spcAft>
                  <a:spcPts val="1200"/>
                </a:spcAft>
              </a:pPr>
              <a:r>
                <a:rPr lang="en-US" sz="2400" dirty="0">
                  <a:solidFill>
                    <a:schemeClr val="tx2"/>
                  </a:solidFill>
                </a:rPr>
                <a:t>Focuses on assessing the </a:t>
              </a:r>
              <a:r>
                <a:rPr lang="en-US" sz="2400" dirty="0">
                  <a:solidFill>
                    <a:srgbClr val="CF7D7A"/>
                  </a:solidFill>
                </a:rPr>
                <a:t>strategic vision, conceptual master plan, and the capabilities of potential investors</a:t>
              </a:r>
              <a:r>
                <a:rPr lang="en-US" sz="2400" dirty="0">
                  <a:solidFill>
                    <a:schemeClr val="tx2"/>
                  </a:solidFill>
                </a:rPr>
                <a:t>, ensuring alignment with the Park’s objectives. This phase results in the shortlisting of the most qualified tenderers for the next stage.</a:t>
              </a:r>
            </a:p>
          </p:txBody>
        </p:sp>
        <p:sp>
          <p:nvSpPr>
            <p:cNvPr id="121" name="Shape 892">
              <a:extLst>
                <a:ext uri="{FF2B5EF4-FFF2-40B4-BE49-F238E27FC236}">
                  <a16:creationId xmlns:a16="http://schemas.microsoft.com/office/drawing/2014/main" id="{7E9D07E5-1BF2-BEFA-9223-7F54F114873A}"/>
                </a:ext>
              </a:extLst>
            </p:cNvPr>
            <p:cNvSpPr txBox="1"/>
            <p:nvPr/>
          </p:nvSpPr>
          <p:spPr>
            <a:xfrm>
              <a:off x="4991106" y="-724438"/>
              <a:ext cx="3043047" cy="97009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800" b="1" dirty="0">
                  <a:solidFill>
                    <a:srgbClr val="CF7D7A"/>
                  </a:solidFill>
                  <a:latin typeface="Trebuchet MS" panose="020B0603020202020204" pitchFamily="34" charset="0"/>
                  <a:ea typeface="Lato"/>
                  <a:cs typeface="Lato"/>
                  <a:sym typeface="Lato"/>
                </a:rPr>
                <a:t>Phase A: Preliminary Evaluation and Shortlisting</a:t>
              </a:r>
            </a:p>
          </p:txBody>
        </p:sp>
      </p:grpSp>
      <p:cxnSp>
        <p:nvCxnSpPr>
          <p:cNvPr id="123" name="Straight Connector 122">
            <a:extLst>
              <a:ext uri="{FF2B5EF4-FFF2-40B4-BE49-F238E27FC236}">
                <a16:creationId xmlns:a16="http://schemas.microsoft.com/office/drawing/2014/main" id="{A2BC2455-243B-E24E-B7C5-F138AF401F5E}"/>
              </a:ext>
            </a:extLst>
          </p:cNvPr>
          <p:cNvCxnSpPr>
            <a:cxnSpLocks/>
          </p:cNvCxnSpPr>
          <p:nvPr/>
        </p:nvCxnSpPr>
        <p:spPr>
          <a:xfrm>
            <a:off x="12930984" y="6122520"/>
            <a:ext cx="0" cy="644816"/>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BB400BB-DB50-4473-5867-1F966F8361E8}"/>
              </a:ext>
            </a:extLst>
          </p:cNvPr>
          <p:cNvGrpSpPr/>
          <p:nvPr/>
        </p:nvGrpSpPr>
        <p:grpSpPr>
          <a:xfrm>
            <a:off x="11206138" y="5400618"/>
            <a:ext cx="3649911" cy="929110"/>
            <a:chOff x="1570853" y="4225149"/>
            <a:chExt cx="2134828" cy="593767"/>
          </a:xfrm>
          <a:solidFill>
            <a:srgbClr val="A97E38"/>
          </a:solidFill>
        </p:grpSpPr>
        <p:sp>
          <p:nvSpPr>
            <p:cNvPr id="125" name="Freeform 5">
              <a:extLst>
                <a:ext uri="{FF2B5EF4-FFF2-40B4-BE49-F238E27FC236}">
                  <a16:creationId xmlns:a16="http://schemas.microsoft.com/office/drawing/2014/main" id="{9CB5D778-D9CB-82E3-08CE-407A4F1A05D9}"/>
                </a:ext>
              </a:extLst>
            </p:cNvPr>
            <p:cNvSpPr>
              <a:spLocks/>
            </p:cNvSpPr>
            <p:nvPr/>
          </p:nvSpPr>
          <p:spPr bwMode="auto">
            <a:xfrm>
              <a:off x="1570853" y="4225149"/>
              <a:ext cx="2134828" cy="593767"/>
            </a:xfrm>
            <a:custGeom>
              <a:avLst/>
              <a:gdLst>
                <a:gd name="T0" fmla="*/ 1055 w 1228"/>
                <a:gd name="T1" fmla="*/ 0 h 394"/>
                <a:gd name="T2" fmla="*/ 0 w 1228"/>
                <a:gd name="T3" fmla="*/ 0 h 394"/>
                <a:gd name="T4" fmla="*/ 0 w 1228"/>
                <a:gd name="T5" fmla="*/ 84 h 394"/>
                <a:gd name="T6" fmla="*/ 125 w 1228"/>
                <a:gd name="T7" fmla="*/ 197 h 394"/>
                <a:gd name="T8" fmla="*/ 0 w 1228"/>
                <a:gd name="T9" fmla="*/ 309 h 394"/>
                <a:gd name="T10" fmla="*/ 0 w 1228"/>
                <a:gd name="T11" fmla="*/ 394 h 394"/>
                <a:gd name="T12" fmla="*/ 1055 w 1228"/>
                <a:gd name="T13" fmla="*/ 394 h 394"/>
                <a:gd name="T14" fmla="*/ 1228 w 1228"/>
                <a:gd name="T15" fmla="*/ 240 h 394"/>
                <a:gd name="T16" fmla="*/ 1228 w 1228"/>
                <a:gd name="T17" fmla="*/ 155 h 394"/>
                <a:gd name="T18" fmla="*/ 1055 w 1228"/>
                <a:gd name="T19"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8" h="394">
                  <a:moveTo>
                    <a:pt x="1055" y="0"/>
                  </a:moveTo>
                  <a:lnTo>
                    <a:pt x="0" y="0"/>
                  </a:lnTo>
                  <a:lnTo>
                    <a:pt x="0" y="84"/>
                  </a:lnTo>
                  <a:lnTo>
                    <a:pt x="125" y="197"/>
                  </a:lnTo>
                  <a:lnTo>
                    <a:pt x="0" y="309"/>
                  </a:lnTo>
                  <a:lnTo>
                    <a:pt x="0" y="394"/>
                  </a:lnTo>
                  <a:lnTo>
                    <a:pt x="1055" y="394"/>
                  </a:lnTo>
                  <a:lnTo>
                    <a:pt x="1228" y="240"/>
                  </a:lnTo>
                  <a:lnTo>
                    <a:pt x="1228" y="155"/>
                  </a:lnTo>
                  <a:lnTo>
                    <a:pt x="1055" y="0"/>
                  </a:lnTo>
                  <a:close/>
                </a:path>
              </a:pathLst>
            </a:custGeom>
            <a:solidFill>
              <a:srgbClr val="F37D6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6">
              <a:extLst>
                <a:ext uri="{FF2B5EF4-FFF2-40B4-BE49-F238E27FC236}">
                  <a16:creationId xmlns:a16="http://schemas.microsoft.com/office/drawing/2014/main" id="{E4F79810-74CB-E87C-1A20-0966D0E8A28B}"/>
                </a:ext>
              </a:extLst>
            </p:cNvPr>
            <p:cNvSpPr>
              <a:spLocks noChangeArrowheads="1"/>
            </p:cNvSpPr>
            <p:nvPr/>
          </p:nvSpPr>
          <p:spPr bwMode="auto">
            <a:xfrm>
              <a:off x="1570853" y="4690819"/>
              <a:ext cx="1834074" cy="128097"/>
            </a:xfrm>
            <a:prstGeom prst="rect">
              <a:avLst/>
            </a:prstGeom>
            <a:solidFill>
              <a:srgbClr val="E5391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
              <a:extLst>
                <a:ext uri="{FF2B5EF4-FFF2-40B4-BE49-F238E27FC236}">
                  <a16:creationId xmlns:a16="http://schemas.microsoft.com/office/drawing/2014/main" id="{07D2E2F4-0C04-9E8D-2964-953A0C0A4412}"/>
                </a:ext>
              </a:extLst>
            </p:cNvPr>
            <p:cNvSpPr>
              <a:spLocks/>
            </p:cNvSpPr>
            <p:nvPr/>
          </p:nvSpPr>
          <p:spPr bwMode="auto">
            <a:xfrm>
              <a:off x="3404927" y="4458738"/>
              <a:ext cx="300754" cy="360178"/>
            </a:xfrm>
            <a:custGeom>
              <a:avLst/>
              <a:gdLst>
                <a:gd name="T0" fmla="*/ 173 w 173"/>
                <a:gd name="T1" fmla="*/ 0 h 239"/>
                <a:gd name="T2" fmla="*/ 173 w 173"/>
                <a:gd name="T3" fmla="*/ 85 h 239"/>
                <a:gd name="T4" fmla="*/ 0 w 173"/>
                <a:gd name="T5" fmla="*/ 239 h 239"/>
                <a:gd name="T6" fmla="*/ 0 w 173"/>
                <a:gd name="T7" fmla="*/ 154 h 239"/>
                <a:gd name="T8" fmla="*/ 173 w 173"/>
                <a:gd name="T9" fmla="*/ 0 h 239"/>
              </a:gdLst>
              <a:ahLst/>
              <a:cxnLst>
                <a:cxn ang="0">
                  <a:pos x="T0" y="T1"/>
                </a:cxn>
                <a:cxn ang="0">
                  <a:pos x="T2" y="T3"/>
                </a:cxn>
                <a:cxn ang="0">
                  <a:pos x="T4" y="T5"/>
                </a:cxn>
                <a:cxn ang="0">
                  <a:pos x="T6" y="T7"/>
                </a:cxn>
                <a:cxn ang="0">
                  <a:pos x="T8" y="T9"/>
                </a:cxn>
              </a:cxnLst>
              <a:rect l="0" t="0" r="r" b="b"/>
              <a:pathLst>
                <a:path w="173" h="239">
                  <a:moveTo>
                    <a:pt x="173" y="0"/>
                  </a:moveTo>
                  <a:lnTo>
                    <a:pt x="173" y="85"/>
                  </a:lnTo>
                  <a:lnTo>
                    <a:pt x="0" y="239"/>
                  </a:lnTo>
                  <a:lnTo>
                    <a:pt x="0" y="154"/>
                  </a:lnTo>
                  <a:lnTo>
                    <a:pt x="173" y="0"/>
                  </a:lnTo>
                  <a:close/>
                </a:path>
              </a:pathLst>
            </a:custGeom>
            <a:solidFill>
              <a:srgbClr val="E5391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
              <a:extLst>
                <a:ext uri="{FF2B5EF4-FFF2-40B4-BE49-F238E27FC236}">
                  <a16:creationId xmlns:a16="http://schemas.microsoft.com/office/drawing/2014/main" id="{43107503-F865-6864-473A-816D9B155FBB}"/>
                </a:ext>
              </a:extLst>
            </p:cNvPr>
            <p:cNvSpPr>
              <a:spLocks/>
            </p:cNvSpPr>
            <p:nvPr/>
          </p:nvSpPr>
          <p:spPr bwMode="auto">
            <a:xfrm>
              <a:off x="1570853" y="4225149"/>
              <a:ext cx="299015" cy="296884"/>
            </a:xfrm>
            <a:custGeom>
              <a:avLst/>
              <a:gdLst>
                <a:gd name="T0" fmla="*/ 172 w 172"/>
                <a:gd name="T1" fmla="*/ 155 h 197"/>
                <a:gd name="T2" fmla="*/ 0 w 172"/>
                <a:gd name="T3" fmla="*/ 0 h 197"/>
                <a:gd name="T4" fmla="*/ 0 w 172"/>
                <a:gd name="T5" fmla="*/ 84 h 197"/>
                <a:gd name="T6" fmla="*/ 125 w 172"/>
                <a:gd name="T7" fmla="*/ 197 h 197"/>
                <a:gd name="T8" fmla="*/ 172 w 172"/>
                <a:gd name="T9" fmla="*/ 155 h 197"/>
              </a:gdLst>
              <a:ahLst/>
              <a:cxnLst>
                <a:cxn ang="0">
                  <a:pos x="T0" y="T1"/>
                </a:cxn>
                <a:cxn ang="0">
                  <a:pos x="T2" y="T3"/>
                </a:cxn>
                <a:cxn ang="0">
                  <a:pos x="T4" y="T5"/>
                </a:cxn>
                <a:cxn ang="0">
                  <a:pos x="T6" y="T7"/>
                </a:cxn>
                <a:cxn ang="0">
                  <a:pos x="T8" y="T9"/>
                </a:cxn>
              </a:cxnLst>
              <a:rect l="0" t="0" r="r" b="b"/>
              <a:pathLst>
                <a:path w="172" h="197">
                  <a:moveTo>
                    <a:pt x="172" y="155"/>
                  </a:moveTo>
                  <a:lnTo>
                    <a:pt x="0" y="0"/>
                  </a:lnTo>
                  <a:lnTo>
                    <a:pt x="0" y="84"/>
                  </a:lnTo>
                  <a:lnTo>
                    <a:pt x="125" y="197"/>
                  </a:lnTo>
                  <a:lnTo>
                    <a:pt x="172" y="155"/>
                  </a:lnTo>
                  <a:close/>
                </a:path>
              </a:pathLst>
            </a:custGeom>
            <a:solidFill>
              <a:srgbClr val="E5391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129" name="Straight Arrow Connector 128">
            <a:extLst>
              <a:ext uri="{FF2B5EF4-FFF2-40B4-BE49-F238E27FC236}">
                <a16:creationId xmlns:a16="http://schemas.microsoft.com/office/drawing/2014/main" id="{436F0958-75B7-B7ED-D328-D82547463775}"/>
              </a:ext>
            </a:extLst>
          </p:cNvPr>
          <p:cNvCxnSpPr>
            <a:cxnSpLocks/>
          </p:cNvCxnSpPr>
          <p:nvPr/>
        </p:nvCxnSpPr>
        <p:spPr>
          <a:xfrm>
            <a:off x="12930984" y="4462465"/>
            <a:ext cx="0" cy="1276423"/>
          </a:xfrm>
          <a:prstGeom prst="straightConnector1">
            <a:avLst/>
          </a:prstGeom>
          <a:ln w="12700" cmpd="sng">
            <a:solidFill>
              <a:schemeClr val="tx1">
                <a:lumMod val="50000"/>
              </a:schemeClr>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130" name="Oval 129">
            <a:extLst>
              <a:ext uri="{FF2B5EF4-FFF2-40B4-BE49-F238E27FC236}">
                <a16:creationId xmlns:a16="http://schemas.microsoft.com/office/drawing/2014/main" id="{E71760B6-1720-30E0-E68B-434FDAEEB506}"/>
              </a:ext>
            </a:extLst>
          </p:cNvPr>
          <p:cNvSpPr/>
          <p:nvPr/>
        </p:nvSpPr>
        <p:spPr>
          <a:xfrm>
            <a:off x="12300984" y="3824547"/>
            <a:ext cx="1260000" cy="1260000"/>
          </a:xfrm>
          <a:prstGeom prst="ellipse">
            <a:avLst/>
          </a:prstGeom>
          <a:solidFill>
            <a:srgbClr val="F37D63"/>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tx1"/>
              </a:solidFill>
            </a:endParaRPr>
          </a:p>
        </p:txBody>
      </p:sp>
      <p:grpSp>
        <p:nvGrpSpPr>
          <p:cNvPr id="131" name="Group 130">
            <a:extLst>
              <a:ext uri="{FF2B5EF4-FFF2-40B4-BE49-F238E27FC236}">
                <a16:creationId xmlns:a16="http://schemas.microsoft.com/office/drawing/2014/main" id="{87093E38-96A3-1019-02C0-D043CF5A74F3}"/>
              </a:ext>
            </a:extLst>
          </p:cNvPr>
          <p:cNvGrpSpPr/>
          <p:nvPr/>
        </p:nvGrpSpPr>
        <p:grpSpPr>
          <a:xfrm>
            <a:off x="10004299" y="2674039"/>
            <a:ext cx="5902840" cy="7716655"/>
            <a:chOff x="4234415" y="-783109"/>
            <a:chExt cx="3841001" cy="4125398"/>
          </a:xfrm>
        </p:grpSpPr>
        <p:sp>
          <p:nvSpPr>
            <p:cNvPr id="132" name="Shape 891">
              <a:extLst>
                <a:ext uri="{FF2B5EF4-FFF2-40B4-BE49-F238E27FC236}">
                  <a16:creationId xmlns:a16="http://schemas.microsoft.com/office/drawing/2014/main" id="{79FE5606-55B8-CD59-6324-1C7F2F2D0A42}"/>
                </a:ext>
              </a:extLst>
            </p:cNvPr>
            <p:cNvSpPr/>
            <p:nvPr/>
          </p:nvSpPr>
          <p:spPr>
            <a:xfrm>
              <a:off x="4234415" y="1520199"/>
              <a:ext cx="3808810" cy="1822090"/>
            </a:xfrm>
            <a:prstGeom prst="rect">
              <a:avLst/>
            </a:prstGeom>
            <a:noFill/>
            <a:ln>
              <a:noFill/>
            </a:ln>
          </p:spPr>
          <p:txBody>
            <a:bodyPr wrap="square" lIns="91425" tIns="45700" rIns="91425" bIns="45700" anchor="t" anchorCtr="0">
              <a:noAutofit/>
            </a:bodyPr>
            <a:lstStyle/>
            <a:p>
              <a:pPr algn="ctr">
                <a:spcAft>
                  <a:spcPts val="1200"/>
                </a:spcAft>
              </a:pPr>
              <a:r>
                <a:rPr lang="en-US" sz="2400" dirty="0">
                  <a:solidFill>
                    <a:schemeClr val="tx2"/>
                  </a:solidFill>
                </a:rPr>
                <a:t>Shortlisted candidates submit comprehensive </a:t>
              </a:r>
              <a:r>
                <a:rPr lang="en-US" sz="2400" dirty="0">
                  <a:solidFill>
                    <a:srgbClr val="F37D63"/>
                  </a:solidFill>
                </a:rPr>
                <a:t>master plans, financial models, governance structures, and risk management strategies</a:t>
              </a:r>
              <a:r>
                <a:rPr lang="en-US" sz="2400" dirty="0">
                  <a:solidFill>
                    <a:schemeClr val="tx2"/>
                  </a:solidFill>
                </a:rPr>
                <a:t>. A thorough evaluation determines the highest-scoring tenderer, who is then awarded the contract.</a:t>
              </a:r>
            </a:p>
          </p:txBody>
        </p:sp>
        <p:sp>
          <p:nvSpPr>
            <p:cNvPr id="133" name="Shape 892">
              <a:extLst>
                <a:ext uri="{FF2B5EF4-FFF2-40B4-BE49-F238E27FC236}">
                  <a16:creationId xmlns:a16="http://schemas.microsoft.com/office/drawing/2014/main" id="{F2CA2EB5-0BC3-37CD-A6CA-A56B4F369579}"/>
                </a:ext>
              </a:extLst>
            </p:cNvPr>
            <p:cNvSpPr txBox="1"/>
            <p:nvPr/>
          </p:nvSpPr>
          <p:spPr>
            <a:xfrm>
              <a:off x="4332508" y="-783109"/>
              <a:ext cx="3742908" cy="67360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800" b="1" dirty="0">
                  <a:solidFill>
                    <a:srgbClr val="F37D63"/>
                  </a:solidFill>
                  <a:latin typeface="Trebuchet MS" panose="020B0603020202020204" pitchFamily="34" charset="0"/>
                  <a:ea typeface="Lato"/>
                  <a:cs typeface="Lato"/>
                  <a:sym typeface="Lato"/>
                </a:rPr>
                <a:t>Phase B: Detailed Proposal Submission and Final Selection </a:t>
              </a:r>
            </a:p>
          </p:txBody>
        </p:sp>
      </p:grpSp>
      <p:cxnSp>
        <p:nvCxnSpPr>
          <p:cNvPr id="134" name="Straight Connector 133">
            <a:extLst>
              <a:ext uri="{FF2B5EF4-FFF2-40B4-BE49-F238E27FC236}">
                <a16:creationId xmlns:a16="http://schemas.microsoft.com/office/drawing/2014/main" id="{2945BEB0-B922-0F0B-51D2-CEB79731D51C}"/>
              </a:ext>
            </a:extLst>
          </p:cNvPr>
          <p:cNvCxnSpPr>
            <a:cxnSpLocks/>
          </p:cNvCxnSpPr>
          <p:nvPr/>
        </p:nvCxnSpPr>
        <p:spPr>
          <a:xfrm>
            <a:off x="19006789" y="5424267"/>
            <a:ext cx="0" cy="68719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AA730561-DDAF-F057-B3F8-0E7258A1EC1E}"/>
              </a:ext>
            </a:extLst>
          </p:cNvPr>
          <p:cNvGrpSpPr/>
          <p:nvPr/>
        </p:nvGrpSpPr>
        <p:grpSpPr>
          <a:xfrm>
            <a:off x="17266462" y="4762836"/>
            <a:ext cx="3649911" cy="929110"/>
            <a:chOff x="1570853" y="4225149"/>
            <a:chExt cx="2134828" cy="593767"/>
          </a:xfrm>
          <a:solidFill>
            <a:srgbClr val="A97E38"/>
          </a:solidFill>
        </p:grpSpPr>
        <p:sp>
          <p:nvSpPr>
            <p:cNvPr id="136" name="Freeform 5">
              <a:extLst>
                <a:ext uri="{FF2B5EF4-FFF2-40B4-BE49-F238E27FC236}">
                  <a16:creationId xmlns:a16="http://schemas.microsoft.com/office/drawing/2014/main" id="{CA2C94EE-030C-7A6C-33F0-3BD4B07C7B06}"/>
                </a:ext>
              </a:extLst>
            </p:cNvPr>
            <p:cNvSpPr>
              <a:spLocks/>
            </p:cNvSpPr>
            <p:nvPr/>
          </p:nvSpPr>
          <p:spPr bwMode="auto">
            <a:xfrm>
              <a:off x="1570853" y="4225149"/>
              <a:ext cx="2134828" cy="593767"/>
            </a:xfrm>
            <a:custGeom>
              <a:avLst/>
              <a:gdLst>
                <a:gd name="T0" fmla="*/ 1055 w 1228"/>
                <a:gd name="T1" fmla="*/ 0 h 394"/>
                <a:gd name="T2" fmla="*/ 0 w 1228"/>
                <a:gd name="T3" fmla="*/ 0 h 394"/>
                <a:gd name="T4" fmla="*/ 0 w 1228"/>
                <a:gd name="T5" fmla="*/ 84 h 394"/>
                <a:gd name="T6" fmla="*/ 125 w 1228"/>
                <a:gd name="T7" fmla="*/ 197 h 394"/>
                <a:gd name="T8" fmla="*/ 0 w 1228"/>
                <a:gd name="T9" fmla="*/ 309 h 394"/>
                <a:gd name="T10" fmla="*/ 0 w 1228"/>
                <a:gd name="T11" fmla="*/ 394 h 394"/>
                <a:gd name="T12" fmla="*/ 1055 w 1228"/>
                <a:gd name="T13" fmla="*/ 394 h 394"/>
                <a:gd name="T14" fmla="*/ 1228 w 1228"/>
                <a:gd name="T15" fmla="*/ 240 h 394"/>
                <a:gd name="T16" fmla="*/ 1228 w 1228"/>
                <a:gd name="T17" fmla="*/ 155 h 394"/>
                <a:gd name="T18" fmla="*/ 1055 w 1228"/>
                <a:gd name="T19"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8" h="394">
                  <a:moveTo>
                    <a:pt x="1055" y="0"/>
                  </a:moveTo>
                  <a:lnTo>
                    <a:pt x="0" y="0"/>
                  </a:lnTo>
                  <a:lnTo>
                    <a:pt x="0" y="84"/>
                  </a:lnTo>
                  <a:lnTo>
                    <a:pt x="125" y="197"/>
                  </a:lnTo>
                  <a:lnTo>
                    <a:pt x="0" y="309"/>
                  </a:lnTo>
                  <a:lnTo>
                    <a:pt x="0" y="394"/>
                  </a:lnTo>
                  <a:lnTo>
                    <a:pt x="1055" y="394"/>
                  </a:lnTo>
                  <a:lnTo>
                    <a:pt x="1228" y="240"/>
                  </a:lnTo>
                  <a:lnTo>
                    <a:pt x="1228" y="155"/>
                  </a:lnTo>
                  <a:lnTo>
                    <a:pt x="1055" y="0"/>
                  </a:lnTo>
                  <a:close/>
                </a:path>
              </a:pathLst>
            </a:custGeom>
            <a:solidFill>
              <a:srgbClr val="E38A1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Rectangle 6">
              <a:extLst>
                <a:ext uri="{FF2B5EF4-FFF2-40B4-BE49-F238E27FC236}">
                  <a16:creationId xmlns:a16="http://schemas.microsoft.com/office/drawing/2014/main" id="{BEA62288-B086-3DFF-7F21-F7399AC8650C}"/>
                </a:ext>
              </a:extLst>
            </p:cNvPr>
            <p:cNvSpPr>
              <a:spLocks noChangeArrowheads="1"/>
            </p:cNvSpPr>
            <p:nvPr/>
          </p:nvSpPr>
          <p:spPr bwMode="auto">
            <a:xfrm>
              <a:off x="1570853" y="4690819"/>
              <a:ext cx="1834074" cy="128097"/>
            </a:xfrm>
            <a:prstGeom prst="rect">
              <a:avLst/>
            </a:prstGeom>
            <a:solidFill>
              <a:srgbClr val="9A5E0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7">
              <a:extLst>
                <a:ext uri="{FF2B5EF4-FFF2-40B4-BE49-F238E27FC236}">
                  <a16:creationId xmlns:a16="http://schemas.microsoft.com/office/drawing/2014/main" id="{20EEA04F-BF0F-8F00-2B1A-9DCE97B80C06}"/>
                </a:ext>
              </a:extLst>
            </p:cNvPr>
            <p:cNvSpPr>
              <a:spLocks/>
            </p:cNvSpPr>
            <p:nvPr/>
          </p:nvSpPr>
          <p:spPr bwMode="auto">
            <a:xfrm>
              <a:off x="3404927" y="4458738"/>
              <a:ext cx="300754" cy="360178"/>
            </a:xfrm>
            <a:custGeom>
              <a:avLst/>
              <a:gdLst>
                <a:gd name="T0" fmla="*/ 173 w 173"/>
                <a:gd name="T1" fmla="*/ 0 h 239"/>
                <a:gd name="T2" fmla="*/ 173 w 173"/>
                <a:gd name="T3" fmla="*/ 85 h 239"/>
                <a:gd name="T4" fmla="*/ 0 w 173"/>
                <a:gd name="T5" fmla="*/ 239 h 239"/>
                <a:gd name="T6" fmla="*/ 0 w 173"/>
                <a:gd name="T7" fmla="*/ 154 h 239"/>
                <a:gd name="T8" fmla="*/ 173 w 173"/>
                <a:gd name="T9" fmla="*/ 0 h 239"/>
              </a:gdLst>
              <a:ahLst/>
              <a:cxnLst>
                <a:cxn ang="0">
                  <a:pos x="T0" y="T1"/>
                </a:cxn>
                <a:cxn ang="0">
                  <a:pos x="T2" y="T3"/>
                </a:cxn>
                <a:cxn ang="0">
                  <a:pos x="T4" y="T5"/>
                </a:cxn>
                <a:cxn ang="0">
                  <a:pos x="T6" y="T7"/>
                </a:cxn>
                <a:cxn ang="0">
                  <a:pos x="T8" y="T9"/>
                </a:cxn>
              </a:cxnLst>
              <a:rect l="0" t="0" r="r" b="b"/>
              <a:pathLst>
                <a:path w="173" h="239">
                  <a:moveTo>
                    <a:pt x="173" y="0"/>
                  </a:moveTo>
                  <a:lnTo>
                    <a:pt x="173" y="85"/>
                  </a:lnTo>
                  <a:lnTo>
                    <a:pt x="0" y="239"/>
                  </a:lnTo>
                  <a:lnTo>
                    <a:pt x="0" y="154"/>
                  </a:lnTo>
                  <a:lnTo>
                    <a:pt x="173" y="0"/>
                  </a:lnTo>
                  <a:close/>
                </a:path>
              </a:pathLst>
            </a:custGeom>
            <a:solidFill>
              <a:srgbClr val="9A5E0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8">
              <a:extLst>
                <a:ext uri="{FF2B5EF4-FFF2-40B4-BE49-F238E27FC236}">
                  <a16:creationId xmlns:a16="http://schemas.microsoft.com/office/drawing/2014/main" id="{D650A89E-8A9C-2865-39DA-112656C66B77}"/>
                </a:ext>
              </a:extLst>
            </p:cNvPr>
            <p:cNvSpPr>
              <a:spLocks/>
            </p:cNvSpPr>
            <p:nvPr/>
          </p:nvSpPr>
          <p:spPr bwMode="auto">
            <a:xfrm>
              <a:off x="1570853" y="4225149"/>
              <a:ext cx="299015" cy="296884"/>
            </a:xfrm>
            <a:custGeom>
              <a:avLst/>
              <a:gdLst>
                <a:gd name="T0" fmla="*/ 172 w 172"/>
                <a:gd name="T1" fmla="*/ 155 h 197"/>
                <a:gd name="T2" fmla="*/ 0 w 172"/>
                <a:gd name="T3" fmla="*/ 0 h 197"/>
                <a:gd name="T4" fmla="*/ 0 w 172"/>
                <a:gd name="T5" fmla="*/ 84 h 197"/>
                <a:gd name="T6" fmla="*/ 125 w 172"/>
                <a:gd name="T7" fmla="*/ 197 h 197"/>
                <a:gd name="T8" fmla="*/ 172 w 172"/>
                <a:gd name="T9" fmla="*/ 155 h 197"/>
              </a:gdLst>
              <a:ahLst/>
              <a:cxnLst>
                <a:cxn ang="0">
                  <a:pos x="T0" y="T1"/>
                </a:cxn>
                <a:cxn ang="0">
                  <a:pos x="T2" y="T3"/>
                </a:cxn>
                <a:cxn ang="0">
                  <a:pos x="T4" y="T5"/>
                </a:cxn>
                <a:cxn ang="0">
                  <a:pos x="T6" y="T7"/>
                </a:cxn>
                <a:cxn ang="0">
                  <a:pos x="T8" y="T9"/>
                </a:cxn>
              </a:cxnLst>
              <a:rect l="0" t="0" r="r" b="b"/>
              <a:pathLst>
                <a:path w="172" h="197">
                  <a:moveTo>
                    <a:pt x="172" y="155"/>
                  </a:moveTo>
                  <a:lnTo>
                    <a:pt x="0" y="0"/>
                  </a:lnTo>
                  <a:lnTo>
                    <a:pt x="0" y="84"/>
                  </a:lnTo>
                  <a:lnTo>
                    <a:pt x="125" y="197"/>
                  </a:lnTo>
                  <a:lnTo>
                    <a:pt x="172" y="155"/>
                  </a:lnTo>
                  <a:close/>
                </a:path>
              </a:pathLst>
            </a:custGeom>
            <a:solidFill>
              <a:srgbClr val="9A5E0E"/>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140" name="Straight Arrow Connector 139">
            <a:extLst>
              <a:ext uri="{FF2B5EF4-FFF2-40B4-BE49-F238E27FC236}">
                <a16:creationId xmlns:a16="http://schemas.microsoft.com/office/drawing/2014/main" id="{5CA5684A-E9B9-F31B-AD33-6C818B5C4F0F}"/>
              </a:ext>
            </a:extLst>
          </p:cNvPr>
          <p:cNvCxnSpPr>
            <a:cxnSpLocks/>
          </p:cNvCxnSpPr>
          <p:nvPr/>
        </p:nvCxnSpPr>
        <p:spPr>
          <a:xfrm>
            <a:off x="19006789" y="3806742"/>
            <a:ext cx="0" cy="1276423"/>
          </a:xfrm>
          <a:prstGeom prst="straightConnector1">
            <a:avLst/>
          </a:prstGeom>
          <a:ln w="12700" cmpd="sng">
            <a:solidFill>
              <a:schemeClr val="tx1">
                <a:lumMod val="50000"/>
              </a:schemeClr>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141" name="Oval 140">
            <a:extLst>
              <a:ext uri="{FF2B5EF4-FFF2-40B4-BE49-F238E27FC236}">
                <a16:creationId xmlns:a16="http://schemas.microsoft.com/office/drawing/2014/main" id="{8155E23B-E1FC-D51D-3838-7E7ECAC8CB90}"/>
              </a:ext>
            </a:extLst>
          </p:cNvPr>
          <p:cNvSpPr/>
          <p:nvPr/>
        </p:nvSpPr>
        <p:spPr>
          <a:xfrm>
            <a:off x="18376789" y="3168824"/>
            <a:ext cx="1260000" cy="1260000"/>
          </a:xfrm>
          <a:prstGeom prst="ellipse">
            <a:avLst/>
          </a:prstGeom>
          <a:solidFill>
            <a:srgbClr val="E38A15"/>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tx1"/>
              </a:solidFill>
            </a:endParaRPr>
          </a:p>
        </p:txBody>
      </p:sp>
      <p:grpSp>
        <p:nvGrpSpPr>
          <p:cNvPr id="142" name="Group 141">
            <a:extLst>
              <a:ext uri="{FF2B5EF4-FFF2-40B4-BE49-F238E27FC236}">
                <a16:creationId xmlns:a16="http://schemas.microsoft.com/office/drawing/2014/main" id="{7F26F6C2-9EEC-CAC6-A925-17628E368140}"/>
              </a:ext>
            </a:extLst>
          </p:cNvPr>
          <p:cNvGrpSpPr/>
          <p:nvPr/>
        </p:nvGrpSpPr>
        <p:grpSpPr>
          <a:xfrm>
            <a:off x="16396735" y="2147269"/>
            <a:ext cx="4952469" cy="6866259"/>
            <a:chOff x="4262003" y="-391885"/>
            <a:chExt cx="3222591" cy="3670765"/>
          </a:xfrm>
        </p:grpSpPr>
        <p:sp>
          <p:nvSpPr>
            <p:cNvPr id="143" name="Shape 891">
              <a:extLst>
                <a:ext uri="{FF2B5EF4-FFF2-40B4-BE49-F238E27FC236}">
                  <a16:creationId xmlns:a16="http://schemas.microsoft.com/office/drawing/2014/main" id="{E5029EA1-C52C-AB83-1E41-C1C66D4F1D33}"/>
                </a:ext>
              </a:extLst>
            </p:cNvPr>
            <p:cNvSpPr/>
            <p:nvPr/>
          </p:nvSpPr>
          <p:spPr>
            <a:xfrm>
              <a:off x="4262003" y="1801885"/>
              <a:ext cx="3222591" cy="1476995"/>
            </a:xfrm>
            <a:prstGeom prst="rect">
              <a:avLst/>
            </a:prstGeom>
            <a:noFill/>
            <a:ln>
              <a:noFill/>
            </a:ln>
          </p:spPr>
          <p:txBody>
            <a:bodyPr wrap="square" lIns="91425" tIns="45700" rIns="91425" bIns="45700" anchor="t" anchorCtr="0">
              <a:noAutofit/>
            </a:bodyPr>
            <a:lstStyle/>
            <a:p>
              <a:pPr algn="ctr">
                <a:spcAft>
                  <a:spcPts val="1200"/>
                </a:spcAft>
              </a:pPr>
              <a:r>
                <a:rPr lang="en-US" sz="2400" dirty="0">
                  <a:solidFill>
                    <a:schemeClr val="tx2"/>
                  </a:solidFill>
                </a:rPr>
                <a:t>The selected tenderer </a:t>
              </a:r>
              <a:r>
                <a:rPr lang="en-US" sz="2400" dirty="0" err="1">
                  <a:solidFill>
                    <a:srgbClr val="E38A15"/>
                  </a:solidFill>
                </a:rPr>
                <a:t>finalises</a:t>
              </a:r>
              <a:r>
                <a:rPr lang="en-US" sz="2400" dirty="0">
                  <a:solidFill>
                    <a:srgbClr val="E38A15"/>
                  </a:solidFill>
                </a:rPr>
                <a:t> all studies and reports (architectural, infrastructure, financial, and environmental) in order to obtain all necessary approvals</a:t>
              </a:r>
              <a:r>
                <a:rPr lang="en-US" sz="2400" dirty="0">
                  <a:solidFill>
                    <a:schemeClr val="tx2"/>
                  </a:solidFill>
                </a:rPr>
                <a:t>,</a:t>
              </a:r>
              <a:r>
                <a:rPr lang="en-GB" sz="1800" kern="100" dirty="0">
                  <a:effectLst/>
                  <a:latin typeface="Arial" panose="020B0604020202020204" pitchFamily="34" charset="0"/>
                  <a:ea typeface="Arial" panose="020B0604020202020204" pitchFamily="34" charset="0"/>
                </a:rPr>
                <a:t> </a:t>
              </a:r>
              <a:r>
                <a:rPr lang="en-US" sz="2400" dirty="0">
                  <a:solidFill>
                    <a:schemeClr val="tx2"/>
                  </a:solidFill>
                </a:rPr>
                <a:t>ensuring that the project is fully compliant and ready for execution. </a:t>
              </a:r>
            </a:p>
          </p:txBody>
        </p:sp>
        <p:sp>
          <p:nvSpPr>
            <p:cNvPr id="144" name="Shape 892">
              <a:extLst>
                <a:ext uri="{FF2B5EF4-FFF2-40B4-BE49-F238E27FC236}">
                  <a16:creationId xmlns:a16="http://schemas.microsoft.com/office/drawing/2014/main" id="{16256B06-1E8C-12C7-DD11-FAA7D3BE0948}"/>
                </a:ext>
              </a:extLst>
            </p:cNvPr>
            <p:cNvSpPr txBox="1"/>
            <p:nvPr/>
          </p:nvSpPr>
          <p:spPr>
            <a:xfrm>
              <a:off x="4455655" y="-391885"/>
              <a:ext cx="2790789" cy="548468"/>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800" b="1" dirty="0">
                  <a:solidFill>
                    <a:srgbClr val="E38A15"/>
                  </a:solidFill>
                  <a:latin typeface="Trebuchet MS" panose="020B0603020202020204" pitchFamily="34" charset="0"/>
                  <a:ea typeface="Lato"/>
                  <a:cs typeface="Lato"/>
                  <a:sym typeface="Lato"/>
                </a:rPr>
                <a:t>Phase C: Approval and Implementation </a:t>
              </a:r>
            </a:p>
          </p:txBody>
        </p:sp>
      </p:grpSp>
      <p:pic>
        <p:nvPicPr>
          <p:cNvPr id="24" name="Google Shape;1398;p223">
            <a:extLst>
              <a:ext uri="{FF2B5EF4-FFF2-40B4-BE49-F238E27FC236}">
                <a16:creationId xmlns:a16="http://schemas.microsoft.com/office/drawing/2014/main" id="{3159A8F9-C9CE-2F92-F964-789E71E6B04A}"/>
              </a:ext>
            </a:extLst>
          </p:cNvPr>
          <p:cNvPicPr preferRelativeResize="0"/>
          <p:nvPr/>
        </p:nvPicPr>
        <p:blipFill rotWithShape="1">
          <a:blip r:embed="rId3">
            <a:alphaModFix/>
          </a:blip>
          <a:srcRect l="19986" t="26524" r="60792" b="13505"/>
          <a:stretch/>
        </p:blipFill>
        <p:spPr>
          <a:xfrm>
            <a:off x="21951402" y="7120680"/>
            <a:ext cx="2677014" cy="2959191"/>
          </a:xfrm>
          <a:prstGeom prst="rect">
            <a:avLst/>
          </a:prstGeom>
          <a:noFill/>
          <a:ln>
            <a:noFill/>
          </a:ln>
        </p:spPr>
      </p:pic>
      <p:sp>
        <p:nvSpPr>
          <p:cNvPr id="25" name="Google Shape;25008;p297">
            <a:extLst>
              <a:ext uri="{FF2B5EF4-FFF2-40B4-BE49-F238E27FC236}">
                <a16:creationId xmlns:a16="http://schemas.microsoft.com/office/drawing/2014/main" id="{51B66775-7552-554A-6B38-590C4BF878FA}"/>
              </a:ext>
            </a:extLst>
          </p:cNvPr>
          <p:cNvSpPr/>
          <p:nvPr/>
        </p:nvSpPr>
        <p:spPr>
          <a:xfrm>
            <a:off x="6381235" y="4776033"/>
            <a:ext cx="684000" cy="648000"/>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tx1"/>
          </a:solidFill>
          <a:ln>
            <a:noFill/>
          </a:ln>
        </p:spPr>
        <p:txBody>
          <a:bodyPr spcFirstLastPara="1" wrap="square" lIns="85725" tIns="42850" rIns="85725" bIns="42850" anchor="t" anchorCtr="0">
            <a:noAutofit/>
          </a:bodyPr>
          <a:lstStyle/>
          <a:p>
            <a:pPr marL="0" marR="0" lvl="0" indent="0" algn="l" rtl="0">
              <a:spcBef>
                <a:spcPts val="0"/>
              </a:spcBef>
              <a:spcAft>
                <a:spcPts val="0"/>
              </a:spcAft>
              <a:buNone/>
            </a:pPr>
            <a:endParaRPr sz="1687" b="1" dirty="0">
              <a:solidFill>
                <a:schemeClr val="bg1"/>
              </a:solidFill>
              <a:latin typeface="Arial"/>
              <a:ea typeface="Arial"/>
              <a:cs typeface="Arial"/>
              <a:sym typeface="Arial"/>
            </a:endParaRPr>
          </a:p>
        </p:txBody>
      </p:sp>
      <p:sp>
        <p:nvSpPr>
          <p:cNvPr id="27" name="Google Shape;25507;p304">
            <a:extLst>
              <a:ext uri="{FF2B5EF4-FFF2-40B4-BE49-F238E27FC236}">
                <a16:creationId xmlns:a16="http://schemas.microsoft.com/office/drawing/2014/main" id="{D2620217-E75F-B32A-BD59-45290FF2BD8E}"/>
              </a:ext>
            </a:extLst>
          </p:cNvPr>
          <p:cNvSpPr/>
          <p:nvPr/>
        </p:nvSpPr>
        <p:spPr>
          <a:xfrm>
            <a:off x="12645303" y="4151290"/>
            <a:ext cx="612000" cy="612000"/>
          </a:xfrm>
          <a:custGeom>
            <a:avLst/>
            <a:gdLst/>
            <a:ahLst/>
            <a:cxnLst/>
            <a:rect l="l" t="t" r="r" b="b"/>
            <a:pathLst>
              <a:path w="704" h="706" extrusionOk="0">
                <a:moveTo>
                  <a:pt x="430" y="178"/>
                </a:moveTo>
                <a:lnTo>
                  <a:pt x="131" y="178"/>
                </a:lnTo>
                <a:lnTo>
                  <a:pt x="131" y="148"/>
                </a:lnTo>
                <a:lnTo>
                  <a:pt x="430" y="148"/>
                </a:lnTo>
                <a:lnTo>
                  <a:pt x="430" y="178"/>
                </a:lnTo>
                <a:close/>
                <a:moveTo>
                  <a:pt x="131" y="305"/>
                </a:moveTo>
                <a:lnTo>
                  <a:pt x="571" y="305"/>
                </a:lnTo>
                <a:lnTo>
                  <a:pt x="571" y="275"/>
                </a:lnTo>
                <a:lnTo>
                  <a:pt x="131" y="275"/>
                </a:lnTo>
                <a:lnTo>
                  <a:pt x="131" y="305"/>
                </a:lnTo>
                <a:close/>
                <a:moveTo>
                  <a:pt x="131" y="431"/>
                </a:moveTo>
                <a:lnTo>
                  <a:pt x="571" y="431"/>
                </a:lnTo>
                <a:lnTo>
                  <a:pt x="571" y="402"/>
                </a:lnTo>
                <a:lnTo>
                  <a:pt x="131" y="402"/>
                </a:lnTo>
                <a:lnTo>
                  <a:pt x="131" y="431"/>
                </a:lnTo>
                <a:close/>
                <a:moveTo>
                  <a:pt x="131" y="559"/>
                </a:moveTo>
                <a:lnTo>
                  <a:pt x="571" y="559"/>
                </a:lnTo>
                <a:lnTo>
                  <a:pt x="571" y="528"/>
                </a:lnTo>
                <a:lnTo>
                  <a:pt x="131" y="528"/>
                </a:lnTo>
                <a:lnTo>
                  <a:pt x="131" y="559"/>
                </a:lnTo>
                <a:close/>
                <a:moveTo>
                  <a:pt x="704" y="150"/>
                </a:moveTo>
                <a:lnTo>
                  <a:pt x="704" y="706"/>
                </a:lnTo>
                <a:lnTo>
                  <a:pt x="0" y="706"/>
                </a:lnTo>
                <a:lnTo>
                  <a:pt x="0" y="0"/>
                </a:lnTo>
                <a:lnTo>
                  <a:pt x="555" y="0"/>
                </a:lnTo>
                <a:lnTo>
                  <a:pt x="704" y="150"/>
                </a:lnTo>
                <a:close/>
                <a:moveTo>
                  <a:pt x="564" y="146"/>
                </a:moveTo>
                <a:lnTo>
                  <a:pt x="658" y="146"/>
                </a:lnTo>
                <a:lnTo>
                  <a:pt x="564" y="52"/>
                </a:lnTo>
                <a:lnTo>
                  <a:pt x="564" y="146"/>
                </a:lnTo>
                <a:close/>
                <a:moveTo>
                  <a:pt x="675" y="675"/>
                </a:moveTo>
                <a:lnTo>
                  <a:pt x="675" y="177"/>
                </a:lnTo>
                <a:lnTo>
                  <a:pt x="533" y="177"/>
                </a:lnTo>
                <a:lnTo>
                  <a:pt x="533" y="31"/>
                </a:lnTo>
                <a:lnTo>
                  <a:pt x="31" y="31"/>
                </a:lnTo>
                <a:lnTo>
                  <a:pt x="31" y="675"/>
                </a:lnTo>
                <a:lnTo>
                  <a:pt x="675" y="675"/>
                </a:lnTo>
                <a:close/>
              </a:path>
            </a:pathLst>
          </a:custGeom>
          <a:solidFill>
            <a:schemeClr val="dk1"/>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dirty="0">
              <a:solidFill>
                <a:schemeClr val="accent1"/>
              </a:solidFill>
              <a:latin typeface="Arial"/>
              <a:ea typeface="Arial"/>
              <a:cs typeface="Arial"/>
              <a:sym typeface="Arial"/>
            </a:endParaRPr>
          </a:p>
        </p:txBody>
      </p:sp>
      <p:sp>
        <p:nvSpPr>
          <p:cNvPr id="28" name="Google Shape;25074;p298">
            <a:extLst>
              <a:ext uri="{FF2B5EF4-FFF2-40B4-BE49-F238E27FC236}">
                <a16:creationId xmlns:a16="http://schemas.microsoft.com/office/drawing/2014/main" id="{1642D792-7397-DE53-B5CD-8FF0925BF2CE}"/>
              </a:ext>
            </a:extLst>
          </p:cNvPr>
          <p:cNvSpPr/>
          <p:nvPr/>
        </p:nvSpPr>
        <p:spPr>
          <a:xfrm>
            <a:off x="18670790" y="3537800"/>
            <a:ext cx="688580" cy="616023"/>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dirty="0">
              <a:solidFill>
                <a:schemeClr val="accent1"/>
              </a:solidFill>
              <a:latin typeface="Arial"/>
              <a:ea typeface="Arial"/>
              <a:cs typeface="Arial"/>
              <a:sym typeface="Arial"/>
            </a:endParaRPr>
          </a:p>
        </p:txBody>
      </p:sp>
      <p:sp>
        <p:nvSpPr>
          <p:cNvPr id="31" name="Slide Number Placeholder 1">
            <a:extLst>
              <a:ext uri="{FF2B5EF4-FFF2-40B4-BE49-F238E27FC236}">
                <a16:creationId xmlns:a16="http://schemas.microsoft.com/office/drawing/2014/main" id="{9FDE8917-D6D8-E076-BD4A-304A1E09F3B9}"/>
              </a:ext>
            </a:extLst>
          </p:cNvPr>
          <p:cNvSpPr txBox="1">
            <a:spLocks/>
          </p:cNvSpPr>
          <p:nvPr/>
        </p:nvSpPr>
        <p:spPr>
          <a:xfrm>
            <a:off x="23459184" y="12734543"/>
            <a:ext cx="488916" cy="471924"/>
          </a:xfrm>
          <a:prstGeom prst="rect">
            <a:avLst/>
          </a:prstGeom>
          <a:ln w="12700">
            <a:miter lim="400000"/>
          </a:ln>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chemeClr val="bg1"/>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l-GR" smtClean="0"/>
              <a:pPr/>
              <a:t>10</a:t>
            </a:fld>
            <a:endParaRPr lang="el-GR" dirty="0"/>
          </a:p>
        </p:txBody>
      </p:sp>
      <p:sp>
        <p:nvSpPr>
          <p:cNvPr id="33" name="Oval 32">
            <a:extLst>
              <a:ext uri="{FF2B5EF4-FFF2-40B4-BE49-F238E27FC236}">
                <a16:creationId xmlns:a16="http://schemas.microsoft.com/office/drawing/2014/main" id="{3FD2D3EF-E765-9829-5032-4D7ADF30770B}"/>
              </a:ext>
            </a:extLst>
          </p:cNvPr>
          <p:cNvSpPr/>
          <p:nvPr/>
        </p:nvSpPr>
        <p:spPr>
          <a:xfrm>
            <a:off x="438063" y="2712914"/>
            <a:ext cx="3420000" cy="3420000"/>
          </a:xfrm>
          <a:prstGeom prst="ellipse">
            <a:avLst/>
          </a:prstGeom>
          <a:solidFill>
            <a:srgbClr val="A97E38"/>
          </a:solidFill>
          <a:ln w="76200" cap="flat">
            <a:solidFill>
              <a:srgbClr val="CF7D7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2" name="TextBox 31">
            <a:extLst>
              <a:ext uri="{FF2B5EF4-FFF2-40B4-BE49-F238E27FC236}">
                <a16:creationId xmlns:a16="http://schemas.microsoft.com/office/drawing/2014/main" id="{B7EE8323-8AB8-7A31-101F-26476DDB36BA}"/>
              </a:ext>
            </a:extLst>
          </p:cNvPr>
          <p:cNvSpPr txBox="1"/>
          <p:nvPr/>
        </p:nvSpPr>
        <p:spPr>
          <a:xfrm>
            <a:off x="600518" y="3577211"/>
            <a:ext cx="309509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Arial Black" panose="020B0A04020102020204" pitchFamily="34" charset="0"/>
              </a:rPr>
              <a:t>The tender document specifications were published on 19/06/2025, with a three-month submission period ending on 12/09/2025</a:t>
            </a:r>
            <a:endParaRPr kumimoji="0" lang="el-GR" sz="1600" b="1" i="0" u="none" strike="noStrike" cap="none" spc="0" normalizeH="0" baseline="0" dirty="0">
              <a:ln>
                <a:noFill/>
              </a:ln>
              <a:solidFill>
                <a:schemeClr val="bg1"/>
              </a:solidFill>
              <a:effectLst/>
              <a:uFillTx/>
              <a:latin typeface="Arial Black" panose="020B0A04020102020204" pitchFamily="34" charset="0"/>
              <a:sym typeface="Helvetica Neue"/>
            </a:endParaRPr>
          </a:p>
        </p:txBody>
      </p:sp>
      <p:cxnSp>
        <p:nvCxnSpPr>
          <p:cNvPr id="35" name="Google Shape;9577;p356">
            <a:extLst>
              <a:ext uri="{FF2B5EF4-FFF2-40B4-BE49-F238E27FC236}">
                <a16:creationId xmlns:a16="http://schemas.microsoft.com/office/drawing/2014/main" id="{CC9643DE-B85F-6661-4845-3C84CF3DECBF}"/>
              </a:ext>
            </a:extLst>
          </p:cNvPr>
          <p:cNvCxnSpPr>
            <a:cxnSpLocks/>
          </p:cNvCxnSpPr>
          <p:nvPr/>
        </p:nvCxnSpPr>
        <p:spPr>
          <a:xfrm flipV="1">
            <a:off x="3824816" y="10569369"/>
            <a:ext cx="19634368" cy="22498"/>
          </a:xfrm>
          <a:prstGeom prst="straightConnector1">
            <a:avLst/>
          </a:prstGeom>
          <a:noFill/>
          <a:ln w="76200" cap="flat" cmpd="sng">
            <a:solidFill>
              <a:srgbClr val="7D7D7D"/>
            </a:solidFill>
            <a:prstDash val="solid"/>
            <a:round/>
            <a:headEnd type="none" w="sm" len="sm"/>
            <a:tailEnd type="triangle" w="med" len="med"/>
          </a:ln>
        </p:spPr>
      </p:cxnSp>
      <p:grpSp>
        <p:nvGrpSpPr>
          <p:cNvPr id="37" name="Google Shape;9582;p356">
            <a:extLst>
              <a:ext uri="{FF2B5EF4-FFF2-40B4-BE49-F238E27FC236}">
                <a16:creationId xmlns:a16="http://schemas.microsoft.com/office/drawing/2014/main" id="{5E8426F9-6BCA-C583-5AA8-C806C6528C52}"/>
              </a:ext>
            </a:extLst>
          </p:cNvPr>
          <p:cNvGrpSpPr/>
          <p:nvPr/>
        </p:nvGrpSpPr>
        <p:grpSpPr>
          <a:xfrm rot="10800000" flipH="1">
            <a:off x="3343317" y="10330962"/>
            <a:ext cx="489629" cy="947521"/>
            <a:chOff x="1040458" y="3691319"/>
            <a:chExt cx="140400" cy="279002"/>
          </a:xfrm>
        </p:grpSpPr>
        <p:cxnSp>
          <p:nvCxnSpPr>
            <p:cNvPr id="38" name="Google Shape;9583;p356">
              <a:extLst>
                <a:ext uri="{FF2B5EF4-FFF2-40B4-BE49-F238E27FC236}">
                  <a16:creationId xmlns:a16="http://schemas.microsoft.com/office/drawing/2014/main" id="{82E1A225-3F0F-00B6-6551-351C1B3CE31C}"/>
                </a:ext>
              </a:extLst>
            </p:cNvPr>
            <p:cNvCxnSpPr/>
            <p:nvPr/>
          </p:nvCxnSpPr>
          <p:spPr>
            <a:xfrm rot="10800000">
              <a:off x="1110658" y="3691319"/>
              <a:ext cx="0" cy="144000"/>
            </a:xfrm>
            <a:prstGeom prst="straightConnector1">
              <a:avLst/>
            </a:prstGeom>
            <a:noFill/>
            <a:ln w="44450" cap="rnd" cmpd="sng">
              <a:solidFill>
                <a:schemeClr val="dk2"/>
              </a:solidFill>
              <a:prstDash val="dot"/>
              <a:round/>
              <a:headEnd type="none" w="sm" len="sm"/>
              <a:tailEnd type="none" w="sm" len="sm"/>
            </a:ln>
          </p:spPr>
        </p:cxnSp>
        <p:sp>
          <p:nvSpPr>
            <p:cNvPr id="39" name="Google Shape;9584;p356">
              <a:extLst>
                <a:ext uri="{FF2B5EF4-FFF2-40B4-BE49-F238E27FC236}">
                  <a16:creationId xmlns:a16="http://schemas.microsoft.com/office/drawing/2014/main" id="{96915125-FAEB-463A-39F5-999EAB513103}"/>
                </a:ext>
              </a:extLst>
            </p:cNvPr>
            <p:cNvSpPr/>
            <p:nvPr/>
          </p:nvSpPr>
          <p:spPr>
            <a:xfrm>
              <a:off x="1040458" y="3829921"/>
              <a:ext cx="140400" cy="140400"/>
            </a:xfrm>
            <a:prstGeom prst="ellipse">
              <a:avLst/>
            </a:prstGeom>
            <a:solidFill>
              <a:srgbClr val="A97E38"/>
            </a:solidFill>
            <a:ln w="44450" cap="sq"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40" name="TextBox 39">
            <a:extLst>
              <a:ext uri="{FF2B5EF4-FFF2-40B4-BE49-F238E27FC236}">
                <a16:creationId xmlns:a16="http://schemas.microsoft.com/office/drawing/2014/main" id="{B9A03A77-DFC2-2F63-B99A-598166EEA83A}"/>
              </a:ext>
            </a:extLst>
          </p:cNvPr>
          <p:cNvSpPr txBox="1"/>
          <p:nvPr/>
        </p:nvSpPr>
        <p:spPr>
          <a:xfrm>
            <a:off x="2529664" y="11243429"/>
            <a:ext cx="212650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a:ln>
                  <a:noFill/>
                </a:ln>
                <a:solidFill>
                  <a:schemeClr val="tx2"/>
                </a:solidFill>
                <a:effectLst/>
                <a:uFillTx/>
                <a:latin typeface="Helvetica Neue"/>
                <a:ea typeface="Helvetica Neue"/>
                <a:cs typeface="Helvetica Neue"/>
                <a:sym typeface="Helvetica Neue"/>
              </a:rPr>
              <a:t>October 2025</a:t>
            </a:r>
            <a:endParaRPr kumimoji="0" lang="el-GR" sz="2800" b="1" i="0" u="none" strike="noStrike" cap="none" spc="0" normalizeH="0" baseline="0">
              <a:ln>
                <a:noFill/>
              </a:ln>
              <a:solidFill>
                <a:schemeClr val="tx2"/>
              </a:solidFill>
              <a:effectLst/>
              <a:uFillTx/>
              <a:latin typeface="Helvetica Neue"/>
              <a:ea typeface="Helvetica Neue"/>
              <a:cs typeface="Helvetica Neue"/>
              <a:sym typeface="Helvetica Neue"/>
            </a:endParaRPr>
          </a:p>
        </p:txBody>
      </p:sp>
      <p:grpSp>
        <p:nvGrpSpPr>
          <p:cNvPr id="42" name="Google Shape;9582;p356">
            <a:extLst>
              <a:ext uri="{FF2B5EF4-FFF2-40B4-BE49-F238E27FC236}">
                <a16:creationId xmlns:a16="http://schemas.microsoft.com/office/drawing/2014/main" id="{C7BB89F0-417A-094E-95E2-32E9B5EDA486}"/>
              </a:ext>
            </a:extLst>
          </p:cNvPr>
          <p:cNvGrpSpPr/>
          <p:nvPr/>
        </p:nvGrpSpPr>
        <p:grpSpPr>
          <a:xfrm rot="10800000" flipH="1">
            <a:off x="9632194" y="10334015"/>
            <a:ext cx="489629" cy="947521"/>
            <a:chOff x="1040458" y="3691319"/>
            <a:chExt cx="140400" cy="279002"/>
          </a:xfrm>
          <a:solidFill>
            <a:srgbClr val="CF7D7A"/>
          </a:solidFill>
        </p:grpSpPr>
        <p:cxnSp>
          <p:nvCxnSpPr>
            <p:cNvPr id="43" name="Google Shape;9583;p356">
              <a:extLst>
                <a:ext uri="{FF2B5EF4-FFF2-40B4-BE49-F238E27FC236}">
                  <a16:creationId xmlns:a16="http://schemas.microsoft.com/office/drawing/2014/main" id="{DBF8FFED-A317-52F2-78BF-AEAA3D8C48B2}"/>
                </a:ext>
              </a:extLst>
            </p:cNvPr>
            <p:cNvCxnSpPr/>
            <p:nvPr/>
          </p:nvCxnSpPr>
          <p:spPr>
            <a:xfrm rot="10800000">
              <a:off x="1110658" y="3691319"/>
              <a:ext cx="0" cy="144000"/>
            </a:xfrm>
            <a:prstGeom prst="straightConnector1">
              <a:avLst/>
            </a:prstGeom>
            <a:grpFill/>
            <a:ln w="44450" cap="rnd" cmpd="sng">
              <a:solidFill>
                <a:schemeClr val="dk2"/>
              </a:solidFill>
              <a:prstDash val="dot"/>
              <a:round/>
              <a:headEnd type="none" w="sm" len="sm"/>
              <a:tailEnd type="none" w="sm" len="sm"/>
            </a:ln>
          </p:spPr>
        </p:cxnSp>
        <p:sp>
          <p:nvSpPr>
            <p:cNvPr id="44" name="Google Shape;9584;p356">
              <a:extLst>
                <a:ext uri="{FF2B5EF4-FFF2-40B4-BE49-F238E27FC236}">
                  <a16:creationId xmlns:a16="http://schemas.microsoft.com/office/drawing/2014/main" id="{FC9C836A-1E2B-29FD-1871-1BE7D77F4ADF}"/>
                </a:ext>
              </a:extLst>
            </p:cNvPr>
            <p:cNvSpPr/>
            <p:nvPr/>
          </p:nvSpPr>
          <p:spPr>
            <a:xfrm>
              <a:off x="1040458" y="3829921"/>
              <a:ext cx="140400" cy="140400"/>
            </a:xfrm>
            <a:prstGeom prst="ellipse">
              <a:avLst/>
            </a:prstGeom>
            <a:grpFill/>
            <a:ln w="44450" cap="sq"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47" name="TextBox 46">
            <a:extLst>
              <a:ext uri="{FF2B5EF4-FFF2-40B4-BE49-F238E27FC236}">
                <a16:creationId xmlns:a16="http://schemas.microsoft.com/office/drawing/2014/main" id="{0989B70D-DBC9-722B-CFFB-C437F9D423BF}"/>
              </a:ext>
            </a:extLst>
          </p:cNvPr>
          <p:cNvSpPr txBox="1"/>
          <p:nvPr/>
        </p:nvSpPr>
        <p:spPr>
          <a:xfrm>
            <a:off x="8488950" y="11335679"/>
            <a:ext cx="28611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a:ln>
                  <a:noFill/>
                </a:ln>
                <a:solidFill>
                  <a:schemeClr val="tx2"/>
                </a:solidFill>
                <a:effectLst/>
                <a:uFillTx/>
                <a:latin typeface="Helvetica Neue"/>
                <a:ea typeface="Helvetica Neue"/>
                <a:cs typeface="Helvetica Neue"/>
                <a:sym typeface="Helvetica Neue"/>
              </a:rPr>
              <a:t>December 2025</a:t>
            </a:r>
            <a:endParaRPr kumimoji="0" lang="el-GR" sz="2800" b="1" i="0" u="none" strike="noStrike" cap="none" spc="0" normalizeH="0" baseline="0">
              <a:ln>
                <a:noFill/>
              </a:ln>
              <a:solidFill>
                <a:schemeClr val="tx2"/>
              </a:solidFill>
              <a:effectLst/>
              <a:uFillTx/>
              <a:latin typeface="Helvetica Neue"/>
              <a:ea typeface="Helvetica Neue"/>
              <a:cs typeface="Helvetica Neue"/>
              <a:sym typeface="Helvetica Neue"/>
            </a:endParaRPr>
          </a:p>
        </p:txBody>
      </p:sp>
      <p:grpSp>
        <p:nvGrpSpPr>
          <p:cNvPr id="48" name="Google Shape;9582;p356">
            <a:extLst>
              <a:ext uri="{FF2B5EF4-FFF2-40B4-BE49-F238E27FC236}">
                <a16:creationId xmlns:a16="http://schemas.microsoft.com/office/drawing/2014/main" id="{C94AEFE7-C131-304B-87D5-A9E26C957F03}"/>
              </a:ext>
            </a:extLst>
          </p:cNvPr>
          <p:cNvGrpSpPr/>
          <p:nvPr/>
        </p:nvGrpSpPr>
        <p:grpSpPr>
          <a:xfrm rot="10800000" flipH="1">
            <a:off x="16102669" y="10334015"/>
            <a:ext cx="489629" cy="947521"/>
            <a:chOff x="1040458" y="3691319"/>
            <a:chExt cx="140400" cy="279002"/>
          </a:xfrm>
          <a:solidFill>
            <a:srgbClr val="F37D63"/>
          </a:solidFill>
        </p:grpSpPr>
        <p:cxnSp>
          <p:nvCxnSpPr>
            <p:cNvPr id="49" name="Google Shape;9583;p356">
              <a:extLst>
                <a:ext uri="{FF2B5EF4-FFF2-40B4-BE49-F238E27FC236}">
                  <a16:creationId xmlns:a16="http://schemas.microsoft.com/office/drawing/2014/main" id="{03EFD632-5E13-0231-6132-737C3C30AB96}"/>
                </a:ext>
              </a:extLst>
            </p:cNvPr>
            <p:cNvCxnSpPr/>
            <p:nvPr/>
          </p:nvCxnSpPr>
          <p:spPr>
            <a:xfrm rot="10800000">
              <a:off x="1110658" y="3691319"/>
              <a:ext cx="0" cy="144000"/>
            </a:xfrm>
            <a:prstGeom prst="straightConnector1">
              <a:avLst/>
            </a:prstGeom>
            <a:grpFill/>
            <a:ln w="44450" cap="rnd" cmpd="sng">
              <a:solidFill>
                <a:schemeClr val="dk2"/>
              </a:solidFill>
              <a:prstDash val="dot"/>
              <a:round/>
              <a:headEnd type="none" w="sm" len="sm"/>
              <a:tailEnd type="none" w="sm" len="sm"/>
            </a:ln>
          </p:spPr>
        </p:cxnSp>
        <p:sp>
          <p:nvSpPr>
            <p:cNvPr id="50" name="Google Shape;9584;p356">
              <a:extLst>
                <a:ext uri="{FF2B5EF4-FFF2-40B4-BE49-F238E27FC236}">
                  <a16:creationId xmlns:a16="http://schemas.microsoft.com/office/drawing/2014/main" id="{39DE5A2F-0002-A5CC-7E20-38E8EE8315FA}"/>
                </a:ext>
              </a:extLst>
            </p:cNvPr>
            <p:cNvSpPr/>
            <p:nvPr/>
          </p:nvSpPr>
          <p:spPr>
            <a:xfrm>
              <a:off x="1040458" y="3829921"/>
              <a:ext cx="140400" cy="140400"/>
            </a:xfrm>
            <a:prstGeom prst="ellipse">
              <a:avLst/>
            </a:prstGeom>
            <a:grpFill/>
            <a:ln w="44450" cap="sq"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51" name="TextBox 50">
            <a:extLst>
              <a:ext uri="{FF2B5EF4-FFF2-40B4-BE49-F238E27FC236}">
                <a16:creationId xmlns:a16="http://schemas.microsoft.com/office/drawing/2014/main" id="{43760802-9A89-7D7B-9C91-1FDC079E3243}"/>
              </a:ext>
            </a:extLst>
          </p:cNvPr>
          <p:cNvSpPr txBox="1"/>
          <p:nvPr/>
        </p:nvSpPr>
        <p:spPr>
          <a:xfrm>
            <a:off x="14881085" y="11336045"/>
            <a:ext cx="28611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a:ln>
                  <a:noFill/>
                </a:ln>
                <a:solidFill>
                  <a:schemeClr val="tx2"/>
                </a:solidFill>
                <a:effectLst/>
                <a:uFillTx/>
                <a:latin typeface="Helvetica Neue"/>
                <a:ea typeface="Helvetica Neue"/>
                <a:cs typeface="Helvetica Neue"/>
                <a:sym typeface="Helvetica Neue"/>
              </a:rPr>
              <a:t>April 2026</a:t>
            </a:r>
            <a:endParaRPr kumimoji="0" lang="el-GR" sz="2800" b="1" i="0" u="none" strike="noStrike" cap="none" spc="0" normalizeH="0" baseline="0">
              <a:ln>
                <a:noFill/>
              </a:ln>
              <a:solidFill>
                <a:schemeClr val="tx2"/>
              </a:solidFill>
              <a:effectLst/>
              <a:uFillTx/>
              <a:latin typeface="Helvetica Neue"/>
              <a:ea typeface="Helvetica Neue"/>
              <a:cs typeface="Helvetica Neue"/>
              <a:sym typeface="Helvetica Neue"/>
            </a:endParaRPr>
          </a:p>
        </p:txBody>
      </p:sp>
      <p:grpSp>
        <p:nvGrpSpPr>
          <p:cNvPr id="53" name="Google Shape;9582;p356">
            <a:extLst>
              <a:ext uri="{FF2B5EF4-FFF2-40B4-BE49-F238E27FC236}">
                <a16:creationId xmlns:a16="http://schemas.microsoft.com/office/drawing/2014/main" id="{7F484FEE-48C0-1A7D-BFAC-2493DE48307C}"/>
              </a:ext>
            </a:extLst>
          </p:cNvPr>
          <p:cNvGrpSpPr/>
          <p:nvPr/>
        </p:nvGrpSpPr>
        <p:grpSpPr>
          <a:xfrm rot="10800000" flipH="1">
            <a:off x="21104389" y="10295908"/>
            <a:ext cx="489629" cy="947521"/>
            <a:chOff x="1040458" y="3691319"/>
            <a:chExt cx="140400" cy="279002"/>
          </a:xfrm>
          <a:solidFill>
            <a:srgbClr val="E38A15"/>
          </a:solidFill>
        </p:grpSpPr>
        <p:cxnSp>
          <p:nvCxnSpPr>
            <p:cNvPr id="54" name="Google Shape;9583;p356">
              <a:extLst>
                <a:ext uri="{FF2B5EF4-FFF2-40B4-BE49-F238E27FC236}">
                  <a16:creationId xmlns:a16="http://schemas.microsoft.com/office/drawing/2014/main" id="{7A3B5E4C-8582-404E-A2DD-93E76FD9E37C}"/>
                </a:ext>
              </a:extLst>
            </p:cNvPr>
            <p:cNvCxnSpPr/>
            <p:nvPr/>
          </p:nvCxnSpPr>
          <p:spPr>
            <a:xfrm rot="10800000">
              <a:off x="1110658" y="3691319"/>
              <a:ext cx="0" cy="144000"/>
            </a:xfrm>
            <a:prstGeom prst="straightConnector1">
              <a:avLst/>
            </a:prstGeom>
            <a:grpFill/>
            <a:ln w="44450" cap="rnd" cmpd="sng">
              <a:solidFill>
                <a:schemeClr val="dk2"/>
              </a:solidFill>
              <a:prstDash val="dot"/>
              <a:round/>
              <a:headEnd type="none" w="sm" len="sm"/>
              <a:tailEnd type="none" w="sm" len="sm"/>
            </a:ln>
          </p:spPr>
        </p:cxnSp>
        <p:sp>
          <p:nvSpPr>
            <p:cNvPr id="55" name="Google Shape;9584;p356">
              <a:extLst>
                <a:ext uri="{FF2B5EF4-FFF2-40B4-BE49-F238E27FC236}">
                  <a16:creationId xmlns:a16="http://schemas.microsoft.com/office/drawing/2014/main" id="{2AC152B7-54B9-661C-0B2E-93A0C26E9A75}"/>
                </a:ext>
              </a:extLst>
            </p:cNvPr>
            <p:cNvSpPr/>
            <p:nvPr/>
          </p:nvSpPr>
          <p:spPr>
            <a:xfrm>
              <a:off x="1040458" y="3829921"/>
              <a:ext cx="140400" cy="140400"/>
            </a:xfrm>
            <a:prstGeom prst="ellipse">
              <a:avLst/>
            </a:prstGeom>
            <a:grpFill/>
            <a:ln w="44450" cap="sq"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56" name="TextBox 55">
            <a:extLst>
              <a:ext uri="{FF2B5EF4-FFF2-40B4-BE49-F238E27FC236}">
                <a16:creationId xmlns:a16="http://schemas.microsoft.com/office/drawing/2014/main" id="{E0262086-6BD8-8295-16E0-AC643538F9FB}"/>
              </a:ext>
            </a:extLst>
          </p:cNvPr>
          <p:cNvSpPr txBox="1"/>
          <p:nvPr/>
        </p:nvSpPr>
        <p:spPr>
          <a:xfrm>
            <a:off x="19908618" y="11316423"/>
            <a:ext cx="28611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2800">
                <a:solidFill>
                  <a:schemeClr val="tx2"/>
                </a:solidFill>
              </a:rPr>
              <a:t>May</a:t>
            </a:r>
            <a:r>
              <a:rPr kumimoji="0" lang="en-GB" sz="2800" b="1" i="0" u="none" strike="noStrike" cap="none" spc="0" normalizeH="0" baseline="0">
                <a:ln>
                  <a:noFill/>
                </a:ln>
                <a:solidFill>
                  <a:schemeClr val="tx2"/>
                </a:solidFill>
                <a:effectLst/>
                <a:uFillTx/>
                <a:latin typeface="Helvetica Neue"/>
                <a:ea typeface="Helvetica Neue"/>
                <a:cs typeface="Helvetica Neue"/>
                <a:sym typeface="Helvetica Neue"/>
              </a:rPr>
              <a:t> 2026</a:t>
            </a:r>
            <a:endParaRPr kumimoji="0" lang="el-GR" sz="2800" b="1" i="0" u="none" strike="noStrike" cap="none" spc="0" normalizeH="0" baseline="0">
              <a:ln>
                <a:noFill/>
              </a:ln>
              <a:solidFill>
                <a:schemeClr val="tx2"/>
              </a:solidFill>
              <a:effectLst/>
              <a:uFillTx/>
              <a:latin typeface="Helvetica Neue"/>
              <a:ea typeface="Helvetica Neue"/>
              <a:cs typeface="Helvetica Neue"/>
              <a:sym typeface="Helvetica Neue"/>
            </a:endParaRPr>
          </a:p>
        </p:txBody>
      </p:sp>
      <p:grpSp>
        <p:nvGrpSpPr>
          <p:cNvPr id="57" name="Google Shape;9582;p356">
            <a:extLst>
              <a:ext uri="{FF2B5EF4-FFF2-40B4-BE49-F238E27FC236}">
                <a16:creationId xmlns:a16="http://schemas.microsoft.com/office/drawing/2014/main" id="{DEFDE635-D9A0-7284-AE24-913C7F051AF6}"/>
              </a:ext>
            </a:extLst>
          </p:cNvPr>
          <p:cNvGrpSpPr/>
          <p:nvPr/>
        </p:nvGrpSpPr>
        <p:grpSpPr>
          <a:xfrm rot="10800000" flipH="1">
            <a:off x="22994274" y="10280500"/>
            <a:ext cx="489629" cy="947515"/>
            <a:chOff x="1040458" y="3691319"/>
            <a:chExt cx="140400" cy="279000"/>
          </a:xfrm>
        </p:grpSpPr>
        <p:cxnSp>
          <p:nvCxnSpPr>
            <p:cNvPr id="58" name="Google Shape;9583;p356">
              <a:extLst>
                <a:ext uri="{FF2B5EF4-FFF2-40B4-BE49-F238E27FC236}">
                  <a16:creationId xmlns:a16="http://schemas.microsoft.com/office/drawing/2014/main" id="{99EE14DE-9CF0-E1B5-F05E-9A65215A3B00}"/>
                </a:ext>
              </a:extLst>
            </p:cNvPr>
            <p:cNvCxnSpPr/>
            <p:nvPr/>
          </p:nvCxnSpPr>
          <p:spPr>
            <a:xfrm rot="10800000">
              <a:off x="1110658" y="3691319"/>
              <a:ext cx="0" cy="144000"/>
            </a:xfrm>
            <a:prstGeom prst="straightConnector1">
              <a:avLst/>
            </a:prstGeom>
            <a:noFill/>
            <a:ln w="44450" cap="rnd" cmpd="sng">
              <a:solidFill>
                <a:schemeClr val="dk2"/>
              </a:solidFill>
              <a:prstDash val="dot"/>
              <a:round/>
              <a:headEnd type="none" w="sm" len="sm"/>
              <a:tailEnd type="none" w="sm" len="sm"/>
            </a:ln>
          </p:spPr>
        </p:cxnSp>
        <p:sp>
          <p:nvSpPr>
            <p:cNvPr id="59" name="Google Shape;9584;p356">
              <a:extLst>
                <a:ext uri="{FF2B5EF4-FFF2-40B4-BE49-F238E27FC236}">
                  <a16:creationId xmlns:a16="http://schemas.microsoft.com/office/drawing/2014/main" id="{AACAC0B6-9837-A320-33C8-7A4E95C33E96}"/>
                </a:ext>
              </a:extLst>
            </p:cNvPr>
            <p:cNvSpPr/>
            <p:nvPr/>
          </p:nvSpPr>
          <p:spPr>
            <a:xfrm>
              <a:off x="1040458" y="3829919"/>
              <a:ext cx="140400" cy="140400"/>
            </a:xfrm>
            <a:prstGeom prst="ellipse">
              <a:avLst/>
            </a:prstGeom>
            <a:solidFill>
              <a:srgbClr val="A97E38"/>
            </a:solidFill>
            <a:ln w="44450" cap="sq"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60" name="TextBox 59">
            <a:extLst>
              <a:ext uri="{FF2B5EF4-FFF2-40B4-BE49-F238E27FC236}">
                <a16:creationId xmlns:a16="http://schemas.microsoft.com/office/drawing/2014/main" id="{72CF7DC5-AA56-2BD9-6239-FB1887AF8A23}"/>
              </a:ext>
            </a:extLst>
          </p:cNvPr>
          <p:cNvSpPr txBox="1"/>
          <p:nvPr/>
        </p:nvSpPr>
        <p:spPr>
          <a:xfrm>
            <a:off x="21808500" y="11316457"/>
            <a:ext cx="28611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2800">
                <a:solidFill>
                  <a:schemeClr val="tx2"/>
                </a:solidFill>
              </a:rPr>
              <a:t>July</a:t>
            </a:r>
            <a:r>
              <a:rPr kumimoji="0" lang="en-GB" sz="2800" b="1" i="0" u="none" strike="noStrike" cap="none" spc="0" normalizeH="0" baseline="0">
                <a:ln>
                  <a:noFill/>
                </a:ln>
                <a:solidFill>
                  <a:schemeClr val="tx2"/>
                </a:solidFill>
                <a:effectLst/>
                <a:uFillTx/>
                <a:latin typeface="Helvetica Neue"/>
                <a:ea typeface="Helvetica Neue"/>
                <a:cs typeface="Helvetica Neue"/>
                <a:sym typeface="Helvetica Neue"/>
              </a:rPr>
              <a:t> 2026</a:t>
            </a:r>
            <a:endParaRPr kumimoji="0" lang="el-GR" sz="2800" b="1" i="0" u="none" strike="noStrike" cap="none" spc="0" normalizeH="0" baseline="0">
              <a:ln>
                <a:noFill/>
              </a:ln>
              <a:solidFill>
                <a:schemeClr val="tx2"/>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079818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500"/>
                                        <p:tgtEl>
                                          <p:spTgt spid="116"/>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500"/>
                                        <p:tgtEl>
                                          <p:spTgt spid="123"/>
                                        </p:tgtEl>
                                      </p:cBhvr>
                                    </p:animEffect>
                                  </p:childTnLst>
                                </p:cTn>
                              </p:par>
                              <p:par>
                                <p:cTn id="28" presetID="10" presetClass="entr" presetSubtype="0" fill="hold" nodeType="with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500"/>
                                        <p:tgtEl>
                                          <p:spTgt spid="124"/>
                                        </p:tgtEl>
                                      </p:cBhvr>
                                    </p:animEffect>
                                  </p:childTnLst>
                                </p:cTn>
                              </p:par>
                              <p:par>
                                <p:cTn id="31" presetID="10" presetClass="entr" presetSubtype="0" fill="hold" nodeType="withEffect">
                                  <p:stCondLst>
                                    <p:cond delay="0"/>
                                  </p:stCondLst>
                                  <p:childTnLst>
                                    <p:set>
                                      <p:cBhvr>
                                        <p:cTn id="32" dur="1" fill="hold">
                                          <p:stCondLst>
                                            <p:cond delay="0"/>
                                          </p:stCondLst>
                                        </p:cTn>
                                        <p:tgtEl>
                                          <p:spTgt spid="129"/>
                                        </p:tgtEl>
                                        <p:attrNameLst>
                                          <p:attrName>style.visibility</p:attrName>
                                        </p:attrNameLst>
                                      </p:cBhvr>
                                      <p:to>
                                        <p:strVal val="visible"/>
                                      </p:to>
                                    </p:set>
                                    <p:animEffect transition="in" filter="fade">
                                      <p:cBhvr>
                                        <p:cTn id="33" dur="500"/>
                                        <p:tgtEl>
                                          <p:spTgt spid="1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0"/>
                                        </p:tgtEl>
                                        <p:attrNameLst>
                                          <p:attrName>style.visibility</p:attrName>
                                        </p:attrNameLst>
                                      </p:cBhvr>
                                      <p:to>
                                        <p:strVal val="visible"/>
                                      </p:to>
                                    </p:set>
                                    <p:animEffect transition="in" filter="fade">
                                      <p:cBhvr>
                                        <p:cTn id="36" dur="500"/>
                                        <p:tgtEl>
                                          <p:spTgt spid="130"/>
                                        </p:tgtEl>
                                      </p:cBhvr>
                                    </p:animEffect>
                                  </p:childTnLst>
                                </p:cTn>
                              </p:par>
                              <p:par>
                                <p:cTn id="37" presetID="10" presetClass="entr" presetSubtype="0" fill="hold" nodeType="with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500"/>
                                        <p:tgtEl>
                                          <p:spTgt spid="1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4"/>
                                        </p:tgtEl>
                                        <p:attrNameLst>
                                          <p:attrName>style.visibility</p:attrName>
                                        </p:attrNameLst>
                                      </p:cBhvr>
                                      <p:to>
                                        <p:strVal val="visible"/>
                                      </p:to>
                                    </p:set>
                                    <p:animEffect transition="in" filter="fade">
                                      <p:cBhvr>
                                        <p:cTn id="47" dur="500"/>
                                        <p:tgtEl>
                                          <p:spTgt spid="134"/>
                                        </p:tgtEl>
                                      </p:cBhvr>
                                    </p:animEffect>
                                  </p:childTnLst>
                                </p:cTn>
                              </p:par>
                              <p:par>
                                <p:cTn id="48" presetID="10" presetClass="entr" presetSubtype="0" fill="hold" nodeType="with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500"/>
                                        <p:tgtEl>
                                          <p:spTgt spid="135"/>
                                        </p:tgtEl>
                                      </p:cBhvr>
                                    </p:animEffect>
                                  </p:childTnLst>
                                </p:cTn>
                              </p:par>
                              <p:par>
                                <p:cTn id="51" presetID="10" presetClass="entr" presetSubtype="0" fill="hold" nodeType="withEffect">
                                  <p:stCondLst>
                                    <p:cond delay="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500"/>
                                        <p:tgtEl>
                                          <p:spTgt spid="1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1"/>
                                        </p:tgtEl>
                                        <p:attrNameLst>
                                          <p:attrName>style.visibility</p:attrName>
                                        </p:attrNameLst>
                                      </p:cBhvr>
                                      <p:to>
                                        <p:strVal val="visible"/>
                                      </p:to>
                                    </p:set>
                                    <p:animEffect transition="in" filter="fade">
                                      <p:cBhvr>
                                        <p:cTn id="56" dur="500"/>
                                        <p:tgtEl>
                                          <p:spTgt spid="141"/>
                                        </p:tgtEl>
                                      </p:cBhvr>
                                    </p:animEffect>
                                  </p:childTnLst>
                                </p:cTn>
                              </p:par>
                              <p:par>
                                <p:cTn id="57" presetID="10" presetClass="entr" presetSubtype="0" fill="hold"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30" grpId="0" animBg="1"/>
      <p:bldP spid="141" grpId="0" animBg="1"/>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8A95373D-E720-46AD-A362-B224423C430D}"/>
              </a:ext>
            </a:extLst>
          </p:cNvPr>
          <p:cNvGrpSpPr/>
          <p:nvPr/>
        </p:nvGrpSpPr>
        <p:grpSpPr>
          <a:xfrm rot="18000000">
            <a:off x="2454189" y="-1483444"/>
            <a:ext cx="8858394" cy="18130732"/>
            <a:chOff x="6703878" y="-1103671"/>
            <a:chExt cx="4429197" cy="9065366"/>
          </a:xfrm>
        </p:grpSpPr>
        <p:sp>
          <p:nvSpPr>
            <p:cNvPr id="4" name="Freeform: Shape 3">
              <a:extLst>
                <a:ext uri="{FF2B5EF4-FFF2-40B4-BE49-F238E27FC236}">
                  <a16:creationId xmlns:a16="http://schemas.microsoft.com/office/drawing/2014/main" id="{9F66705E-AD2A-4E9C-BFAC-824704872335}"/>
                </a:ext>
              </a:extLst>
            </p:cNvPr>
            <p:cNvSpPr/>
            <p:nvPr/>
          </p:nvSpPr>
          <p:spPr>
            <a:xfrm rot="16873061">
              <a:off x="4385869" y="1214476"/>
              <a:ext cx="9065216" cy="4429197"/>
            </a:xfrm>
            <a:custGeom>
              <a:avLst/>
              <a:gdLst>
                <a:gd name="connsiteX0" fmla="*/ 5715000 w 5715000"/>
                <a:gd name="connsiteY0" fmla="*/ 1016468 h 2792308"/>
                <a:gd name="connsiteX1" fmla="*/ 4625150 w 5715000"/>
                <a:gd name="connsiteY1" fmla="*/ 1233257 h 2792308"/>
                <a:gd name="connsiteX2" fmla="*/ 4481989 w 5715000"/>
                <a:gd name="connsiteY2" fmla="*/ 513738 h 2792308"/>
                <a:gd name="connsiteX3" fmla="*/ 3731514 w 5715000"/>
                <a:gd name="connsiteY3" fmla="*/ 12342 h 2792308"/>
                <a:gd name="connsiteX4" fmla="*/ 3325368 w 5715000"/>
                <a:gd name="connsiteY4" fmla="*/ 283709 h 2792308"/>
                <a:gd name="connsiteX5" fmla="*/ 3230118 w 5715000"/>
                <a:gd name="connsiteY5" fmla="*/ 762722 h 2792308"/>
                <a:gd name="connsiteX6" fmla="*/ 3330416 w 5715000"/>
                <a:gd name="connsiteY6" fmla="*/ 1267356 h 2792308"/>
                <a:gd name="connsiteX7" fmla="*/ 3303175 w 5715000"/>
                <a:gd name="connsiteY7" fmla="*/ 1423090 h 2792308"/>
                <a:gd name="connsiteX8" fmla="*/ 3255740 w 5715000"/>
                <a:gd name="connsiteY8" fmla="*/ 1185060 h 2792308"/>
                <a:gd name="connsiteX9" fmla="*/ 2974277 w 5715000"/>
                <a:gd name="connsiteY9" fmla="*/ 772342 h 2792308"/>
                <a:gd name="connsiteX10" fmla="*/ 2481263 w 5715000"/>
                <a:gd name="connsiteY10" fmla="*/ 688998 h 2792308"/>
                <a:gd name="connsiteX11" fmla="*/ 1999583 w 5715000"/>
                <a:gd name="connsiteY11" fmla="*/ 1409755 h 2792308"/>
                <a:gd name="connsiteX12" fmla="*/ 2265236 w 5715000"/>
                <a:gd name="connsiteY12" fmla="*/ 1833332 h 2792308"/>
                <a:gd name="connsiteX13" fmla="*/ 2628138 w 5715000"/>
                <a:gd name="connsiteY13" fmla="*/ 1948013 h 2792308"/>
                <a:gd name="connsiteX14" fmla="*/ 2754345 w 5715000"/>
                <a:gd name="connsiteY14" fmla="*/ 1935535 h 2792308"/>
                <a:gd name="connsiteX15" fmla="*/ 3062478 w 5715000"/>
                <a:gd name="connsiteY15" fmla="*/ 1874194 h 2792308"/>
                <a:gd name="connsiteX16" fmla="*/ 2664143 w 5715000"/>
                <a:gd name="connsiteY16" fmla="*/ 2458553 h 2792308"/>
                <a:gd name="connsiteX17" fmla="*/ 2663095 w 5715000"/>
                <a:gd name="connsiteY17" fmla="*/ 2458743 h 2792308"/>
                <a:gd name="connsiteX18" fmla="*/ 2285143 w 5715000"/>
                <a:gd name="connsiteY18" fmla="*/ 2383210 h 2792308"/>
                <a:gd name="connsiteX19" fmla="*/ 2070449 w 5715000"/>
                <a:gd name="connsiteY19" fmla="*/ 2061932 h 2792308"/>
                <a:gd name="connsiteX20" fmla="*/ 1955197 w 5715000"/>
                <a:gd name="connsiteY20" fmla="*/ 1482621 h 2792308"/>
                <a:gd name="connsiteX21" fmla="*/ 1428750 w 5715000"/>
                <a:gd name="connsiteY21" fmla="*/ 1130863 h 2792308"/>
                <a:gd name="connsiteX22" fmla="*/ 1143857 w 5715000"/>
                <a:gd name="connsiteY22" fmla="*/ 1321172 h 2792308"/>
                <a:gd name="connsiteX23" fmla="*/ 1076992 w 5715000"/>
                <a:gd name="connsiteY23" fmla="*/ 1657310 h 2792308"/>
                <a:gd name="connsiteX24" fmla="*/ 1088136 w 5715000"/>
                <a:gd name="connsiteY24" fmla="*/ 1713412 h 2792308"/>
                <a:gd name="connsiteX25" fmla="*/ 916019 w 5715000"/>
                <a:gd name="connsiteY25" fmla="*/ 1970968 h 2792308"/>
                <a:gd name="connsiteX26" fmla="*/ 0 w 5715000"/>
                <a:gd name="connsiteY26" fmla="*/ 2153086 h 2792308"/>
                <a:gd name="connsiteX27" fmla="*/ 0 w 5715000"/>
                <a:gd name="connsiteY27" fmla="*/ 2483318 h 2792308"/>
                <a:gd name="connsiteX28" fmla="*/ 979170 w 5715000"/>
                <a:gd name="connsiteY28" fmla="*/ 2288531 h 2792308"/>
                <a:gd name="connsiteX29" fmla="*/ 1324737 w 5715000"/>
                <a:gd name="connsiteY29" fmla="*/ 2057645 h 2792308"/>
                <a:gd name="connsiteX30" fmla="*/ 1405795 w 5715000"/>
                <a:gd name="connsiteY30" fmla="*/ 1650071 h 2792308"/>
                <a:gd name="connsiteX31" fmla="*/ 1394651 w 5715000"/>
                <a:gd name="connsiteY31" fmla="*/ 1593968 h 2792308"/>
                <a:gd name="connsiteX32" fmla="*/ 1413129 w 5715000"/>
                <a:gd name="connsiteY32" fmla="*/ 1501004 h 2792308"/>
                <a:gd name="connsiteX33" fmla="*/ 1491901 w 5715000"/>
                <a:gd name="connsiteY33" fmla="*/ 1448331 h 2792308"/>
                <a:gd name="connsiteX34" fmla="*/ 1637538 w 5715000"/>
                <a:gd name="connsiteY34" fmla="*/ 1545677 h 2792308"/>
                <a:gd name="connsiteX35" fmla="*/ 1752791 w 5715000"/>
                <a:gd name="connsiteY35" fmla="*/ 2124987 h 2792308"/>
                <a:gd name="connsiteX36" fmla="*/ 2105216 w 5715000"/>
                <a:gd name="connsiteY36" fmla="*/ 2652386 h 2792308"/>
                <a:gd name="connsiteX37" fmla="*/ 2563845 w 5715000"/>
                <a:gd name="connsiteY37" fmla="*/ 2792309 h 2792308"/>
                <a:gd name="connsiteX38" fmla="*/ 2727198 w 5715000"/>
                <a:gd name="connsiteY38" fmla="*/ 2776116 h 2792308"/>
                <a:gd name="connsiteX39" fmla="*/ 2729198 w 5715000"/>
                <a:gd name="connsiteY39" fmla="*/ 2775640 h 2792308"/>
                <a:gd name="connsiteX40" fmla="*/ 3378422 w 5715000"/>
                <a:gd name="connsiteY40" fmla="*/ 1801613 h 2792308"/>
                <a:gd name="connsiteX41" fmla="*/ 3375470 w 5715000"/>
                <a:gd name="connsiteY41" fmla="*/ 1786754 h 2792308"/>
                <a:gd name="connsiteX42" fmla="*/ 3648075 w 5715000"/>
                <a:gd name="connsiteY42" fmla="*/ 1204110 h 2792308"/>
                <a:gd name="connsiteX43" fmla="*/ 3547682 w 5715000"/>
                <a:gd name="connsiteY43" fmla="*/ 699476 h 2792308"/>
                <a:gd name="connsiteX44" fmla="*/ 3594640 w 5715000"/>
                <a:gd name="connsiteY44" fmla="*/ 463541 h 2792308"/>
                <a:gd name="connsiteX45" fmla="*/ 3794760 w 5715000"/>
                <a:gd name="connsiteY45" fmla="*/ 329810 h 2792308"/>
                <a:gd name="connsiteX46" fmla="*/ 4164425 w 5715000"/>
                <a:gd name="connsiteY46" fmla="*/ 576794 h 2792308"/>
                <a:gd name="connsiteX47" fmla="*/ 4307491 w 5715000"/>
                <a:gd name="connsiteY47" fmla="*/ 1296312 h 2792308"/>
                <a:gd name="connsiteX48" fmla="*/ 3999166 w 5715000"/>
                <a:gd name="connsiteY48" fmla="*/ 1357653 h 2792308"/>
                <a:gd name="connsiteX49" fmla="*/ 3586448 w 5715000"/>
                <a:gd name="connsiteY49" fmla="*/ 1639212 h 2792308"/>
                <a:gd name="connsiteX50" fmla="*/ 3503105 w 5715000"/>
                <a:gd name="connsiteY50" fmla="*/ 2132226 h 2792308"/>
                <a:gd name="connsiteX51" fmla="*/ 4124230 w 5715000"/>
                <a:gd name="connsiteY51" fmla="*/ 2621811 h 2792308"/>
                <a:gd name="connsiteX52" fmla="*/ 4223862 w 5715000"/>
                <a:gd name="connsiteY52" fmla="*/ 2613810 h 2792308"/>
                <a:gd name="connsiteX53" fmla="*/ 4647438 w 5715000"/>
                <a:gd name="connsiteY53" fmla="*/ 2348158 h 2792308"/>
                <a:gd name="connsiteX54" fmla="*/ 4749641 w 5715000"/>
                <a:gd name="connsiteY54" fmla="*/ 1859049 h 2792308"/>
                <a:gd name="connsiteX55" fmla="*/ 4688300 w 5715000"/>
                <a:gd name="connsiteY55" fmla="*/ 1550820 h 2792308"/>
                <a:gd name="connsiteX56" fmla="*/ 5715000 w 5715000"/>
                <a:gd name="connsiteY56" fmla="*/ 1346509 h 2792308"/>
                <a:gd name="connsiteX57" fmla="*/ 5715000 w 5715000"/>
                <a:gd name="connsiteY57" fmla="*/ 1016372 h 2792308"/>
                <a:gd name="connsiteX58" fmla="*/ 2691194 w 5715000"/>
                <a:gd name="connsiteY58" fmla="*/ 1617876 h 2792308"/>
                <a:gd name="connsiteX59" fmla="*/ 2450306 w 5715000"/>
                <a:gd name="connsiteY59" fmla="*/ 1567584 h 2792308"/>
                <a:gd name="connsiteX60" fmla="*/ 2319433 w 5715000"/>
                <a:gd name="connsiteY60" fmla="*/ 1358701 h 2792308"/>
                <a:gd name="connsiteX61" fmla="*/ 2556415 w 5715000"/>
                <a:gd name="connsiteY61" fmla="*/ 1003990 h 2792308"/>
                <a:gd name="connsiteX62" fmla="*/ 2799493 w 5715000"/>
                <a:gd name="connsiteY62" fmla="*/ 1044947 h 2792308"/>
                <a:gd name="connsiteX63" fmla="*/ 2938177 w 5715000"/>
                <a:gd name="connsiteY63" fmla="*/ 1248306 h 2792308"/>
                <a:gd name="connsiteX64" fmla="*/ 2999518 w 5715000"/>
                <a:gd name="connsiteY64" fmla="*/ 1556535 h 2792308"/>
                <a:gd name="connsiteX65" fmla="*/ 2691194 w 5715000"/>
                <a:gd name="connsiteY65" fmla="*/ 1617876 h 2792308"/>
                <a:gd name="connsiteX66" fmla="*/ 4381691 w 5715000"/>
                <a:gd name="connsiteY66" fmla="*/ 2163278 h 2792308"/>
                <a:gd name="connsiteX67" fmla="*/ 4172807 w 5715000"/>
                <a:gd name="connsiteY67" fmla="*/ 2294151 h 2792308"/>
                <a:gd name="connsiteX68" fmla="*/ 3818096 w 5715000"/>
                <a:gd name="connsiteY68" fmla="*/ 2057074 h 2792308"/>
                <a:gd name="connsiteX69" fmla="*/ 3859054 w 5715000"/>
                <a:gd name="connsiteY69" fmla="*/ 1814091 h 2792308"/>
                <a:gd name="connsiteX70" fmla="*/ 4062413 w 5715000"/>
                <a:gd name="connsiteY70" fmla="*/ 1675407 h 2792308"/>
                <a:gd name="connsiteX71" fmla="*/ 4370642 w 5715000"/>
                <a:gd name="connsiteY71" fmla="*/ 1614066 h 2792308"/>
                <a:gd name="connsiteX72" fmla="*/ 4431983 w 5715000"/>
                <a:gd name="connsiteY72" fmla="*/ 1922295 h 2792308"/>
                <a:gd name="connsiteX73" fmla="*/ 4431983 w 5715000"/>
                <a:gd name="connsiteY73" fmla="*/ 1922295 h 2792308"/>
                <a:gd name="connsiteX74" fmla="*/ 4381691 w 5715000"/>
                <a:gd name="connsiteY74" fmla="*/ 2163278 h 279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715000" h="2792308">
                  <a:moveTo>
                    <a:pt x="5715000" y="1016468"/>
                  </a:moveTo>
                  <a:lnTo>
                    <a:pt x="4625150" y="1233257"/>
                  </a:lnTo>
                  <a:lnTo>
                    <a:pt x="4481989" y="513738"/>
                  </a:lnTo>
                  <a:cubicBezTo>
                    <a:pt x="4413314" y="168552"/>
                    <a:pt x="4076700" y="-56333"/>
                    <a:pt x="3731514" y="12342"/>
                  </a:cubicBezTo>
                  <a:cubicBezTo>
                    <a:pt x="3564350" y="45584"/>
                    <a:pt x="3420047" y="141977"/>
                    <a:pt x="3325368" y="283709"/>
                  </a:cubicBezTo>
                  <a:cubicBezTo>
                    <a:pt x="3230690" y="425441"/>
                    <a:pt x="3196876" y="595558"/>
                    <a:pt x="3230118" y="762722"/>
                  </a:cubicBezTo>
                  <a:lnTo>
                    <a:pt x="3330416" y="1267356"/>
                  </a:lnTo>
                  <a:cubicBezTo>
                    <a:pt x="3341561" y="1322982"/>
                    <a:pt x="3330416" y="1378037"/>
                    <a:pt x="3303175" y="1423090"/>
                  </a:cubicBezTo>
                  <a:lnTo>
                    <a:pt x="3255740" y="1185060"/>
                  </a:lnTo>
                  <a:cubicBezTo>
                    <a:pt x="3221641" y="1013420"/>
                    <a:pt x="3121628" y="866830"/>
                    <a:pt x="2974277" y="772342"/>
                  </a:cubicBezTo>
                  <a:cubicBezTo>
                    <a:pt x="2826925" y="677854"/>
                    <a:pt x="2651760" y="648231"/>
                    <a:pt x="2481263" y="688998"/>
                  </a:cubicBezTo>
                  <a:cubicBezTo>
                    <a:pt x="2158937" y="765865"/>
                    <a:pt x="1947291" y="1082476"/>
                    <a:pt x="1999583" y="1409755"/>
                  </a:cubicBezTo>
                  <a:cubicBezTo>
                    <a:pt x="2027301" y="1582919"/>
                    <a:pt x="2121599" y="1733414"/>
                    <a:pt x="2265236" y="1833332"/>
                  </a:cubicBezTo>
                  <a:cubicBezTo>
                    <a:pt x="2373725" y="1908865"/>
                    <a:pt x="2499265" y="1948013"/>
                    <a:pt x="2628138" y="1948013"/>
                  </a:cubicBezTo>
                  <a:cubicBezTo>
                    <a:pt x="2670048" y="1948013"/>
                    <a:pt x="2712244" y="1943917"/>
                    <a:pt x="2754345" y="1935535"/>
                  </a:cubicBezTo>
                  <a:lnTo>
                    <a:pt x="3062478" y="1874194"/>
                  </a:lnTo>
                  <a:cubicBezTo>
                    <a:pt x="3110865" y="2143942"/>
                    <a:pt x="2934081" y="2404832"/>
                    <a:pt x="2664143" y="2458553"/>
                  </a:cubicBezTo>
                  <a:lnTo>
                    <a:pt x="2663095" y="2458743"/>
                  </a:lnTo>
                  <a:cubicBezTo>
                    <a:pt x="2531174" y="2484746"/>
                    <a:pt x="2396966" y="2457886"/>
                    <a:pt x="2285143" y="2383210"/>
                  </a:cubicBezTo>
                  <a:cubicBezTo>
                    <a:pt x="2172938" y="2308248"/>
                    <a:pt x="2096738" y="2194139"/>
                    <a:pt x="2070449" y="2061932"/>
                  </a:cubicBezTo>
                  <a:lnTo>
                    <a:pt x="1955197" y="1482621"/>
                  </a:lnTo>
                  <a:cubicBezTo>
                    <a:pt x="1907000" y="1240496"/>
                    <a:pt x="1670876" y="1082762"/>
                    <a:pt x="1428750" y="1130863"/>
                  </a:cubicBezTo>
                  <a:cubicBezTo>
                    <a:pt x="1311497" y="1154199"/>
                    <a:pt x="1210247" y="1221731"/>
                    <a:pt x="1143857" y="1321172"/>
                  </a:cubicBezTo>
                  <a:cubicBezTo>
                    <a:pt x="1077373" y="1420613"/>
                    <a:pt x="1053656" y="1539962"/>
                    <a:pt x="1076992" y="1657310"/>
                  </a:cubicBezTo>
                  <a:lnTo>
                    <a:pt x="1088136" y="1713412"/>
                  </a:lnTo>
                  <a:cubicBezTo>
                    <a:pt x="1111758" y="1831808"/>
                    <a:pt x="1034510" y="1947441"/>
                    <a:pt x="916019" y="1970968"/>
                  </a:cubicBezTo>
                  <a:lnTo>
                    <a:pt x="0" y="2153086"/>
                  </a:lnTo>
                  <a:lnTo>
                    <a:pt x="0" y="2483318"/>
                  </a:lnTo>
                  <a:lnTo>
                    <a:pt x="979170" y="2288531"/>
                  </a:lnTo>
                  <a:cubicBezTo>
                    <a:pt x="1121474" y="2260242"/>
                    <a:pt x="1244156" y="2178232"/>
                    <a:pt x="1324737" y="2057645"/>
                  </a:cubicBezTo>
                  <a:cubicBezTo>
                    <a:pt x="1405318" y="1937059"/>
                    <a:pt x="1434084" y="1792374"/>
                    <a:pt x="1405795" y="1650071"/>
                  </a:cubicBezTo>
                  <a:lnTo>
                    <a:pt x="1394651" y="1593968"/>
                  </a:lnTo>
                  <a:cubicBezTo>
                    <a:pt x="1388174" y="1561583"/>
                    <a:pt x="1394651" y="1528532"/>
                    <a:pt x="1413129" y="1501004"/>
                  </a:cubicBezTo>
                  <a:cubicBezTo>
                    <a:pt x="1431512" y="1473477"/>
                    <a:pt x="1459516" y="1454808"/>
                    <a:pt x="1491901" y="1448331"/>
                  </a:cubicBezTo>
                  <a:cubicBezTo>
                    <a:pt x="1558862" y="1434996"/>
                    <a:pt x="1624298" y="1478716"/>
                    <a:pt x="1637538" y="1545677"/>
                  </a:cubicBezTo>
                  <a:lnTo>
                    <a:pt x="1752791" y="2124987"/>
                  </a:lnTo>
                  <a:cubicBezTo>
                    <a:pt x="1796034" y="2342062"/>
                    <a:pt x="1921097" y="2529419"/>
                    <a:pt x="2105216" y="2652386"/>
                  </a:cubicBezTo>
                  <a:cubicBezTo>
                    <a:pt x="2243042" y="2744493"/>
                    <a:pt x="2401634" y="2792309"/>
                    <a:pt x="2563845" y="2792309"/>
                  </a:cubicBezTo>
                  <a:cubicBezTo>
                    <a:pt x="2618137" y="2792309"/>
                    <a:pt x="2672810" y="2786879"/>
                    <a:pt x="2727198" y="2776116"/>
                  </a:cubicBezTo>
                  <a:lnTo>
                    <a:pt x="2729198" y="2775640"/>
                  </a:lnTo>
                  <a:cubicBezTo>
                    <a:pt x="3176302" y="2685724"/>
                    <a:pt x="3467481" y="2249193"/>
                    <a:pt x="3378422" y="1801613"/>
                  </a:cubicBezTo>
                  <a:lnTo>
                    <a:pt x="3375470" y="1786754"/>
                  </a:lnTo>
                  <a:cubicBezTo>
                    <a:pt x="3578352" y="1675979"/>
                    <a:pt x="3695510" y="1442426"/>
                    <a:pt x="3648075" y="1204110"/>
                  </a:cubicBezTo>
                  <a:lnTo>
                    <a:pt x="3547682" y="699476"/>
                  </a:lnTo>
                  <a:cubicBezTo>
                    <a:pt x="3531299" y="617084"/>
                    <a:pt x="3547967" y="533360"/>
                    <a:pt x="3594640" y="463541"/>
                  </a:cubicBezTo>
                  <a:cubicBezTo>
                    <a:pt x="3641312" y="393723"/>
                    <a:pt x="3712369" y="346289"/>
                    <a:pt x="3794760" y="329810"/>
                  </a:cubicBezTo>
                  <a:cubicBezTo>
                    <a:pt x="3964686" y="295997"/>
                    <a:pt x="4130612" y="406868"/>
                    <a:pt x="4164425" y="576794"/>
                  </a:cubicBezTo>
                  <a:lnTo>
                    <a:pt x="4307491" y="1296312"/>
                  </a:lnTo>
                  <a:lnTo>
                    <a:pt x="3999166" y="1357653"/>
                  </a:lnTo>
                  <a:cubicBezTo>
                    <a:pt x="3827526" y="1391848"/>
                    <a:pt x="3680936" y="1491765"/>
                    <a:pt x="3586448" y="1639212"/>
                  </a:cubicBezTo>
                  <a:cubicBezTo>
                    <a:pt x="3491960" y="1786564"/>
                    <a:pt x="3462338" y="1961633"/>
                    <a:pt x="3503105" y="2132226"/>
                  </a:cubicBezTo>
                  <a:cubicBezTo>
                    <a:pt x="3572161" y="2421691"/>
                    <a:pt x="3834479" y="2621811"/>
                    <a:pt x="4124230" y="2621811"/>
                  </a:cubicBezTo>
                  <a:cubicBezTo>
                    <a:pt x="4157186" y="2621811"/>
                    <a:pt x="4190524" y="2619144"/>
                    <a:pt x="4223862" y="2613810"/>
                  </a:cubicBezTo>
                  <a:cubicBezTo>
                    <a:pt x="4397026" y="2586188"/>
                    <a:pt x="4547521" y="2491795"/>
                    <a:pt x="4647438" y="2348158"/>
                  </a:cubicBezTo>
                  <a:cubicBezTo>
                    <a:pt x="4747451" y="2204426"/>
                    <a:pt x="4783741" y="2030785"/>
                    <a:pt x="4749641" y="1859049"/>
                  </a:cubicBezTo>
                  <a:lnTo>
                    <a:pt x="4688300" y="1550820"/>
                  </a:lnTo>
                  <a:lnTo>
                    <a:pt x="5715000" y="1346509"/>
                  </a:lnTo>
                  <a:lnTo>
                    <a:pt x="5715000" y="1016372"/>
                  </a:lnTo>
                  <a:close/>
                  <a:moveTo>
                    <a:pt x="2691194" y="1617876"/>
                  </a:moveTo>
                  <a:cubicBezTo>
                    <a:pt x="2606612" y="1634640"/>
                    <a:pt x="2521077" y="1616828"/>
                    <a:pt x="2450306" y="1567584"/>
                  </a:cubicBezTo>
                  <a:cubicBezTo>
                    <a:pt x="2379536" y="1518340"/>
                    <a:pt x="2333054" y="1444140"/>
                    <a:pt x="2319433" y="1358701"/>
                  </a:cubicBezTo>
                  <a:cubicBezTo>
                    <a:pt x="2293715" y="1197633"/>
                    <a:pt x="2397824" y="1041804"/>
                    <a:pt x="2556415" y="1003990"/>
                  </a:cubicBezTo>
                  <a:cubicBezTo>
                    <a:pt x="2640616" y="983892"/>
                    <a:pt x="2726912" y="998465"/>
                    <a:pt x="2799493" y="1044947"/>
                  </a:cubicBezTo>
                  <a:cubicBezTo>
                    <a:pt x="2872073" y="1091525"/>
                    <a:pt x="2921318" y="1163724"/>
                    <a:pt x="2938177" y="1248306"/>
                  </a:cubicBezTo>
                  <a:lnTo>
                    <a:pt x="2999518" y="1556535"/>
                  </a:lnTo>
                  <a:lnTo>
                    <a:pt x="2691194" y="1617876"/>
                  </a:lnTo>
                  <a:close/>
                  <a:moveTo>
                    <a:pt x="4381691" y="2163278"/>
                  </a:moveTo>
                  <a:cubicBezTo>
                    <a:pt x="4332447" y="2234048"/>
                    <a:pt x="4258247" y="2280530"/>
                    <a:pt x="4172807" y="2294151"/>
                  </a:cubicBezTo>
                  <a:cubicBezTo>
                    <a:pt x="4011835" y="2319773"/>
                    <a:pt x="3855911" y="2215760"/>
                    <a:pt x="3818096" y="2057074"/>
                  </a:cubicBezTo>
                  <a:cubicBezTo>
                    <a:pt x="3797999" y="1972968"/>
                    <a:pt x="3812572" y="1886672"/>
                    <a:pt x="3859054" y="1814091"/>
                  </a:cubicBezTo>
                  <a:cubicBezTo>
                    <a:pt x="3905631" y="1741415"/>
                    <a:pt x="3977831" y="1692171"/>
                    <a:pt x="4062413" y="1675407"/>
                  </a:cubicBezTo>
                  <a:lnTo>
                    <a:pt x="4370642" y="1614066"/>
                  </a:lnTo>
                  <a:lnTo>
                    <a:pt x="4431983" y="1922295"/>
                  </a:lnTo>
                  <a:lnTo>
                    <a:pt x="4431983" y="1922295"/>
                  </a:lnTo>
                  <a:cubicBezTo>
                    <a:pt x="4448842" y="2006877"/>
                    <a:pt x="4430935" y="2092507"/>
                    <a:pt x="4381691" y="2163278"/>
                  </a:cubicBezTo>
                  <a:close/>
                </a:path>
              </a:pathLst>
            </a:custGeom>
            <a:solidFill>
              <a:schemeClr val="tx2">
                <a:lumMod val="75000"/>
                <a:lumOff val="25000"/>
              </a:schemeClr>
            </a:solidFill>
            <a:ln w="0" cap="flat">
              <a:noFill/>
              <a:prstDash val="solid"/>
              <a:miter/>
            </a:ln>
          </p:spPr>
          <p:txBody>
            <a:bodyPr rtlCol="0" anchor="ctr"/>
            <a:lstStyle/>
            <a:p>
              <a:endParaRPr lang="en-ID" sz="6000"/>
            </a:p>
          </p:txBody>
        </p:sp>
        <p:sp>
          <p:nvSpPr>
            <p:cNvPr id="5" name="Freeform: Shape 4">
              <a:extLst>
                <a:ext uri="{FF2B5EF4-FFF2-40B4-BE49-F238E27FC236}">
                  <a16:creationId xmlns:a16="http://schemas.microsoft.com/office/drawing/2014/main" id="{73308BAF-7DEE-4B2D-BB23-1E8E21B21FE7}"/>
                </a:ext>
              </a:extLst>
            </p:cNvPr>
            <p:cNvSpPr/>
            <p:nvPr/>
          </p:nvSpPr>
          <p:spPr>
            <a:xfrm rot="16873061">
              <a:off x="4385864" y="1259644"/>
              <a:ext cx="9065366" cy="4338736"/>
            </a:xfrm>
            <a:custGeom>
              <a:avLst/>
              <a:gdLst>
                <a:gd name="connsiteX0" fmla="*/ 3765042 w 5715095"/>
                <a:gd name="connsiteY0" fmla="*/ 151908 h 2735278"/>
                <a:gd name="connsiteX1" fmla="*/ 3708559 w 5715095"/>
                <a:gd name="connsiteY1" fmla="*/ 166863 h 2735278"/>
                <a:gd name="connsiteX2" fmla="*/ 3702558 w 5715095"/>
                <a:gd name="connsiteY2" fmla="*/ 148765 h 2735278"/>
                <a:gd name="connsiteX3" fmla="*/ 3761232 w 5715095"/>
                <a:gd name="connsiteY3" fmla="*/ 133239 h 2735278"/>
                <a:gd name="connsiteX4" fmla="*/ 3768662 w 5715095"/>
                <a:gd name="connsiteY4" fmla="*/ 131811 h 2735278"/>
                <a:gd name="connsiteX5" fmla="*/ 3772091 w 5715095"/>
                <a:gd name="connsiteY5" fmla="*/ 150575 h 2735278"/>
                <a:gd name="connsiteX6" fmla="*/ 3765042 w 5715095"/>
                <a:gd name="connsiteY6" fmla="*/ 151908 h 2735278"/>
                <a:gd name="connsiteX7" fmla="*/ 3639407 w 5715095"/>
                <a:gd name="connsiteY7" fmla="*/ 174768 h 2735278"/>
                <a:gd name="connsiteX8" fmla="*/ 3580638 w 5715095"/>
                <a:gd name="connsiteY8" fmla="*/ 209344 h 2735278"/>
                <a:gd name="connsiteX9" fmla="*/ 3591401 w 5715095"/>
                <a:gd name="connsiteY9" fmla="*/ 225060 h 2735278"/>
                <a:gd name="connsiteX10" fmla="*/ 3647885 w 5715095"/>
                <a:gd name="connsiteY10" fmla="*/ 191818 h 2735278"/>
                <a:gd name="connsiteX11" fmla="*/ 3639407 w 5715095"/>
                <a:gd name="connsiteY11" fmla="*/ 174768 h 2735278"/>
                <a:gd name="connsiteX12" fmla="*/ 3368707 w 5715095"/>
                <a:gd name="connsiteY12" fmla="*/ 1579039 h 2735278"/>
                <a:gd name="connsiteX13" fmla="*/ 3416808 w 5715095"/>
                <a:gd name="connsiteY13" fmla="*/ 1530176 h 2735278"/>
                <a:gd name="connsiteX14" fmla="*/ 3402045 w 5715095"/>
                <a:gd name="connsiteY14" fmla="*/ 1518079 h 2735278"/>
                <a:gd name="connsiteX15" fmla="*/ 3356324 w 5715095"/>
                <a:gd name="connsiteY15" fmla="*/ 1564561 h 2735278"/>
                <a:gd name="connsiteX16" fmla="*/ 3368707 w 5715095"/>
                <a:gd name="connsiteY16" fmla="*/ 1579039 h 2735278"/>
                <a:gd name="connsiteX17" fmla="*/ 2402110 w 5715095"/>
                <a:gd name="connsiteY17" fmla="*/ 2591261 h 2735278"/>
                <a:gd name="connsiteX18" fmla="*/ 2406777 w 5715095"/>
                <a:gd name="connsiteY18" fmla="*/ 2572782 h 2735278"/>
                <a:gd name="connsiteX19" fmla="*/ 2343817 w 5715095"/>
                <a:gd name="connsiteY19" fmla="*/ 2553637 h 2735278"/>
                <a:gd name="connsiteX20" fmla="*/ 2337340 w 5715095"/>
                <a:gd name="connsiteY20" fmla="*/ 2571639 h 2735278"/>
                <a:gd name="connsiteX21" fmla="*/ 2402110 w 5715095"/>
                <a:gd name="connsiteY21" fmla="*/ 2591261 h 2735278"/>
                <a:gd name="connsiteX22" fmla="*/ 4155186 w 5715095"/>
                <a:gd name="connsiteY22" fmla="*/ 226870 h 2735278"/>
                <a:gd name="connsiteX23" fmla="*/ 4098512 w 5715095"/>
                <a:gd name="connsiteY23" fmla="*/ 188675 h 2735278"/>
                <a:gd name="connsiteX24" fmla="*/ 4088987 w 5715095"/>
                <a:gd name="connsiteY24" fmla="*/ 205248 h 2735278"/>
                <a:gd name="connsiteX25" fmla="*/ 4143470 w 5715095"/>
                <a:gd name="connsiteY25" fmla="*/ 241919 h 2735278"/>
                <a:gd name="connsiteX26" fmla="*/ 4155186 w 5715095"/>
                <a:gd name="connsiteY26" fmla="*/ 226870 h 2735278"/>
                <a:gd name="connsiteX27" fmla="*/ 3972116 w 5715095"/>
                <a:gd name="connsiteY27" fmla="*/ 137811 h 2735278"/>
                <a:gd name="connsiteX28" fmla="*/ 3967544 w 5715095"/>
                <a:gd name="connsiteY28" fmla="*/ 156385 h 2735278"/>
                <a:gd name="connsiteX29" fmla="*/ 4030028 w 5715095"/>
                <a:gd name="connsiteY29" fmla="*/ 176483 h 2735278"/>
                <a:gd name="connsiteX30" fmla="*/ 4037076 w 5715095"/>
                <a:gd name="connsiteY30" fmla="*/ 158862 h 2735278"/>
                <a:gd name="connsiteX31" fmla="*/ 3972116 w 5715095"/>
                <a:gd name="connsiteY31" fmla="*/ 137811 h 2735278"/>
                <a:gd name="connsiteX32" fmla="*/ 3902964 w 5715095"/>
                <a:gd name="connsiteY32" fmla="*/ 145145 h 2735278"/>
                <a:gd name="connsiteX33" fmla="*/ 3904869 w 5715095"/>
                <a:gd name="connsiteY33" fmla="*/ 126191 h 2735278"/>
                <a:gd name="connsiteX34" fmla="*/ 3836575 w 5715095"/>
                <a:gd name="connsiteY34" fmla="*/ 124191 h 2735278"/>
                <a:gd name="connsiteX35" fmla="*/ 3837337 w 5715095"/>
                <a:gd name="connsiteY35" fmla="*/ 143241 h 2735278"/>
                <a:gd name="connsiteX36" fmla="*/ 3902964 w 5715095"/>
                <a:gd name="connsiteY36" fmla="*/ 145145 h 2735278"/>
                <a:gd name="connsiteX37" fmla="*/ 4249674 w 5715095"/>
                <a:gd name="connsiteY37" fmla="*/ 324787 h 2735278"/>
                <a:gd name="connsiteX38" fmla="*/ 4205859 w 5715095"/>
                <a:gd name="connsiteY38" fmla="*/ 272495 h 2735278"/>
                <a:gd name="connsiteX39" fmla="*/ 4192143 w 5715095"/>
                <a:gd name="connsiteY39" fmla="*/ 285735 h 2735278"/>
                <a:gd name="connsiteX40" fmla="*/ 4234244 w 5715095"/>
                <a:gd name="connsiteY40" fmla="*/ 336026 h 2735278"/>
                <a:gd name="connsiteX41" fmla="*/ 4249674 w 5715095"/>
                <a:gd name="connsiteY41" fmla="*/ 324787 h 2735278"/>
                <a:gd name="connsiteX42" fmla="*/ 3441287 w 5715095"/>
                <a:gd name="connsiteY42" fmla="*/ 1014683 h 2735278"/>
                <a:gd name="connsiteX43" fmla="*/ 3454337 w 5715095"/>
                <a:gd name="connsiteY43" fmla="*/ 1080405 h 2735278"/>
                <a:gd name="connsiteX44" fmla="*/ 3473006 w 5715095"/>
                <a:gd name="connsiteY44" fmla="*/ 1076691 h 2735278"/>
                <a:gd name="connsiteX45" fmla="*/ 3459956 w 5715095"/>
                <a:gd name="connsiteY45" fmla="*/ 1010968 h 2735278"/>
                <a:gd name="connsiteX46" fmla="*/ 3441287 w 5715095"/>
                <a:gd name="connsiteY46" fmla="*/ 1014683 h 2735278"/>
                <a:gd name="connsiteX47" fmla="*/ 3439001 w 5715095"/>
                <a:gd name="connsiteY47" fmla="*/ 1464263 h 2735278"/>
                <a:gd name="connsiteX48" fmla="*/ 3455575 w 5715095"/>
                <a:gd name="connsiteY48" fmla="*/ 1473693 h 2735278"/>
                <a:gd name="connsiteX49" fmla="*/ 3484055 w 5715095"/>
                <a:gd name="connsiteY49" fmla="*/ 1411209 h 2735278"/>
                <a:gd name="connsiteX50" fmla="*/ 3466053 w 5715095"/>
                <a:gd name="connsiteY50" fmla="*/ 1404922 h 2735278"/>
                <a:gd name="connsiteX51" fmla="*/ 3439001 w 5715095"/>
                <a:gd name="connsiteY51" fmla="*/ 1464263 h 2735278"/>
                <a:gd name="connsiteX52" fmla="*/ 3506153 w 5715095"/>
                <a:gd name="connsiteY52" fmla="*/ 1281954 h 2735278"/>
                <a:gd name="connsiteX53" fmla="*/ 3506153 w 5715095"/>
                <a:gd name="connsiteY53" fmla="*/ 1276430 h 2735278"/>
                <a:gd name="connsiteX54" fmla="*/ 3487103 w 5715095"/>
                <a:gd name="connsiteY54" fmla="*/ 1276715 h 2735278"/>
                <a:gd name="connsiteX55" fmla="*/ 3487103 w 5715095"/>
                <a:gd name="connsiteY55" fmla="*/ 1281954 h 2735278"/>
                <a:gd name="connsiteX56" fmla="*/ 3482245 w 5715095"/>
                <a:gd name="connsiteY56" fmla="*/ 1341771 h 2735278"/>
                <a:gd name="connsiteX57" fmla="*/ 3501104 w 5715095"/>
                <a:gd name="connsiteY57" fmla="*/ 1344819 h 2735278"/>
                <a:gd name="connsiteX58" fmla="*/ 3506153 w 5715095"/>
                <a:gd name="connsiteY58" fmla="*/ 1281954 h 2735278"/>
                <a:gd name="connsiteX59" fmla="*/ 2215229 w 5715095"/>
                <a:gd name="connsiteY59" fmla="*/ 2513346 h 2735278"/>
                <a:gd name="connsiteX60" fmla="*/ 2274856 w 5715095"/>
                <a:gd name="connsiteY60" fmla="*/ 2545541 h 2735278"/>
                <a:gd name="connsiteX61" fmla="*/ 2283047 w 5715095"/>
                <a:gd name="connsiteY61" fmla="*/ 2528396 h 2735278"/>
                <a:gd name="connsiteX62" fmla="*/ 2225135 w 5715095"/>
                <a:gd name="connsiteY62" fmla="*/ 2497059 h 2735278"/>
                <a:gd name="connsiteX63" fmla="*/ 2215229 w 5715095"/>
                <a:gd name="connsiteY63" fmla="*/ 2513346 h 2735278"/>
                <a:gd name="connsiteX64" fmla="*/ 3376232 w 5715095"/>
                <a:gd name="connsiteY64" fmla="*/ 685689 h 2735278"/>
                <a:gd name="connsiteX65" fmla="*/ 3394996 w 5715095"/>
                <a:gd name="connsiteY65" fmla="*/ 682737 h 2735278"/>
                <a:gd name="connsiteX66" fmla="*/ 3389281 w 5715095"/>
                <a:gd name="connsiteY66" fmla="*/ 617300 h 2735278"/>
                <a:gd name="connsiteX67" fmla="*/ 3370231 w 5715095"/>
                <a:gd name="connsiteY67" fmla="*/ 617681 h 2735278"/>
                <a:gd name="connsiteX68" fmla="*/ 3376232 w 5715095"/>
                <a:gd name="connsiteY68" fmla="*/ 685689 h 2735278"/>
                <a:gd name="connsiteX69" fmla="*/ 3433858 w 5715095"/>
                <a:gd name="connsiteY69" fmla="*/ 879523 h 2735278"/>
                <a:gd name="connsiteX70" fmla="*/ 3415094 w 5715095"/>
                <a:gd name="connsiteY70" fmla="*/ 883238 h 2735278"/>
                <a:gd name="connsiteX71" fmla="*/ 3428238 w 5715095"/>
                <a:gd name="connsiteY71" fmla="*/ 948960 h 2735278"/>
                <a:gd name="connsiteX72" fmla="*/ 3446907 w 5715095"/>
                <a:gd name="connsiteY72" fmla="*/ 945246 h 2735278"/>
                <a:gd name="connsiteX73" fmla="*/ 3433858 w 5715095"/>
                <a:gd name="connsiteY73" fmla="*/ 879523 h 2735278"/>
                <a:gd name="connsiteX74" fmla="*/ 3409569 w 5715095"/>
                <a:gd name="connsiteY74" fmla="*/ 417942 h 2735278"/>
                <a:gd name="connsiteX75" fmla="*/ 3427095 w 5715095"/>
                <a:gd name="connsiteY75" fmla="*/ 425466 h 2735278"/>
                <a:gd name="connsiteX76" fmla="*/ 3457194 w 5715095"/>
                <a:gd name="connsiteY76" fmla="*/ 367173 h 2735278"/>
                <a:gd name="connsiteX77" fmla="*/ 3440906 w 5715095"/>
                <a:gd name="connsiteY77" fmla="*/ 357267 h 2735278"/>
                <a:gd name="connsiteX78" fmla="*/ 3409569 w 5715095"/>
                <a:gd name="connsiteY78" fmla="*/ 417942 h 2735278"/>
                <a:gd name="connsiteX79" fmla="*/ 3405473 w 5715095"/>
                <a:gd name="connsiteY79" fmla="*/ 487474 h 2735278"/>
                <a:gd name="connsiteX80" fmla="*/ 3387090 w 5715095"/>
                <a:gd name="connsiteY80" fmla="*/ 482426 h 2735278"/>
                <a:gd name="connsiteX81" fmla="*/ 3373850 w 5715095"/>
                <a:gd name="connsiteY81" fmla="*/ 549482 h 2735278"/>
                <a:gd name="connsiteX82" fmla="*/ 3392710 w 5715095"/>
                <a:gd name="connsiteY82" fmla="*/ 551768 h 2735278"/>
                <a:gd name="connsiteX83" fmla="*/ 3405473 w 5715095"/>
                <a:gd name="connsiteY83" fmla="*/ 487474 h 2735278"/>
                <a:gd name="connsiteX84" fmla="*/ 2978849 w 5715095"/>
                <a:gd name="connsiteY84" fmla="*/ 2470484 h 2735278"/>
                <a:gd name="connsiteX85" fmla="*/ 3030284 w 5715095"/>
                <a:gd name="connsiteY85" fmla="*/ 2426478 h 2735278"/>
                <a:gd name="connsiteX86" fmla="*/ 3017139 w 5715095"/>
                <a:gd name="connsiteY86" fmla="*/ 2412572 h 2735278"/>
                <a:gd name="connsiteX87" fmla="*/ 2967133 w 5715095"/>
                <a:gd name="connsiteY87" fmla="*/ 2455339 h 2735278"/>
                <a:gd name="connsiteX88" fmla="*/ 2978849 w 5715095"/>
                <a:gd name="connsiteY88" fmla="*/ 2470484 h 2735278"/>
                <a:gd name="connsiteX89" fmla="*/ 0 w 5715095"/>
                <a:gd name="connsiteY89" fmla="*/ 2163493 h 2735278"/>
                <a:gd name="connsiteX90" fmla="*/ 923449 w 5715095"/>
                <a:gd name="connsiteY90" fmla="*/ 1979756 h 2735278"/>
                <a:gd name="connsiteX91" fmla="*/ 1087088 w 5715095"/>
                <a:gd name="connsiteY91" fmla="*/ 1870409 h 2735278"/>
                <a:gd name="connsiteX92" fmla="*/ 1125569 w 5715095"/>
                <a:gd name="connsiteY92" fmla="*/ 1677432 h 2735278"/>
                <a:gd name="connsiteX93" fmla="*/ 1114330 w 5715095"/>
                <a:gd name="connsiteY93" fmla="*/ 1621330 h 2735278"/>
                <a:gd name="connsiteX94" fmla="*/ 1175576 w 5715095"/>
                <a:gd name="connsiteY94" fmla="*/ 1313863 h 2735278"/>
                <a:gd name="connsiteX95" fmla="*/ 1436180 w 5715095"/>
                <a:gd name="connsiteY95" fmla="*/ 1139651 h 2735278"/>
                <a:gd name="connsiteX96" fmla="*/ 1917859 w 5715095"/>
                <a:gd name="connsiteY96" fmla="*/ 1461501 h 2735278"/>
                <a:gd name="connsiteX97" fmla="*/ 2033111 w 5715095"/>
                <a:gd name="connsiteY97" fmla="*/ 2040811 h 2735278"/>
                <a:gd name="connsiteX98" fmla="*/ 2263902 w 5715095"/>
                <a:gd name="connsiteY98" fmla="*/ 2386283 h 2735278"/>
                <a:gd name="connsiteX99" fmla="*/ 2670524 w 5715095"/>
                <a:gd name="connsiteY99" fmla="*/ 2467531 h 2735278"/>
                <a:gd name="connsiteX100" fmla="*/ 2671572 w 5715095"/>
                <a:gd name="connsiteY100" fmla="*/ 2467341 h 2735278"/>
                <a:gd name="connsiteX101" fmla="*/ 3099911 w 5715095"/>
                <a:gd name="connsiteY101" fmla="*/ 1838214 h 2735278"/>
                <a:gd name="connsiteX102" fmla="*/ 3090577 w 5715095"/>
                <a:gd name="connsiteY102" fmla="*/ 1840119 h 2735278"/>
                <a:gd name="connsiteX103" fmla="*/ 2669762 w 5715095"/>
                <a:gd name="connsiteY103" fmla="*/ 2458006 h 2735278"/>
                <a:gd name="connsiteX104" fmla="*/ 2668620 w 5715095"/>
                <a:gd name="connsiteY104" fmla="*/ 2458196 h 2735278"/>
                <a:gd name="connsiteX105" fmla="*/ 2269236 w 5715095"/>
                <a:gd name="connsiteY105" fmla="*/ 2378377 h 2735278"/>
                <a:gd name="connsiteX106" fmla="*/ 2042446 w 5715095"/>
                <a:gd name="connsiteY106" fmla="*/ 2038906 h 2735278"/>
                <a:gd name="connsiteX107" fmla="*/ 1927193 w 5715095"/>
                <a:gd name="connsiteY107" fmla="*/ 1459596 h 2735278"/>
                <a:gd name="connsiteX108" fmla="*/ 1434370 w 5715095"/>
                <a:gd name="connsiteY108" fmla="*/ 1130316 h 2735278"/>
                <a:gd name="connsiteX109" fmla="*/ 1167575 w 5715095"/>
                <a:gd name="connsiteY109" fmla="*/ 1308529 h 2735278"/>
                <a:gd name="connsiteX110" fmla="*/ 1104995 w 5715095"/>
                <a:gd name="connsiteY110" fmla="*/ 1623140 h 2735278"/>
                <a:gd name="connsiteX111" fmla="*/ 1116235 w 5715095"/>
                <a:gd name="connsiteY111" fmla="*/ 1679242 h 2735278"/>
                <a:gd name="connsiteX112" fmla="*/ 1079183 w 5715095"/>
                <a:gd name="connsiteY112" fmla="*/ 1865170 h 2735278"/>
                <a:gd name="connsiteX113" fmla="*/ 921639 w 5715095"/>
                <a:gd name="connsiteY113" fmla="*/ 1970421 h 2735278"/>
                <a:gd name="connsiteX114" fmla="*/ 0 w 5715095"/>
                <a:gd name="connsiteY114" fmla="*/ 2153682 h 2735278"/>
                <a:gd name="connsiteX115" fmla="*/ 0 w 5715095"/>
                <a:gd name="connsiteY115" fmla="*/ 2163493 h 2735278"/>
                <a:gd name="connsiteX116" fmla="*/ 2864072 w 5715095"/>
                <a:gd name="connsiteY116" fmla="*/ 2541921 h 2735278"/>
                <a:gd name="connsiteX117" fmla="*/ 2923223 w 5715095"/>
                <a:gd name="connsiteY117" fmla="*/ 2509060 h 2735278"/>
                <a:gd name="connsiteX118" fmla="*/ 2913221 w 5715095"/>
                <a:gd name="connsiteY118" fmla="*/ 2492868 h 2735278"/>
                <a:gd name="connsiteX119" fmla="*/ 2855690 w 5715095"/>
                <a:gd name="connsiteY119" fmla="*/ 2524871 h 2735278"/>
                <a:gd name="connsiteX120" fmla="*/ 2864072 w 5715095"/>
                <a:gd name="connsiteY120" fmla="*/ 2541921 h 2735278"/>
                <a:gd name="connsiteX121" fmla="*/ 3062573 w 5715095"/>
                <a:gd name="connsiteY121" fmla="*/ 2365042 h 2735278"/>
                <a:gd name="connsiteX122" fmla="*/ 3077051 w 5715095"/>
                <a:gd name="connsiteY122" fmla="*/ 2377520 h 2735278"/>
                <a:gd name="connsiteX123" fmla="*/ 3118676 w 5715095"/>
                <a:gd name="connsiteY123" fmla="*/ 2324180 h 2735278"/>
                <a:gd name="connsiteX124" fmla="*/ 3103055 w 5715095"/>
                <a:gd name="connsiteY124" fmla="*/ 2313226 h 2735278"/>
                <a:gd name="connsiteX125" fmla="*/ 3062573 w 5715095"/>
                <a:gd name="connsiteY125" fmla="*/ 2365042 h 2735278"/>
                <a:gd name="connsiteX126" fmla="*/ 2737295 w 5715095"/>
                <a:gd name="connsiteY126" fmla="*/ 2588975 h 2735278"/>
                <a:gd name="connsiteX127" fmla="*/ 2801874 w 5715095"/>
                <a:gd name="connsiteY127" fmla="*/ 2568687 h 2735278"/>
                <a:gd name="connsiteX128" fmla="*/ 2795207 w 5715095"/>
                <a:gd name="connsiteY128" fmla="*/ 2550779 h 2735278"/>
                <a:gd name="connsiteX129" fmla="*/ 2732532 w 5715095"/>
                <a:gd name="connsiteY129" fmla="*/ 2570592 h 2735278"/>
                <a:gd name="connsiteX130" fmla="*/ 2737295 w 5715095"/>
                <a:gd name="connsiteY130" fmla="*/ 2588975 h 2735278"/>
                <a:gd name="connsiteX131" fmla="*/ 2536031 w 5715095"/>
                <a:gd name="connsiteY131" fmla="*/ 2610692 h 2735278"/>
                <a:gd name="connsiteX132" fmla="*/ 2536889 w 5715095"/>
                <a:gd name="connsiteY132" fmla="*/ 2591642 h 2735278"/>
                <a:gd name="connsiteX133" fmla="*/ 2471357 w 5715095"/>
                <a:gd name="connsiteY133" fmla="*/ 2585546 h 2735278"/>
                <a:gd name="connsiteX134" fmla="*/ 2468595 w 5715095"/>
                <a:gd name="connsiteY134" fmla="*/ 2604310 h 2735278"/>
                <a:gd name="connsiteX135" fmla="*/ 2536031 w 5715095"/>
                <a:gd name="connsiteY135" fmla="*/ 2610692 h 2735278"/>
                <a:gd name="connsiteX136" fmla="*/ 2602611 w 5715095"/>
                <a:gd name="connsiteY136" fmla="*/ 2591166 h 2735278"/>
                <a:gd name="connsiteX137" fmla="*/ 2603754 w 5715095"/>
                <a:gd name="connsiteY137" fmla="*/ 2610216 h 2735278"/>
                <a:gd name="connsiteX138" fmla="*/ 2671096 w 5715095"/>
                <a:gd name="connsiteY138" fmla="*/ 2602881 h 2735278"/>
                <a:gd name="connsiteX139" fmla="*/ 2668048 w 5715095"/>
                <a:gd name="connsiteY139" fmla="*/ 2584117 h 2735278"/>
                <a:gd name="connsiteX140" fmla="*/ 2602611 w 5715095"/>
                <a:gd name="connsiteY140" fmla="*/ 2591166 h 2735278"/>
                <a:gd name="connsiteX141" fmla="*/ 4371023 w 5715095"/>
                <a:gd name="connsiteY141" fmla="*/ 708264 h 2735278"/>
                <a:gd name="connsiteX142" fmla="*/ 4357878 w 5715095"/>
                <a:gd name="connsiteY142" fmla="*/ 642541 h 2735278"/>
                <a:gd name="connsiteX143" fmla="*/ 4339209 w 5715095"/>
                <a:gd name="connsiteY143" fmla="*/ 646256 h 2735278"/>
                <a:gd name="connsiteX144" fmla="*/ 4352354 w 5715095"/>
                <a:gd name="connsiteY144" fmla="*/ 711978 h 2735278"/>
                <a:gd name="connsiteX145" fmla="*/ 4371023 w 5715095"/>
                <a:gd name="connsiteY145" fmla="*/ 708264 h 2735278"/>
                <a:gd name="connsiteX146" fmla="*/ 4397121 w 5715095"/>
                <a:gd name="connsiteY146" fmla="*/ 839613 h 2735278"/>
                <a:gd name="connsiteX147" fmla="*/ 4384072 w 5715095"/>
                <a:gd name="connsiteY147" fmla="*/ 773986 h 2735278"/>
                <a:gd name="connsiteX148" fmla="*/ 4365403 w 5715095"/>
                <a:gd name="connsiteY148" fmla="*/ 777701 h 2735278"/>
                <a:gd name="connsiteX149" fmla="*/ 4378452 w 5715095"/>
                <a:gd name="connsiteY149" fmla="*/ 843328 h 2735278"/>
                <a:gd name="connsiteX150" fmla="*/ 4397121 w 5715095"/>
                <a:gd name="connsiteY150" fmla="*/ 839613 h 2735278"/>
                <a:gd name="connsiteX151" fmla="*/ 4268915 w 5715095"/>
                <a:gd name="connsiteY151" fmla="*/ 391652 h 2735278"/>
                <a:gd name="connsiteX152" fmla="*/ 4295394 w 5715095"/>
                <a:gd name="connsiteY152" fmla="*/ 451755 h 2735278"/>
                <a:gd name="connsiteX153" fmla="*/ 4313301 w 5715095"/>
                <a:gd name="connsiteY153" fmla="*/ 445278 h 2735278"/>
                <a:gd name="connsiteX154" fmla="*/ 4285774 w 5715095"/>
                <a:gd name="connsiteY154" fmla="*/ 382794 h 2735278"/>
                <a:gd name="connsiteX155" fmla="*/ 4268915 w 5715095"/>
                <a:gd name="connsiteY155" fmla="*/ 391652 h 2735278"/>
                <a:gd name="connsiteX156" fmla="*/ 4344829 w 5715095"/>
                <a:gd name="connsiteY156" fmla="*/ 576819 h 2735278"/>
                <a:gd name="connsiteX157" fmla="*/ 4331780 w 5715095"/>
                <a:gd name="connsiteY157" fmla="*/ 511001 h 2735278"/>
                <a:gd name="connsiteX158" fmla="*/ 4313111 w 5715095"/>
                <a:gd name="connsiteY158" fmla="*/ 514811 h 2735278"/>
                <a:gd name="connsiteX159" fmla="*/ 4326160 w 5715095"/>
                <a:gd name="connsiteY159" fmla="*/ 580533 h 2735278"/>
                <a:gd name="connsiteX160" fmla="*/ 4344829 w 5715095"/>
                <a:gd name="connsiteY160" fmla="*/ 576819 h 2735278"/>
                <a:gd name="connsiteX161" fmla="*/ 4597146 w 5715095"/>
                <a:gd name="connsiteY161" fmla="*/ 1210231 h 2735278"/>
                <a:gd name="connsiteX162" fmla="*/ 4453985 w 5715095"/>
                <a:gd name="connsiteY162" fmla="*/ 490713 h 2735278"/>
                <a:gd name="connsiteX163" fmla="*/ 3737039 w 5715095"/>
                <a:gd name="connsiteY163" fmla="*/ 11795 h 2735278"/>
                <a:gd name="connsiteX164" fmla="*/ 3349181 w 5715095"/>
                <a:gd name="connsiteY164" fmla="*/ 271066 h 2735278"/>
                <a:gd name="connsiteX165" fmla="*/ 3258122 w 5715095"/>
                <a:gd name="connsiteY165" fmla="*/ 728647 h 2735278"/>
                <a:gd name="connsiteX166" fmla="*/ 3358515 w 5715095"/>
                <a:gd name="connsiteY166" fmla="*/ 1233186 h 2735278"/>
                <a:gd name="connsiteX167" fmla="*/ 3163920 w 5715095"/>
                <a:gd name="connsiteY167" fmla="*/ 1524461 h 2735278"/>
                <a:gd name="connsiteX168" fmla="*/ 2696813 w 5715095"/>
                <a:gd name="connsiteY168" fmla="*/ 1617330 h 2735278"/>
                <a:gd name="connsiteX169" fmla="*/ 2433923 w 5715095"/>
                <a:gd name="connsiteY169" fmla="*/ 1562465 h 2735278"/>
                <a:gd name="connsiteX170" fmla="*/ 2291144 w 5715095"/>
                <a:gd name="connsiteY170" fmla="*/ 1334628 h 2735278"/>
                <a:gd name="connsiteX171" fmla="*/ 2549843 w 5715095"/>
                <a:gd name="connsiteY171" fmla="*/ 947627 h 2735278"/>
                <a:gd name="connsiteX172" fmla="*/ 2814923 w 5715095"/>
                <a:gd name="connsiteY172" fmla="*/ 992299 h 2735278"/>
                <a:gd name="connsiteX173" fmla="*/ 2966180 w 5715095"/>
                <a:gd name="connsiteY173" fmla="*/ 1214136 h 2735278"/>
                <a:gd name="connsiteX174" fmla="*/ 3027521 w 5715095"/>
                <a:gd name="connsiteY174" fmla="*/ 1522461 h 2735278"/>
                <a:gd name="connsiteX175" fmla="*/ 3036856 w 5715095"/>
                <a:gd name="connsiteY175" fmla="*/ 1520556 h 2735278"/>
                <a:gd name="connsiteX176" fmla="*/ 2975515 w 5715095"/>
                <a:gd name="connsiteY176" fmla="*/ 1212327 h 2735278"/>
                <a:gd name="connsiteX177" fmla="*/ 2820067 w 5715095"/>
                <a:gd name="connsiteY177" fmla="*/ 984298 h 2735278"/>
                <a:gd name="connsiteX178" fmla="*/ 2547557 w 5715095"/>
                <a:gd name="connsiteY178" fmla="*/ 938387 h 2735278"/>
                <a:gd name="connsiteX179" fmla="*/ 2281809 w 5715095"/>
                <a:gd name="connsiteY179" fmla="*/ 1336152 h 2735278"/>
                <a:gd name="connsiteX180" fmla="*/ 2428494 w 5715095"/>
                <a:gd name="connsiteY180" fmla="*/ 1570276 h 2735278"/>
                <a:gd name="connsiteX181" fmla="*/ 2698623 w 5715095"/>
                <a:gd name="connsiteY181" fmla="*/ 1626664 h 2735278"/>
                <a:gd name="connsiteX182" fmla="*/ 3165729 w 5715095"/>
                <a:gd name="connsiteY182" fmla="*/ 1533795 h 2735278"/>
                <a:gd name="connsiteX183" fmla="*/ 3367849 w 5715095"/>
                <a:gd name="connsiteY183" fmla="*/ 1231377 h 2735278"/>
                <a:gd name="connsiteX184" fmla="*/ 3267456 w 5715095"/>
                <a:gd name="connsiteY184" fmla="*/ 726742 h 2735278"/>
                <a:gd name="connsiteX185" fmla="*/ 3357086 w 5715095"/>
                <a:gd name="connsiteY185" fmla="*/ 276305 h 2735278"/>
                <a:gd name="connsiteX186" fmla="*/ 3738944 w 5715095"/>
                <a:gd name="connsiteY186" fmla="*/ 21130 h 2735278"/>
                <a:gd name="connsiteX187" fmla="*/ 4444651 w 5715095"/>
                <a:gd name="connsiteY187" fmla="*/ 492618 h 2735278"/>
                <a:gd name="connsiteX188" fmla="*/ 4587716 w 5715095"/>
                <a:gd name="connsiteY188" fmla="*/ 1212136 h 2735278"/>
                <a:gd name="connsiteX189" fmla="*/ 4597146 w 5715095"/>
                <a:gd name="connsiteY189" fmla="*/ 1210231 h 2735278"/>
                <a:gd name="connsiteX190" fmla="*/ 4475607 w 5715095"/>
                <a:gd name="connsiteY190" fmla="*/ 1233948 h 2735278"/>
                <a:gd name="connsiteX191" fmla="*/ 4462463 w 5715095"/>
                <a:gd name="connsiteY191" fmla="*/ 1168226 h 2735278"/>
                <a:gd name="connsiteX192" fmla="*/ 4443794 w 5715095"/>
                <a:gd name="connsiteY192" fmla="*/ 1171941 h 2735278"/>
                <a:gd name="connsiteX193" fmla="*/ 4456843 w 5715095"/>
                <a:gd name="connsiteY193" fmla="*/ 1237663 h 2735278"/>
                <a:gd name="connsiteX194" fmla="*/ 4475607 w 5715095"/>
                <a:gd name="connsiteY194" fmla="*/ 1233948 h 2735278"/>
                <a:gd name="connsiteX195" fmla="*/ 4423315 w 5715095"/>
                <a:gd name="connsiteY195" fmla="*/ 971058 h 2735278"/>
                <a:gd name="connsiteX196" fmla="*/ 4410171 w 5715095"/>
                <a:gd name="connsiteY196" fmla="*/ 905336 h 2735278"/>
                <a:gd name="connsiteX197" fmla="*/ 4391501 w 5715095"/>
                <a:gd name="connsiteY197" fmla="*/ 909051 h 2735278"/>
                <a:gd name="connsiteX198" fmla="*/ 4404551 w 5715095"/>
                <a:gd name="connsiteY198" fmla="*/ 974773 h 2735278"/>
                <a:gd name="connsiteX199" fmla="*/ 4423315 w 5715095"/>
                <a:gd name="connsiteY199" fmla="*/ 971058 h 2735278"/>
                <a:gd name="connsiteX200" fmla="*/ 4449414 w 5715095"/>
                <a:gd name="connsiteY200" fmla="*/ 1102503 h 2735278"/>
                <a:gd name="connsiteX201" fmla="*/ 4436364 w 5715095"/>
                <a:gd name="connsiteY201" fmla="*/ 1036781 h 2735278"/>
                <a:gd name="connsiteX202" fmla="*/ 4417695 w 5715095"/>
                <a:gd name="connsiteY202" fmla="*/ 1040496 h 2735278"/>
                <a:gd name="connsiteX203" fmla="*/ 4430745 w 5715095"/>
                <a:gd name="connsiteY203" fmla="*/ 1106218 h 2735278"/>
                <a:gd name="connsiteX204" fmla="*/ 4449414 w 5715095"/>
                <a:gd name="connsiteY204" fmla="*/ 1102503 h 2735278"/>
                <a:gd name="connsiteX205" fmla="*/ 3388995 w 5715095"/>
                <a:gd name="connsiteY205" fmla="*/ 751888 h 2735278"/>
                <a:gd name="connsiteX206" fmla="*/ 3402045 w 5715095"/>
                <a:gd name="connsiteY206" fmla="*/ 817515 h 2735278"/>
                <a:gd name="connsiteX207" fmla="*/ 3420713 w 5715095"/>
                <a:gd name="connsiteY207" fmla="*/ 813801 h 2735278"/>
                <a:gd name="connsiteX208" fmla="*/ 3407664 w 5715095"/>
                <a:gd name="connsiteY208" fmla="*/ 748078 h 2735278"/>
                <a:gd name="connsiteX209" fmla="*/ 3388995 w 5715095"/>
                <a:gd name="connsiteY209" fmla="*/ 751888 h 2735278"/>
                <a:gd name="connsiteX210" fmla="*/ 2945225 w 5715095"/>
                <a:gd name="connsiteY210" fmla="*/ 936864 h 2735278"/>
                <a:gd name="connsiteX211" fmla="*/ 2990374 w 5715095"/>
                <a:gd name="connsiteY211" fmla="*/ 984489 h 2735278"/>
                <a:gd name="connsiteX212" fmla="*/ 3005042 w 5715095"/>
                <a:gd name="connsiteY212" fmla="*/ 972392 h 2735278"/>
                <a:gd name="connsiteX213" fmla="*/ 2958084 w 5715095"/>
                <a:gd name="connsiteY213" fmla="*/ 922862 h 2735278"/>
                <a:gd name="connsiteX214" fmla="*/ 2945225 w 5715095"/>
                <a:gd name="connsiteY214" fmla="*/ 936864 h 2735278"/>
                <a:gd name="connsiteX215" fmla="*/ 3028379 w 5715095"/>
                <a:gd name="connsiteY215" fmla="*/ 1037924 h 2735278"/>
                <a:gd name="connsiteX216" fmla="*/ 3058573 w 5715095"/>
                <a:gd name="connsiteY216" fmla="*/ 1096217 h 2735278"/>
                <a:gd name="connsiteX217" fmla="*/ 3076004 w 5715095"/>
                <a:gd name="connsiteY217" fmla="*/ 1088692 h 2735278"/>
                <a:gd name="connsiteX218" fmla="*/ 3044666 w 5715095"/>
                <a:gd name="connsiteY218" fmla="*/ 1028018 h 2735278"/>
                <a:gd name="connsiteX219" fmla="*/ 3028379 w 5715095"/>
                <a:gd name="connsiteY219" fmla="*/ 1037924 h 2735278"/>
                <a:gd name="connsiteX220" fmla="*/ 2893790 w 5715095"/>
                <a:gd name="connsiteY220" fmla="*/ 896097 h 2735278"/>
                <a:gd name="connsiteX221" fmla="*/ 2904554 w 5715095"/>
                <a:gd name="connsiteY221" fmla="*/ 880380 h 2735278"/>
                <a:gd name="connsiteX222" fmla="*/ 2845689 w 5715095"/>
                <a:gd name="connsiteY222" fmla="*/ 845805 h 2735278"/>
                <a:gd name="connsiteX223" fmla="*/ 2837212 w 5715095"/>
                <a:gd name="connsiteY223" fmla="*/ 862854 h 2735278"/>
                <a:gd name="connsiteX224" fmla="*/ 2893790 w 5715095"/>
                <a:gd name="connsiteY224" fmla="*/ 896097 h 2735278"/>
                <a:gd name="connsiteX225" fmla="*/ 2582323 w 5715095"/>
                <a:gd name="connsiteY225" fmla="*/ 816753 h 2735278"/>
                <a:gd name="connsiteX226" fmla="*/ 2647855 w 5715095"/>
                <a:gd name="connsiteY226" fmla="*/ 814562 h 2735278"/>
                <a:gd name="connsiteX227" fmla="*/ 2648522 w 5715095"/>
                <a:gd name="connsiteY227" fmla="*/ 795512 h 2735278"/>
                <a:gd name="connsiteX228" fmla="*/ 2580323 w 5715095"/>
                <a:gd name="connsiteY228" fmla="*/ 797799 h 2735278"/>
                <a:gd name="connsiteX229" fmla="*/ 2582323 w 5715095"/>
                <a:gd name="connsiteY229" fmla="*/ 816753 h 2735278"/>
                <a:gd name="connsiteX230" fmla="*/ 2342102 w 5715095"/>
                <a:gd name="connsiteY230" fmla="*/ 914004 h 2735278"/>
                <a:gd name="connsiteX231" fmla="*/ 2396300 w 5715095"/>
                <a:gd name="connsiteY231" fmla="*/ 877047 h 2735278"/>
                <a:gd name="connsiteX232" fmla="*/ 2386775 w 5715095"/>
                <a:gd name="connsiteY232" fmla="*/ 860568 h 2735278"/>
                <a:gd name="connsiteX233" fmla="*/ 2330291 w 5715095"/>
                <a:gd name="connsiteY233" fmla="*/ 899049 h 2735278"/>
                <a:gd name="connsiteX234" fmla="*/ 2342102 w 5715095"/>
                <a:gd name="connsiteY234" fmla="*/ 914004 h 2735278"/>
                <a:gd name="connsiteX235" fmla="*/ 3164967 w 5715095"/>
                <a:gd name="connsiteY235" fmla="*/ 1480932 h 2735278"/>
                <a:gd name="connsiteX236" fmla="*/ 3151918 w 5715095"/>
                <a:gd name="connsiteY236" fmla="*/ 1415495 h 2735278"/>
                <a:gd name="connsiteX237" fmla="*/ 3133249 w 5715095"/>
                <a:gd name="connsiteY237" fmla="*/ 1419210 h 2735278"/>
                <a:gd name="connsiteX238" fmla="*/ 3146298 w 5715095"/>
                <a:gd name="connsiteY238" fmla="*/ 1484646 h 2735278"/>
                <a:gd name="connsiteX239" fmla="*/ 3164967 w 5715095"/>
                <a:gd name="connsiteY239" fmla="*/ 1480932 h 2735278"/>
                <a:gd name="connsiteX240" fmla="*/ 2776538 w 5715095"/>
                <a:gd name="connsiteY240" fmla="*/ 837899 h 2735278"/>
                <a:gd name="connsiteX241" fmla="*/ 2782538 w 5715095"/>
                <a:gd name="connsiteY241" fmla="*/ 819801 h 2735278"/>
                <a:gd name="connsiteX242" fmla="*/ 2716435 w 5715095"/>
                <a:gd name="connsiteY242" fmla="*/ 802942 h 2735278"/>
                <a:gd name="connsiteX243" fmla="*/ 2713006 w 5715095"/>
                <a:gd name="connsiteY243" fmla="*/ 821611 h 2735278"/>
                <a:gd name="connsiteX244" fmla="*/ 2776538 w 5715095"/>
                <a:gd name="connsiteY244" fmla="*/ 837899 h 2735278"/>
                <a:gd name="connsiteX245" fmla="*/ 2455259 w 5715095"/>
                <a:gd name="connsiteY245" fmla="*/ 848186 h 2735278"/>
                <a:gd name="connsiteX246" fmla="*/ 2517648 w 5715095"/>
                <a:gd name="connsiteY246" fmla="*/ 827993 h 2735278"/>
                <a:gd name="connsiteX247" fmla="*/ 2513076 w 5715095"/>
                <a:gd name="connsiteY247" fmla="*/ 809514 h 2735278"/>
                <a:gd name="connsiteX248" fmla="*/ 2448116 w 5715095"/>
                <a:gd name="connsiteY248" fmla="*/ 830564 h 2735278"/>
                <a:gd name="connsiteX249" fmla="*/ 2455259 w 5715095"/>
                <a:gd name="connsiteY249" fmla="*/ 848186 h 2735278"/>
                <a:gd name="connsiteX250" fmla="*/ 3098578 w 5715095"/>
                <a:gd name="connsiteY250" fmla="*/ 1153176 h 2735278"/>
                <a:gd name="connsiteX251" fmla="*/ 3080195 w 5715095"/>
                <a:gd name="connsiteY251" fmla="*/ 1158129 h 2735278"/>
                <a:gd name="connsiteX252" fmla="*/ 3087624 w 5715095"/>
                <a:gd name="connsiteY252" fmla="*/ 1189943 h 2735278"/>
                <a:gd name="connsiteX253" fmla="*/ 3094101 w 5715095"/>
                <a:gd name="connsiteY253" fmla="*/ 1222709 h 2735278"/>
                <a:gd name="connsiteX254" fmla="*/ 3112865 w 5715095"/>
                <a:gd name="connsiteY254" fmla="*/ 1218994 h 2735278"/>
                <a:gd name="connsiteX255" fmla="*/ 3106293 w 5715095"/>
                <a:gd name="connsiteY255" fmla="*/ 1186228 h 2735278"/>
                <a:gd name="connsiteX256" fmla="*/ 3098578 w 5715095"/>
                <a:gd name="connsiteY256" fmla="*/ 1153176 h 2735278"/>
                <a:gd name="connsiteX257" fmla="*/ 3191066 w 5715095"/>
                <a:gd name="connsiteY257" fmla="*/ 2137204 h 2735278"/>
                <a:gd name="connsiteX258" fmla="*/ 3209258 w 5715095"/>
                <a:gd name="connsiteY258" fmla="*/ 2143110 h 2735278"/>
                <a:gd name="connsiteX259" fmla="*/ 3226880 w 5715095"/>
                <a:gd name="connsiteY259" fmla="*/ 2077768 h 2735278"/>
                <a:gd name="connsiteX260" fmla="*/ 3208211 w 5715095"/>
                <a:gd name="connsiteY260" fmla="*/ 2073672 h 2735278"/>
                <a:gd name="connsiteX261" fmla="*/ 3191066 w 5715095"/>
                <a:gd name="connsiteY261" fmla="*/ 2137204 h 2735278"/>
                <a:gd name="connsiteX262" fmla="*/ 3789236 w 5715095"/>
                <a:gd name="connsiteY262" fmla="*/ 273352 h 2735278"/>
                <a:gd name="connsiteX263" fmla="*/ 4192429 w 5715095"/>
                <a:gd name="connsiteY263" fmla="*/ 542814 h 2735278"/>
                <a:gd name="connsiteX264" fmla="*/ 4335495 w 5715095"/>
                <a:gd name="connsiteY264" fmla="*/ 1262333 h 2735278"/>
                <a:gd name="connsiteX265" fmla="*/ 4344829 w 5715095"/>
                <a:gd name="connsiteY265" fmla="*/ 1260428 h 2735278"/>
                <a:gd name="connsiteX266" fmla="*/ 4201764 w 5715095"/>
                <a:gd name="connsiteY266" fmla="*/ 540909 h 2735278"/>
                <a:gd name="connsiteX267" fmla="*/ 3787331 w 5715095"/>
                <a:gd name="connsiteY267" fmla="*/ 264017 h 2735278"/>
                <a:gd name="connsiteX268" fmla="*/ 3562922 w 5715095"/>
                <a:gd name="connsiteY268" fmla="*/ 413941 h 2735278"/>
                <a:gd name="connsiteX269" fmla="*/ 3510344 w 5715095"/>
                <a:gd name="connsiteY269" fmla="*/ 678450 h 2735278"/>
                <a:gd name="connsiteX270" fmla="*/ 3610737 w 5715095"/>
                <a:gd name="connsiteY270" fmla="*/ 1183085 h 2735278"/>
                <a:gd name="connsiteX271" fmla="*/ 3214116 w 5715095"/>
                <a:gd name="connsiteY271" fmla="*/ 1776683 h 2735278"/>
                <a:gd name="connsiteX272" fmla="*/ 2746915 w 5715095"/>
                <a:gd name="connsiteY272" fmla="*/ 1869552 h 2735278"/>
                <a:gd name="connsiteX273" fmla="*/ 2287048 w 5715095"/>
                <a:gd name="connsiteY273" fmla="*/ 1773540 h 2735278"/>
                <a:gd name="connsiteX274" fmla="*/ 2037207 w 5715095"/>
                <a:gd name="connsiteY274" fmla="*/ 1375204 h 2735278"/>
                <a:gd name="connsiteX275" fmla="*/ 2490121 w 5715095"/>
                <a:gd name="connsiteY275" fmla="*/ 697500 h 2735278"/>
                <a:gd name="connsiteX276" fmla="*/ 2953703 w 5715095"/>
                <a:gd name="connsiteY276" fmla="*/ 775796 h 2735278"/>
                <a:gd name="connsiteX277" fmla="*/ 3218403 w 5715095"/>
                <a:gd name="connsiteY277" fmla="*/ 1163940 h 2735278"/>
                <a:gd name="connsiteX278" fmla="*/ 3272219 w 5715095"/>
                <a:gd name="connsiteY278" fmla="*/ 1434545 h 2735278"/>
                <a:gd name="connsiteX279" fmla="*/ 3280220 w 5715095"/>
                <a:gd name="connsiteY279" fmla="*/ 1425877 h 2735278"/>
                <a:gd name="connsiteX280" fmla="*/ 3227737 w 5715095"/>
                <a:gd name="connsiteY280" fmla="*/ 1162130 h 2735278"/>
                <a:gd name="connsiteX281" fmla="*/ 2958846 w 5715095"/>
                <a:gd name="connsiteY281" fmla="*/ 767795 h 2735278"/>
                <a:gd name="connsiteX282" fmla="*/ 2487835 w 5715095"/>
                <a:gd name="connsiteY282" fmla="*/ 688166 h 2735278"/>
                <a:gd name="connsiteX283" fmla="*/ 2027873 w 5715095"/>
                <a:gd name="connsiteY283" fmla="*/ 1376728 h 2735278"/>
                <a:gd name="connsiteX284" fmla="*/ 2281619 w 5715095"/>
                <a:gd name="connsiteY284" fmla="*/ 1781350 h 2735278"/>
                <a:gd name="connsiteX285" fmla="*/ 2628233 w 5715095"/>
                <a:gd name="connsiteY285" fmla="*/ 1890888 h 2735278"/>
                <a:gd name="connsiteX286" fmla="*/ 2748820 w 5715095"/>
                <a:gd name="connsiteY286" fmla="*/ 1878886 h 2735278"/>
                <a:gd name="connsiteX287" fmla="*/ 3215926 w 5715095"/>
                <a:gd name="connsiteY287" fmla="*/ 1786017 h 2735278"/>
                <a:gd name="connsiteX288" fmla="*/ 3620072 w 5715095"/>
                <a:gd name="connsiteY288" fmla="*/ 1181180 h 2735278"/>
                <a:gd name="connsiteX289" fmla="*/ 3519678 w 5715095"/>
                <a:gd name="connsiteY289" fmla="*/ 676641 h 2735278"/>
                <a:gd name="connsiteX290" fmla="*/ 3570923 w 5715095"/>
                <a:gd name="connsiteY290" fmla="*/ 419180 h 2735278"/>
                <a:gd name="connsiteX291" fmla="*/ 3789236 w 5715095"/>
                <a:gd name="connsiteY291" fmla="*/ 273352 h 2735278"/>
                <a:gd name="connsiteX292" fmla="*/ 3242024 w 5715095"/>
                <a:gd name="connsiteY292" fmla="*/ 1943275 h 2735278"/>
                <a:gd name="connsiteX293" fmla="*/ 3222974 w 5715095"/>
                <a:gd name="connsiteY293" fmla="*/ 1943085 h 2735278"/>
                <a:gd name="connsiteX294" fmla="*/ 3218974 w 5715095"/>
                <a:gd name="connsiteY294" fmla="*/ 2008712 h 2735278"/>
                <a:gd name="connsiteX295" fmla="*/ 3237833 w 5715095"/>
                <a:gd name="connsiteY295" fmla="*/ 2010903 h 2735278"/>
                <a:gd name="connsiteX296" fmla="*/ 3242024 w 5715095"/>
                <a:gd name="connsiteY296" fmla="*/ 1943275 h 2735278"/>
                <a:gd name="connsiteX297" fmla="*/ 3138869 w 5715095"/>
                <a:gd name="connsiteY297" fmla="*/ 1349963 h 2735278"/>
                <a:gd name="connsiteX298" fmla="*/ 3125820 w 5715095"/>
                <a:gd name="connsiteY298" fmla="*/ 1284431 h 2735278"/>
                <a:gd name="connsiteX299" fmla="*/ 3107150 w 5715095"/>
                <a:gd name="connsiteY299" fmla="*/ 1288146 h 2735278"/>
                <a:gd name="connsiteX300" fmla="*/ 3120199 w 5715095"/>
                <a:gd name="connsiteY300" fmla="*/ 1353678 h 2735278"/>
                <a:gd name="connsiteX301" fmla="*/ 3138869 w 5715095"/>
                <a:gd name="connsiteY301" fmla="*/ 1349963 h 2735278"/>
                <a:gd name="connsiteX302" fmla="*/ 3239453 w 5715095"/>
                <a:gd name="connsiteY302" fmla="*/ 1875648 h 2735278"/>
                <a:gd name="connsiteX303" fmla="*/ 3230690 w 5715095"/>
                <a:gd name="connsiteY303" fmla="*/ 1812116 h 2735278"/>
                <a:gd name="connsiteX304" fmla="*/ 3221546 w 5715095"/>
                <a:gd name="connsiteY304" fmla="*/ 1814021 h 2735278"/>
                <a:gd name="connsiteX305" fmla="*/ 3212021 w 5715095"/>
                <a:gd name="connsiteY305" fmla="*/ 1815926 h 2735278"/>
                <a:gd name="connsiteX306" fmla="*/ 3220498 w 5715095"/>
                <a:gd name="connsiteY306" fmla="*/ 1877267 h 2735278"/>
                <a:gd name="connsiteX307" fmla="*/ 3239453 w 5715095"/>
                <a:gd name="connsiteY307" fmla="*/ 1875648 h 2735278"/>
                <a:gd name="connsiteX308" fmla="*/ 3154871 w 5715095"/>
                <a:gd name="connsiteY308" fmla="*/ 2266935 h 2735278"/>
                <a:gd name="connsiteX309" fmla="*/ 3185160 w 5715095"/>
                <a:gd name="connsiteY309" fmla="*/ 2206356 h 2735278"/>
                <a:gd name="connsiteX310" fmla="*/ 3167729 w 5715095"/>
                <a:gd name="connsiteY310" fmla="*/ 2198736 h 2735278"/>
                <a:gd name="connsiteX311" fmla="*/ 3138202 w 5715095"/>
                <a:gd name="connsiteY311" fmla="*/ 2257600 h 2735278"/>
                <a:gd name="connsiteX312" fmla="*/ 3154871 w 5715095"/>
                <a:gd name="connsiteY312" fmla="*/ 2266935 h 2735278"/>
                <a:gd name="connsiteX313" fmla="*/ 2348389 w 5715095"/>
                <a:gd name="connsiteY313" fmla="*/ 1653334 h 2735278"/>
                <a:gd name="connsiteX314" fmla="*/ 2336959 w 5715095"/>
                <a:gd name="connsiteY314" fmla="*/ 1668574 h 2735278"/>
                <a:gd name="connsiteX315" fmla="*/ 2394204 w 5715095"/>
                <a:gd name="connsiteY315" fmla="*/ 1705817 h 2735278"/>
                <a:gd name="connsiteX316" fmla="*/ 2403443 w 5715095"/>
                <a:gd name="connsiteY316" fmla="*/ 1689148 h 2735278"/>
                <a:gd name="connsiteX317" fmla="*/ 2348389 w 5715095"/>
                <a:gd name="connsiteY317" fmla="*/ 1653334 h 2735278"/>
                <a:gd name="connsiteX318" fmla="*/ 2918174 w 5715095"/>
                <a:gd name="connsiteY318" fmla="*/ 1699530 h 2735278"/>
                <a:gd name="connsiteX319" fmla="*/ 2852452 w 5715095"/>
                <a:gd name="connsiteY319" fmla="*/ 1712675 h 2735278"/>
                <a:gd name="connsiteX320" fmla="*/ 2856166 w 5715095"/>
                <a:gd name="connsiteY320" fmla="*/ 1731344 h 2735278"/>
                <a:gd name="connsiteX321" fmla="*/ 2921889 w 5715095"/>
                <a:gd name="connsiteY321" fmla="*/ 1718294 h 2735278"/>
                <a:gd name="connsiteX322" fmla="*/ 2918174 w 5715095"/>
                <a:gd name="connsiteY322" fmla="*/ 1699530 h 2735278"/>
                <a:gd name="connsiteX323" fmla="*/ 3049620 w 5715095"/>
                <a:gd name="connsiteY323" fmla="*/ 1673432 h 2735278"/>
                <a:gd name="connsiteX324" fmla="*/ 2983897 w 5715095"/>
                <a:gd name="connsiteY324" fmla="*/ 1686481 h 2735278"/>
                <a:gd name="connsiteX325" fmla="*/ 2987612 w 5715095"/>
                <a:gd name="connsiteY325" fmla="*/ 1705150 h 2735278"/>
                <a:gd name="connsiteX326" fmla="*/ 3053334 w 5715095"/>
                <a:gd name="connsiteY326" fmla="*/ 1692101 h 2735278"/>
                <a:gd name="connsiteX327" fmla="*/ 3049620 w 5715095"/>
                <a:gd name="connsiteY327" fmla="*/ 1673432 h 2735278"/>
                <a:gd name="connsiteX328" fmla="*/ 2786729 w 5715095"/>
                <a:gd name="connsiteY328" fmla="*/ 1725724 h 2735278"/>
                <a:gd name="connsiteX329" fmla="*/ 2721007 w 5715095"/>
                <a:gd name="connsiteY329" fmla="*/ 1738773 h 2735278"/>
                <a:gd name="connsiteX330" fmla="*/ 2724722 w 5715095"/>
                <a:gd name="connsiteY330" fmla="*/ 1757442 h 2735278"/>
                <a:gd name="connsiteX331" fmla="*/ 2790444 w 5715095"/>
                <a:gd name="connsiteY331" fmla="*/ 1744393 h 2735278"/>
                <a:gd name="connsiteX332" fmla="*/ 2786729 w 5715095"/>
                <a:gd name="connsiteY332" fmla="*/ 1725724 h 2735278"/>
                <a:gd name="connsiteX333" fmla="*/ 3480435 w 5715095"/>
                <a:gd name="connsiteY333" fmla="*/ 1211755 h 2735278"/>
                <a:gd name="connsiteX334" fmla="*/ 3499199 w 5715095"/>
                <a:gd name="connsiteY334" fmla="*/ 1208231 h 2735278"/>
                <a:gd name="connsiteX335" fmla="*/ 3486055 w 5715095"/>
                <a:gd name="connsiteY335" fmla="*/ 1142413 h 2735278"/>
                <a:gd name="connsiteX336" fmla="*/ 3467386 w 5715095"/>
                <a:gd name="connsiteY336" fmla="*/ 1146128 h 2735278"/>
                <a:gd name="connsiteX337" fmla="*/ 3480435 w 5715095"/>
                <a:gd name="connsiteY337" fmla="*/ 1211755 h 2735278"/>
                <a:gd name="connsiteX338" fmla="*/ 2279809 w 5715095"/>
                <a:gd name="connsiteY338" fmla="*/ 945055 h 2735278"/>
                <a:gd name="connsiteX339" fmla="*/ 2236184 w 5715095"/>
                <a:gd name="connsiteY339" fmla="*/ 997538 h 2735278"/>
                <a:gd name="connsiteX340" fmla="*/ 2251710 w 5715095"/>
                <a:gd name="connsiteY340" fmla="*/ 1008682 h 2735278"/>
                <a:gd name="connsiteX341" fmla="*/ 2293620 w 5715095"/>
                <a:gd name="connsiteY341" fmla="*/ 958200 h 2735278"/>
                <a:gd name="connsiteX342" fmla="*/ 2279809 w 5715095"/>
                <a:gd name="connsiteY342" fmla="*/ 945055 h 2735278"/>
                <a:gd name="connsiteX343" fmla="*/ 3303175 w 5715095"/>
                <a:gd name="connsiteY343" fmla="*/ 1602280 h 2735278"/>
                <a:gd name="connsiteX344" fmla="*/ 3244120 w 5715095"/>
                <a:gd name="connsiteY344" fmla="*/ 1630093 h 2735278"/>
                <a:gd name="connsiteX345" fmla="*/ 3250692 w 5715095"/>
                <a:gd name="connsiteY345" fmla="*/ 1648000 h 2735278"/>
                <a:gd name="connsiteX346" fmla="*/ 3312795 w 5715095"/>
                <a:gd name="connsiteY346" fmla="*/ 1618758 h 2735278"/>
                <a:gd name="connsiteX347" fmla="*/ 3303175 w 5715095"/>
                <a:gd name="connsiteY347" fmla="*/ 1602280 h 2735278"/>
                <a:gd name="connsiteX348" fmla="*/ 3181064 w 5715095"/>
                <a:gd name="connsiteY348" fmla="*/ 1647333 h 2735278"/>
                <a:gd name="connsiteX349" fmla="*/ 3115342 w 5715095"/>
                <a:gd name="connsiteY349" fmla="*/ 1660383 h 2735278"/>
                <a:gd name="connsiteX350" fmla="*/ 3119057 w 5715095"/>
                <a:gd name="connsiteY350" fmla="*/ 1679052 h 2735278"/>
                <a:gd name="connsiteX351" fmla="*/ 3184684 w 5715095"/>
                <a:gd name="connsiteY351" fmla="*/ 1666002 h 2735278"/>
                <a:gd name="connsiteX352" fmla="*/ 3181064 w 5715095"/>
                <a:gd name="connsiteY352" fmla="*/ 1647333 h 2735278"/>
                <a:gd name="connsiteX353" fmla="*/ 2656999 w 5715095"/>
                <a:gd name="connsiteY353" fmla="*/ 1766110 h 2735278"/>
                <a:gd name="connsiteX354" fmla="*/ 2655951 w 5715095"/>
                <a:gd name="connsiteY354" fmla="*/ 1747060 h 2735278"/>
                <a:gd name="connsiteX355" fmla="*/ 2629376 w 5715095"/>
                <a:gd name="connsiteY355" fmla="*/ 1747822 h 2735278"/>
                <a:gd name="connsiteX356" fmla="*/ 2590324 w 5715095"/>
                <a:gd name="connsiteY356" fmla="*/ 1746203 h 2735278"/>
                <a:gd name="connsiteX357" fmla="*/ 2588705 w 5715095"/>
                <a:gd name="connsiteY357" fmla="*/ 1765158 h 2735278"/>
                <a:gd name="connsiteX358" fmla="*/ 2628995 w 5715095"/>
                <a:gd name="connsiteY358" fmla="*/ 1766872 h 2735278"/>
                <a:gd name="connsiteX359" fmla="*/ 2656999 w 5715095"/>
                <a:gd name="connsiteY359" fmla="*/ 1766110 h 2735278"/>
                <a:gd name="connsiteX360" fmla="*/ 2155793 w 5715095"/>
                <a:gd name="connsiteY360" fmla="*/ 1387206 h 2735278"/>
                <a:gd name="connsiteX361" fmla="*/ 2174462 w 5715095"/>
                <a:gd name="connsiteY361" fmla="*/ 1383015 h 2735278"/>
                <a:gd name="connsiteX362" fmla="*/ 2168938 w 5715095"/>
                <a:gd name="connsiteY362" fmla="*/ 1354154 h 2735278"/>
                <a:gd name="connsiteX363" fmla="*/ 2164556 w 5715095"/>
                <a:gd name="connsiteY363" fmla="*/ 1318149 h 2735278"/>
                <a:gd name="connsiteX364" fmla="*/ 2145602 w 5715095"/>
                <a:gd name="connsiteY364" fmla="*/ 1319673 h 2735278"/>
                <a:gd name="connsiteX365" fmla="*/ 2150078 w 5715095"/>
                <a:gd name="connsiteY365" fmla="*/ 1357202 h 2735278"/>
                <a:gd name="connsiteX366" fmla="*/ 2155793 w 5715095"/>
                <a:gd name="connsiteY366" fmla="*/ 1387206 h 2735278"/>
                <a:gd name="connsiteX367" fmla="*/ 2285524 w 5715095"/>
                <a:gd name="connsiteY367" fmla="*/ 1623711 h 2735278"/>
                <a:gd name="connsiteX368" fmla="*/ 2298954 w 5715095"/>
                <a:gd name="connsiteY368" fmla="*/ 1610281 h 2735278"/>
                <a:gd name="connsiteX369" fmla="*/ 2255996 w 5715095"/>
                <a:gd name="connsiteY369" fmla="*/ 1560656 h 2735278"/>
                <a:gd name="connsiteX370" fmla="*/ 2240756 w 5715095"/>
                <a:gd name="connsiteY370" fmla="*/ 1572086 h 2735278"/>
                <a:gd name="connsiteX371" fmla="*/ 2285524 w 5715095"/>
                <a:gd name="connsiteY371" fmla="*/ 1623711 h 2735278"/>
                <a:gd name="connsiteX372" fmla="*/ 2154174 w 5715095"/>
                <a:gd name="connsiteY372" fmla="*/ 1183752 h 2735278"/>
                <a:gd name="connsiteX373" fmla="*/ 2145030 w 5715095"/>
                <a:gd name="connsiteY373" fmla="*/ 1251379 h 2735278"/>
                <a:gd name="connsiteX374" fmla="*/ 2164080 w 5715095"/>
                <a:gd name="connsiteY374" fmla="*/ 1252522 h 2735278"/>
                <a:gd name="connsiteX375" fmla="*/ 2172843 w 5715095"/>
                <a:gd name="connsiteY375" fmla="*/ 1187657 h 2735278"/>
                <a:gd name="connsiteX376" fmla="*/ 2154174 w 5715095"/>
                <a:gd name="connsiteY376" fmla="*/ 1183752 h 2735278"/>
                <a:gd name="connsiteX377" fmla="*/ 3540157 w 5715095"/>
                <a:gd name="connsiteY377" fmla="*/ 266018 h 2735278"/>
                <a:gd name="connsiteX378" fmla="*/ 3527298 w 5715095"/>
                <a:gd name="connsiteY378" fmla="*/ 251921 h 2735278"/>
                <a:gd name="connsiteX379" fmla="*/ 3480435 w 5715095"/>
                <a:gd name="connsiteY379" fmla="*/ 301641 h 2735278"/>
                <a:gd name="connsiteX380" fmla="*/ 3495104 w 5715095"/>
                <a:gd name="connsiteY380" fmla="*/ 313643 h 2735278"/>
                <a:gd name="connsiteX381" fmla="*/ 3540157 w 5715095"/>
                <a:gd name="connsiteY381" fmla="*/ 266018 h 2735278"/>
                <a:gd name="connsiteX382" fmla="*/ 2462879 w 5715095"/>
                <a:gd name="connsiteY382" fmla="*/ 1716961 h 2735278"/>
                <a:gd name="connsiteX383" fmla="*/ 2456021 w 5715095"/>
                <a:gd name="connsiteY383" fmla="*/ 1734678 h 2735278"/>
                <a:gd name="connsiteX384" fmla="*/ 2521268 w 5715095"/>
                <a:gd name="connsiteY384" fmla="*/ 1754680 h 2735278"/>
                <a:gd name="connsiteX385" fmla="*/ 2525554 w 5715095"/>
                <a:gd name="connsiteY385" fmla="*/ 1736106 h 2735278"/>
                <a:gd name="connsiteX386" fmla="*/ 2462879 w 5715095"/>
                <a:gd name="connsiteY386" fmla="*/ 1716961 h 2735278"/>
                <a:gd name="connsiteX387" fmla="*/ 2217134 w 5715095"/>
                <a:gd name="connsiteY387" fmla="*/ 1064499 h 2735278"/>
                <a:gd name="connsiteX388" fmla="*/ 2200275 w 5715095"/>
                <a:gd name="connsiteY388" fmla="*/ 1055640 h 2735278"/>
                <a:gd name="connsiteX389" fmla="*/ 2172748 w 5715095"/>
                <a:gd name="connsiteY389" fmla="*/ 1118029 h 2735278"/>
                <a:gd name="connsiteX390" fmla="*/ 2190655 w 5715095"/>
                <a:gd name="connsiteY390" fmla="*/ 1124506 h 2735278"/>
                <a:gd name="connsiteX391" fmla="*/ 2217134 w 5715095"/>
                <a:gd name="connsiteY391" fmla="*/ 1064499 h 2735278"/>
                <a:gd name="connsiteX392" fmla="*/ 2220468 w 5715095"/>
                <a:gd name="connsiteY392" fmla="*/ 1505411 h 2735278"/>
                <a:gd name="connsiteX393" fmla="*/ 2193131 w 5715095"/>
                <a:gd name="connsiteY393" fmla="*/ 1445880 h 2735278"/>
                <a:gd name="connsiteX394" fmla="*/ 2175320 w 5715095"/>
                <a:gd name="connsiteY394" fmla="*/ 1452547 h 2735278"/>
                <a:gd name="connsiteX395" fmla="*/ 2203799 w 5715095"/>
                <a:gd name="connsiteY395" fmla="*/ 1514650 h 2735278"/>
                <a:gd name="connsiteX396" fmla="*/ 2220468 w 5715095"/>
                <a:gd name="connsiteY396" fmla="*/ 1505411 h 2735278"/>
                <a:gd name="connsiteX397" fmla="*/ 5409629 w 5715095"/>
                <a:gd name="connsiteY397" fmla="*/ 1223471 h 2735278"/>
                <a:gd name="connsiteX398" fmla="*/ 5474018 w 5715095"/>
                <a:gd name="connsiteY398" fmla="*/ 1210612 h 2735278"/>
                <a:gd name="connsiteX399" fmla="*/ 5470303 w 5715095"/>
                <a:gd name="connsiteY399" fmla="*/ 1191943 h 2735278"/>
                <a:gd name="connsiteX400" fmla="*/ 5405914 w 5715095"/>
                <a:gd name="connsiteY400" fmla="*/ 1204802 h 2735278"/>
                <a:gd name="connsiteX401" fmla="*/ 5409629 w 5715095"/>
                <a:gd name="connsiteY401" fmla="*/ 1223471 h 2735278"/>
                <a:gd name="connsiteX402" fmla="*/ 3987260 w 5715095"/>
                <a:gd name="connsiteY402" fmla="*/ 1488837 h 2735278"/>
                <a:gd name="connsiteX403" fmla="*/ 3992595 w 5715095"/>
                <a:gd name="connsiteY403" fmla="*/ 1507125 h 2735278"/>
                <a:gd name="connsiteX404" fmla="*/ 4032695 w 5715095"/>
                <a:gd name="connsiteY404" fmla="*/ 1497410 h 2735278"/>
                <a:gd name="connsiteX405" fmla="*/ 4055840 w 5715095"/>
                <a:gd name="connsiteY405" fmla="*/ 1492743 h 2735278"/>
                <a:gd name="connsiteX406" fmla="*/ 4052126 w 5715095"/>
                <a:gd name="connsiteY406" fmla="*/ 1474074 h 2735278"/>
                <a:gd name="connsiteX407" fmla="*/ 4028980 w 5715095"/>
                <a:gd name="connsiteY407" fmla="*/ 1478646 h 2735278"/>
                <a:gd name="connsiteX408" fmla="*/ 3987260 w 5715095"/>
                <a:gd name="connsiteY408" fmla="*/ 1488837 h 2735278"/>
                <a:gd name="connsiteX409" fmla="*/ 3875532 w 5715095"/>
                <a:gd name="connsiteY409" fmla="*/ 1559703 h 2735278"/>
                <a:gd name="connsiteX410" fmla="*/ 3932206 w 5715095"/>
                <a:gd name="connsiteY410" fmla="*/ 1529319 h 2735278"/>
                <a:gd name="connsiteX411" fmla="*/ 3924491 w 5715095"/>
                <a:gd name="connsiteY411" fmla="*/ 1511983 h 2735278"/>
                <a:gd name="connsiteX412" fmla="*/ 3865340 w 5715095"/>
                <a:gd name="connsiteY412" fmla="*/ 1543606 h 2735278"/>
                <a:gd name="connsiteX413" fmla="*/ 3875532 w 5715095"/>
                <a:gd name="connsiteY413" fmla="*/ 1559703 h 2735278"/>
                <a:gd name="connsiteX414" fmla="*/ 4120324 w 5715095"/>
                <a:gd name="connsiteY414" fmla="*/ 1479884 h 2735278"/>
                <a:gd name="connsiteX415" fmla="*/ 4184809 w 5715095"/>
                <a:gd name="connsiteY415" fmla="*/ 1467120 h 2735278"/>
                <a:gd name="connsiteX416" fmla="*/ 4181094 w 5715095"/>
                <a:gd name="connsiteY416" fmla="*/ 1448451 h 2735278"/>
                <a:gd name="connsiteX417" fmla="*/ 4116610 w 5715095"/>
                <a:gd name="connsiteY417" fmla="*/ 1461215 h 2735278"/>
                <a:gd name="connsiteX418" fmla="*/ 4120324 w 5715095"/>
                <a:gd name="connsiteY418" fmla="*/ 1479884 h 2735278"/>
                <a:gd name="connsiteX419" fmla="*/ 4249293 w 5715095"/>
                <a:gd name="connsiteY419" fmla="*/ 1454261 h 2735278"/>
                <a:gd name="connsiteX420" fmla="*/ 4313682 w 5715095"/>
                <a:gd name="connsiteY420" fmla="*/ 1441403 h 2735278"/>
                <a:gd name="connsiteX421" fmla="*/ 4309967 w 5715095"/>
                <a:gd name="connsiteY421" fmla="*/ 1422734 h 2735278"/>
                <a:gd name="connsiteX422" fmla="*/ 4245579 w 5715095"/>
                <a:gd name="connsiteY422" fmla="*/ 1435593 h 2735278"/>
                <a:gd name="connsiteX423" fmla="*/ 4249293 w 5715095"/>
                <a:gd name="connsiteY423" fmla="*/ 1454261 h 2735278"/>
                <a:gd name="connsiteX424" fmla="*/ 3680651 w 5715095"/>
                <a:gd name="connsiteY424" fmla="*/ 1808020 h 2735278"/>
                <a:gd name="connsiteX425" fmla="*/ 3662553 w 5715095"/>
                <a:gd name="connsiteY425" fmla="*/ 1802019 h 2735278"/>
                <a:gd name="connsiteX426" fmla="*/ 3645884 w 5715095"/>
                <a:gd name="connsiteY426" fmla="*/ 1866885 h 2735278"/>
                <a:gd name="connsiteX427" fmla="*/ 3664649 w 5715095"/>
                <a:gd name="connsiteY427" fmla="*/ 1870409 h 2735278"/>
                <a:gd name="connsiteX428" fmla="*/ 3680651 w 5715095"/>
                <a:gd name="connsiteY428" fmla="*/ 1808020 h 2735278"/>
                <a:gd name="connsiteX429" fmla="*/ 3637788 w 5715095"/>
                <a:gd name="connsiteY429" fmla="*/ 1954610 h 2735278"/>
                <a:gd name="connsiteX430" fmla="*/ 3639979 w 5715095"/>
                <a:gd name="connsiteY430" fmla="*/ 2000425 h 2735278"/>
                <a:gd name="connsiteX431" fmla="*/ 3658934 w 5715095"/>
                <a:gd name="connsiteY431" fmla="*/ 1998615 h 2735278"/>
                <a:gd name="connsiteX432" fmla="*/ 3656838 w 5715095"/>
                <a:gd name="connsiteY432" fmla="*/ 1954610 h 2735278"/>
                <a:gd name="connsiteX433" fmla="*/ 3657314 w 5715095"/>
                <a:gd name="connsiteY433" fmla="*/ 1934322 h 2735278"/>
                <a:gd name="connsiteX434" fmla="*/ 3638264 w 5715095"/>
                <a:gd name="connsiteY434" fmla="*/ 1933464 h 2735278"/>
                <a:gd name="connsiteX435" fmla="*/ 3637788 w 5715095"/>
                <a:gd name="connsiteY435" fmla="*/ 1954610 h 2735278"/>
                <a:gd name="connsiteX436" fmla="*/ 3763137 w 5715095"/>
                <a:gd name="connsiteY436" fmla="*/ 1629522 h 2735278"/>
                <a:gd name="connsiteX437" fmla="*/ 3777329 w 5715095"/>
                <a:gd name="connsiteY437" fmla="*/ 1642285 h 2735278"/>
                <a:gd name="connsiteX438" fmla="*/ 3823526 w 5715095"/>
                <a:gd name="connsiteY438" fmla="*/ 1597613 h 2735278"/>
                <a:gd name="connsiteX439" fmla="*/ 3811334 w 5715095"/>
                <a:gd name="connsiteY439" fmla="*/ 1583040 h 2735278"/>
                <a:gd name="connsiteX440" fmla="*/ 3763137 w 5715095"/>
                <a:gd name="connsiteY440" fmla="*/ 1629522 h 2735278"/>
                <a:gd name="connsiteX441" fmla="*/ 4764977 w 5715095"/>
                <a:gd name="connsiteY441" fmla="*/ 1351677 h 2735278"/>
                <a:gd name="connsiteX442" fmla="*/ 4829461 w 5715095"/>
                <a:gd name="connsiteY442" fmla="*/ 1338914 h 2735278"/>
                <a:gd name="connsiteX443" fmla="*/ 4825746 w 5715095"/>
                <a:gd name="connsiteY443" fmla="*/ 1320150 h 2735278"/>
                <a:gd name="connsiteX444" fmla="*/ 4761262 w 5715095"/>
                <a:gd name="connsiteY444" fmla="*/ 1333008 h 2735278"/>
                <a:gd name="connsiteX445" fmla="*/ 4764977 w 5715095"/>
                <a:gd name="connsiteY445" fmla="*/ 1351677 h 2735278"/>
                <a:gd name="connsiteX446" fmla="*/ 5022819 w 5715095"/>
                <a:gd name="connsiteY446" fmla="*/ 1300433 h 2735278"/>
                <a:gd name="connsiteX447" fmla="*/ 5087303 w 5715095"/>
                <a:gd name="connsiteY447" fmla="*/ 1287574 h 2735278"/>
                <a:gd name="connsiteX448" fmla="*/ 5083588 w 5715095"/>
                <a:gd name="connsiteY448" fmla="*/ 1268905 h 2735278"/>
                <a:gd name="connsiteX449" fmla="*/ 5019104 w 5715095"/>
                <a:gd name="connsiteY449" fmla="*/ 1281764 h 2735278"/>
                <a:gd name="connsiteX450" fmla="*/ 5022819 w 5715095"/>
                <a:gd name="connsiteY450" fmla="*/ 1300433 h 2735278"/>
                <a:gd name="connsiteX451" fmla="*/ 5151787 w 5715095"/>
                <a:gd name="connsiteY451" fmla="*/ 1274715 h 2735278"/>
                <a:gd name="connsiteX452" fmla="*/ 5216176 w 5715095"/>
                <a:gd name="connsiteY452" fmla="*/ 1261952 h 2735278"/>
                <a:gd name="connsiteX453" fmla="*/ 5212461 w 5715095"/>
                <a:gd name="connsiteY453" fmla="*/ 1243283 h 2735278"/>
                <a:gd name="connsiteX454" fmla="*/ 5147977 w 5715095"/>
                <a:gd name="connsiteY454" fmla="*/ 1256046 h 2735278"/>
                <a:gd name="connsiteX455" fmla="*/ 5151787 w 5715095"/>
                <a:gd name="connsiteY455" fmla="*/ 1274715 h 2735278"/>
                <a:gd name="connsiteX456" fmla="*/ 4378166 w 5715095"/>
                <a:gd name="connsiteY456" fmla="*/ 1428639 h 2735278"/>
                <a:gd name="connsiteX457" fmla="*/ 4442651 w 5715095"/>
                <a:gd name="connsiteY457" fmla="*/ 1415781 h 2735278"/>
                <a:gd name="connsiteX458" fmla="*/ 4438936 w 5715095"/>
                <a:gd name="connsiteY458" fmla="*/ 1397111 h 2735278"/>
                <a:gd name="connsiteX459" fmla="*/ 4374452 w 5715095"/>
                <a:gd name="connsiteY459" fmla="*/ 1409970 h 2735278"/>
                <a:gd name="connsiteX460" fmla="*/ 4378166 w 5715095"/>
                <a:gd name="connsiteY460" fmla="*/ 1428639 h 2735278"/>
                <a:gd name="connsiteX461" fmla="*/ 4893850 w 5715095"/>
                <a:gd name="connsiteY461" fmla="*/ 1326055 h 2735278"/>
                <a:gd name="connsiteX462" fmla="*/ 4958334 w 5715095"/>
                <a:gd name="connsiteY462" fmla="*/ 1313196 h 2735278"/>
                <a:gd name="connsiteX463" fmla="*/ 4954619 w 5715095"/>
                <a:gd name="connsiteY463" fmla="*/ 1294527 h 2735278"/>
                <a:gd name="connsiteX464" fmla="*/ 4890135 w 5715095"/>
                <a:gd name="connsiteY464" fmla="*/ 1307386 h 2735278"/>
                <a:gd name="connsiteX465" fmla="*/ 4893850 w 5715095"/>
                <a:gd name="connsiteY465" fmla="*/ 1326055 h 2735278"/>
                <a:gd name="connsiteX466" fmla="*/ 5280660 w 5715095"/>
                <a:gd name="connsiteY466" fmla="*/ 1249093 h 2735278"/>
                <a:gd name="connsiteX467" fmla="*/ 5345144 w 5715095"/>
                <a:gd name="connsiteY467" fmla="*/ 1236330 h 2735278"/>
                <a:gd name="connsiteX468" fmla="*/ 5341430 w 5715095"/>
                <a:gd name="connsiteY468" fmla="*/ 1217565 h 2735278"/>
                <a:gd name="connsiteX469" fmla="*/ 5276946 w 5715095"/>
                <a:gd name="connsiteY469" fmla="*/ 1230424 h 2735278"/>
                <a:gd name="connsiteX470" fmla="*/ 5280660 w 5715095"/>
                <a:gd name="connsiteY470" fmla="*/ 1249093 h 2735278"/>
                <a:gd name="connsiteX471" fmla="*/ 3670649 w 5715095"/>
                <a:gd name="connsiteY471" fmla="*/ 2130537 h 2735278"/>
                <a:gd name="connsiteX472" fmla="*/ 3688461 w 5715095"/>
                <a:gd name="connsiteY472" fmla="*/ 2123679 h 2735278"/>
                <a:gd name="connsiteX473" fmla="*/ 3669887 w 5715095"/>
                <a:gd name="connsiteY473" fmla="*/ 2063957 h 2735278"/>
                <a:gd name="connsiteX474" fmla="*/ 3669411 w 5715095"/>
                <a:gd name="connsiteY474" fmla="*/ 2062052 h 2735278"/>
                <a:gd name="connsiteX475" fmla="*/ 3650933 w 5715095"/>
                <a:gd name="connsiteY475" fmla="*/ 2066719 h 2735278"/>
                <a:gd name="connsiteX476" fmla="*/ 3651314 w 5715095"/>
                <a:gd name="connsiteY476" fmla="*/ 2068338 h 2735278"/>
                <a:gd name="connsiteX477" fmla="*/ 3670649 w 5715095"/>
                <a:gd name="connsiteY477" fmla="*/ 2130537 h 2735278"/>
                <a:gd name="connsiteX478" fmla="*/ 4636008 w 5715095"/>
                <a:gd name="connsiteY478" fmla="*/ 1377300 h 2735278"/>
                <a:gd name="connsiteX479" fmla="*/ 4700492 w 5715095"/>
                <a:gd name="connsiteY479" fmla="*/ 1364536 h 2735278"/>
                <a:gd name="connsiteX480" fmla="*/ 4696778 w 5715095"/>
                <a:gd name="connsiteY480" fmla="*/ 1345867 h 2735278"/>
                <a:gd name="connsiteX481" fmla="*/ 4632293 w 5715095"/>
                <a:gd name="connsiteY481" fmla="*/ 1358631 h 2735278"/>
                <a:gd name="connsiteX482" fmla="*/ 4636008 w 5715095"/>
                <a:gd name="connsiteY482" fmla="*/ 1377300 h 2735278"/>
                <a:gd name="connsiteX483" fmla="*/ 4507135 w 5715095"/>
                <a:gd name="connsiteY483" fmla="*/ 1403017 h 2735278"/>
                <a:gd name="connsiteX484" fmla="*/ 4571619 w 5715095"/>
                <a:gd name="connsiteY484" fmla="*/ 1390158 h 2735278"/>
                <a:gd name="connsiteX485" fmla="*/ 4567809 w 5715095"/>
                <a:gd name="connsiteY485" fmla="*/ 1371489 h 2735278"/>
                <a:gd name="connsiteX486" fmla="*/ 4503420 w 5715095"/>
                <a:gd name="connsiteY486" fmla="*/ 1384348 h 2735278"/>
                <a:gd name="connsiteX487" fmla="*/ 4507135 w 5715095"/>
                <a:gd name="connsiteY487" fmla="*/ 1403017 h 2735278"/>
                <a:gd name="connsiteX488" fmla="*/ 4593622 w 5715095"/>
                <a:gd name="connsiteY488" fmla="*/ 1827642 h 2735278"/>
                <a:gd name="connsiteX489" fmla="*/ 4574953 w 5715095"/>
                <a:gd name="connsiteY489" fmla="*/ 1831356 h 2735278"/>
                <a:gd name="connsiteX490" fmla="*/ 4581430 w 5715095"/>
                <a:gd name="connsiteY490" fmla="*/ 1864027 h 2735278"/>
                <a:gd name="connsiteX491" fmla="*/ 4586764 w 5715095"/>
                <a:gd name="connsiteY491" fmla="*/ 1896317 h 2735278"/>
                <a:gd name="connsiteX492" fmla="*/ 4605623 w 5715095"/>
                <a:gd name="connsiteY492" fmla="*/ 1893936 h 2735278"/>
                <a:gd name="connsiteX493" fmla="*/ 4600099 w 5715095"/>
                <a:gd name="connsiteY493" fmla="*/ 1860312 h 2735278"/>
                <a:gd name="connsiteX494" fmla="*/ 4600099 w 5715095"/>
                <a:gd name="connsiteY494" fmla="*/ 1860312 h 2735278"/>
                <a:gd name="connsiteX495" fmla="*/ 4593527 w 5715095"/>
                <a:gd name="connsiteY495" fmla="*/ 1827642 h 2735278"/>
                <a:gd name="connsiteX496" fmla="*/ 4609529 w 5715095"/>
                <a:gd name="connsiteY496" fmla="*/ 1960801 h 2735278"/>
                <a:gd name="connsiteX497" fmla="*/ 4590479 w 5715095"/>
                <a:gd name="connsiteY497" fmla="*/ 1960611 h 2735278"/>
                <a:gd name="connsiteX498" fmla="*/ 4585335 w 5715095"/>
                <a:gd name="connsiteY498" fmla="*/ 2024809 h 2735278"/>
                <a:gd name="connsiteX499" fmla="*/ 4604195 w 5715095"/>
                <a:gd name="connsiteY499" fmla="*/ 2027571 h 2735278"/>
                <a:gd name="connsiteX500" fmla="*/ 4609529 w 5715095"/>
                <a:gd name="connsiteY500" fmla="*/ 1960801 h 2735278"/>
                <a:gd name="connsiteX501" fmla="*/ 4548378 w 5715095"/>
                <a:gd name="connsiteY501" fmla="*/ 1697721 h 2735278"/>
                <a:gd name="connsiteX502" fmla="*/ 4561428 w 5715095"/>
                <a:gd name="connsiteY502" fmla="*/ 1763348 h 2735278"/>
                <a:gd name="connsiteX503" fmla="*/ 4580097 w 5715095"/>
                <a:gd name="connsiteY503" fmla="*/ 1759633 h 2735278"/>
                <a:gd name="connsiteX504" fmla="*/ 4567047 w 5715095"/>
                <a:gd name="connsiteY504" fmla="*/ 1693911 h 2735278"/>
                <a:gd name="connsiteX505" fmla="*/ 4548378 w 5715095"/>
                <a:gd name="connsiteY505" fmla="*/ 1697721 h 2735278"/>
                <a:gd name="connsiteX506" fmla="*/ 4548759 w 5715095"/>
                <a:gd name="connsiteY506" fmla="*/ 2147872 h 2735278"/>
                <a:gd name="connsiteX507" fmla="*/ 4566095 w 5715095"/>
                <a:gd name="connsiteY507" fmla="*/ 2155778 h 2735278"/>
                <a:gd name="connsiteX508" fmla="*/ 4589622 w 5715095"/>
                <a:gd name="connsiteY508" fmla="*/ 2093008 h 2735278"/>
                <a:gd name="connsiteX509" fmla="*/ 4571333 w 5715095"/>
                <a:gd name="connsiteY509" fmla="*/ 2087579 h 2735278"/>
                <a:gd name="connsiteX510" fmla="*/ 4548759 w 5715095"/>
                <a:gd name="connsiteY510" fmla="*/ 2147872 h 2735278"/>
                <a:gd name="connsiteX511" fmla="*/ 3737610 w 5715095"/>
                <a:gd name="connsiteY511" fmla="*/ 1692958 h 2735278"/>
                <a:gd name="connsiteX512" fmla="*/ 3721799 w 5715095"/>
                <a:gd name="connsiteY512" fmla="*/ 1682195 h 2735278"/>
                <a:gd name="connsiteX513" fmla="*/ 3688080 w 5715095"/>
                <a:gd name="connsiteY513" fmla="*/ 1740107 h 2735278"/>
                <a:gd name="connsiteX514" fmla="*/ 3705130 w 5715095"/>
                <a:gd name="connsiteY514" fmla="*/ 1748489 h 2735278"/>
                <a:gd name="connsiteX515" fmla="*/ 3737610 w 5715095"/>
                <a:gd name="connsiteY515" fmla="*/ 1692958 h 2735278"/>
                <a:gd name="connsiteX516" fmla="*/ 4522280 w 5715095"/>
                <a:gd name="connsiteY516" fmla="*/ 1566276 h 2735278"/>
                <a:gd name="connsiteX517" fmla="*/ 4535329 w 5715095"/>
                <a:gd name="connsiteY517" fmla="*/ 1631998 h 2735278"/>
                <a:gd name="connsiteX518" fmla="*/ 4553998 w 5715095"/>
                <a:gd name="connsiteY518" fmla="*/ 1628283 h 2735278"/>
                <a:gd name="connsiteX519" fmla="*/ 4540949 w 5715095"/>
                <a:gd name="connsiteY519" fmla="*/ 1562561 h 2735278"/>
                <a:gd name="connsiteX520" fmla="*/ 4522280 w 5715095"/>
                <a:gd name="connsiteY520" fmla="*/ 1566276 h 2735278"/>
                <a:gd name="connsiteX521" fmla="*/ 4480179 w 5715095"/>
                <a:gd name="connsiteY521" fmla="*/ 2256457 h 2735278"/>
                <a:gd name="connsiteX522" fmla="*/ 4494753 w 5715095"/>
                <a:gd name="connsiteY522" fmla="*/ 2268744 h 2735278"/>
                <a:gd name="connsiteX523" fmla="*/ 4534281 w 5715095"/>
                <a:gd name="connsiteY523" fmla="*/ 2214738 h 2735278"/>
                <a:gd name="connsiteX524" fmla="*/ 4518184 w 5715095"/>
                <a:gd name="connsiteY524" fmla="*/ 2204546 h 2735278"/>
                <a:gd name="connsiteX525" fmla="*/ 4480179 w 5715095"/>
                <a:gd name="connsiteY525" fmla="*/ 2256457 h 2735278"/>
                <a:gd name="connsiteX526" fmla="*/ 5715000 w 5715095"/>
                <a:gd name="connsiteY526" fmla="*/ 1279287 h 2735278"/>
                <a:gd name="connsiteX527" fmla="*/ 4054983 w 5715095"/>
                <a:gd name="connsiteY527" fmla="*/ 1609424 h 2735278"/>
                <a:gd name="connsiteX528" fmla="*/ 3826955 w 5715095"/>
                <a:gd name="connsiteY528" fmla="*/ 1764967 h 2735278"/>
                <a:gd name="connsiteX529" fmla="*/ 3781044 w 5715095"/>
                <a:gd name="connsiteY529" fmla="*/ 2037382 h 2735278"/>
                <a:gd name="connsiteX530" fmla="*/ 4178808 w 5715095"/>
                <a:gd name="connsiteY530" fmla="*/ 2303225 h 2735278"/>
                <a:gd name="connsiteX531" fmla="*/ 4412933 w 5715095"/>
                <a:gd name="connsiteY531" fmla="*/ 2156445 h 2735278"/>
                <a:gd name="connsiteX532" fmla="*/ 4469321 w 5715095"/>
                <a:gd name="connsiteY532" fmla="*/ 1886315 h 2735278"/>
                <a:gd name="connsiteX533" fmla="*/ 4469321 w 5715095"/>
                <a:gd name="connsiteY533" fmla="*/ 1886315 h 2735278"/>
                <a:gd name="connsiteX534" fmla="*/ 4407980 w 5715095"/>
                <a:gd name="connsiteY534" fmla="*/ 1578086 h 2735278"/>
                <a:gd name="connsiteX535" fmla="*/ 4398645 w 5715095"/>
                <a:gd name="connsiteY535" fmla="*/ 1579896 h 2735278"/>
                <a:gd name="connsiteX536" fmla="*/ 4459891 w 5715095"/>
                <a:gd name="connsiteY536" fmla="*/ 1888221 h 2735278"/>
                <a:gd name="connsiteX537" fmla="*/ 4405027 w 5715095"/>
                <a:gd name="connsiteY537" fmla="*/ 2151015 h 2735278"/>
                <a:gd name="connsiteX538" fmla="*/ 4177189 w 5715095"/>
                <a:gd name="connsiteY538" fmla="*/ 2293795 h 2735278"/>
                <a:gd name="connsiteX539" fmla="*/ 3790188 w 5715095"/>
                <a:gd name="connsiteY539" fmla="*/ 2035191 h 2735278"/>
                <a:gd name="connsiteX540" fmla="*/ 3834860 w 5715095"/>
                <a:gd name="connsiteY540" fmla="*/ 1770111 h 2735278"/>
                <a:gd name="connsiteX541" fmla="*/ 4056698 w 5715095"/>
                <a:gd name="connsiteY541" fmla="*/ 1618854 h 2735278"/>
                <a:gd name="connsiteX542" fmla="*/ 5714905 w 5715095"/>
                <a:gd name="connsiteY542" fmla="*/ 1289003 h 2735278"/>
                <a:gd name="connsiteX543" fmla="*/ 5714905 w 5715095"/>
                <a:gd name="connsiteY543" fmla="*/ 1279287 h 2735278"/>
                <a:gd name="connsiteX544" fmla="*/ 3895820 w 5715095"/>
                <a:gd name="connsiteY544" fmla="*/ 2361613 h 2735278"/>
                <a:gd name="connsiteX545" fmla="*/ 3886486 w 5715095"/>
                <a:gd name="connsiteY545" fmla="*/ 2378282 h 2735278"/>
                <a:gd name="connsiteX546" fmla="*/ 3946874 w 5715095"/>
                <a:gd name="connsiteY546" fmla="*/ 2407047 h 2735278"/>
                <a:gd name="connsiteX547" fmla="*/ 3953923 w 5715095"/>
                <a:gd name="connsiteY547" fmla="*/ 2389331 h 2735278"/>
                <a:gd name="connsiteX548" fmla="*/ 3895820 w 5715095"/>
                <a:gd name="connsiteY548" fmla="*/ 2361613 h 2735278"/>
                <a:gd name="connsiteX549" fmla="*/ 3793331 w 5715095"/>
                <a:gd name="connsiteY549" fmla="*/ 2284080 h 2735278"/>
                <a:gd name="connsiteX550" fmla="*/ 3779901 w 5715095"/>
                <a:gd name="connsiteY550" fmla="*/ 2297605 h 2735278"/>
                <a:gd name="connsiteX551" fmla="*/ 3830479 w 5715095"/>
                <a:gd name="connsiteY551" fmla="*/ 2341515 h 2735278"/>
                <a:gd name="connsiteX552" fmla="*/ 3841909 w 5715095"/>
                <a:gd name="connsiteY552" fmla="*/ 2326371 h 2735278"/>
                <a:gd name="connsiteX553" fmla="*/ 3793331 w 5715095"/>
                <a:gd name="connsiteY553" fmla="*/ 2284080 h 2735278"/>
                <a:gd name="connsiteX554" fmla="*/ 3751040 w 5715095"/>
                <a:gd name="connsiteY554" fmla="*/ 2235597 h 2735278"/>
                <a:gd name="connsiteX555" fmla="*/ 3715893 w 5715095"/>
                <a:gd name="connsiteY555" fmla="*/ 2181876 h 2735278"/>
                <a:gd name="connsiteX556" fmla="*/ 3699224 w 5715095"/>
                <a:gd name="connsiteY556" fmla="*/ 2191116 h 2735278"/>
                <a:gd name="connsiteX557" fmla="*/ 3735896 w 5715095"/>
                <a:gd name="connsiteY557" fmla="*/ 2247123 h 2735278"/>
                <a:gd name="connsiteX558" fmla="*/ 3751040 w 5715095"/>
                <a:gd name="connsiteY558" fmla="*/ 2235597 h 2735278"/>
                <a:gd name="connsiteX559" fmla="*/ 4329017 w 5715095"/>
                <a:gd name="connsiteY559" fmla="*/ 2374377 h 2735278"/>
                <a:gd name="connsiteX560" fmla="*/ 4269391 w 5715095"/>
                <a:gd name="connsiteY560" fmla="*/ 2398570 h 2735278"/>
                <a:gd name="connsiteX561" fmla="*/ 4275297 w 5715095"/>
                <a:gd name="connsiteY561" fmla="*/ 2416668 h 2735278"/>
                <a:gd name="connsiteX562" fmla="*/ 4337399 w 5715095"/>
                <a:gd name="connsiteY562" fmla="*/ 2391522 h 2735278"/>
                <a:gd name="connsiteX563" fmla="*/ 4329017 w 5715095"/>
                <a:gd name="connsiteY563" fmla="*/ 2374377 h 2735278"/>
                <a:gd name="connsiteX564" fmla="*/ 4015264 w 5715095"/>
                <a:gd name="connsiteY564" fmla="*/ 2408762 h 2735278"/>
                <a:gd name="connsiteX565" fmla="*/ 4010787 w 5715095"/>
                <a:gd name="connsiteY565" fmla="*/ 2427336 h 2735278"/>
                <a:gd name="connsiteX566" fmla="*/ 4076795 w 5715095"/>
                <a:gd name="connsiteY566" fmla="*/ 2438575 h 2735278"/>
                <a:gd name="connsiteX567" fmla="*/ 4078700 w 5715095"/>
                <a:gd name="connsiteY567" fmla="*/ 2419620 h 2735278"/>
                <a:gd name="connsiteX568" fmla="*/ 4015264 w 5715095"/>
                <a:gd name="connsiteY568" fmla="*/ 2408762 h 2735278"/>
                <a:gd name="connsiteX569" fmla="*/ 4435412 w 5715095"/>
                <a:gd name="connsiteY569" fmla="*/ 2302653 h 2735278"/>
                <a:gd name="connsiteX570" fmla="*/ 4384643 w 5715095"/>
                <a:gd name="connsiteY570" fmla="*/ 2342182 h 2735278"/>
                <a:gd name="connsiteX571" fmla="*/ 4395312 w 5715095"/>
                <a:gd name="connsiteY571" fmla="*/ 2357994 h 2735278"/>
                <a:gd name="connsiteX572" fmla="*/ 4448080 w 5715095"/>
                <a:gd name="connsiteY572" fmla="*/ 2316750 h 2735278"/>
                <a:gd name="connsiteX573" fmla="*/ 4435412 w 5715095"/>
                <a:gd name="connsiteY573" fmla="*/ 2302653 h 2735278"/>
                <a:gd name="connsiteX574" fmla="*/ 4210431 w 5715095"/>
                <a:gd name="connsiteY574" fmla="*/ 2433146 h 2735278"/>
                <a:gd name="connsiteX575" fmla="*/ 4207002 w 5715095"/>
                <a:gd name="connsiteY575" fmla="*/ 2414382 h 2735278"/>
                <a:gd name="connsiteX576" fmla="*/ 4196810 w 5715095"/>
                <a:gd name="connsiteY576" fmla="*/ 2416096 h 2735278"/>
                <a:gd name="connsiteX577" fmla="*/ 4142994 w 5715095"/>
                <a:gd name="connsiteY577" fmla="*/ 2421430 h 2735278"/>
                <a:gd name="connsiteX578" fmla="*/ 4143756 w 5715095"/>
                <a:gd name="connsiteY578" fmla="*/ 2440480 h 2735278"/>
                <a:gd name="connsiteX579" fmla="*/ 4199858 w 5715095"/>
                <a:gd name="connsiteY579" fmla="*/ 2434860 h 2735278"/>
                <a:gd name="connsiteX580" fmla="*/ 4210431 w 5715095"/>
                <a:gd name="connsiteY580" fmla="*/ 2433146 h 2735278"/>
                <a:gd name="connsiteX581" fmla="*/ 1262729 w 5715095"/>
                <a:gd name="connsiteY581" fmla="*/ 1757728 h 2735278"/>
                <a:gd name="connsiteX582" fmla="*/ 1243775 w 5715095"/>
                <a:gd name="connsiteY582" fmla="*/ 1756299 h 2735278"/>
                <a:gd name="connsiteX583" fmla="*/ 1233107 w 5715095"/>
                <a:gd name="connsiteY583" fmla="*/ 1820403 h 2735278"/>
                <a:gd name="connsiteX584" fmla="*/ 1251490 w 5715095"/>
                <a:gd name="connsiteY584" fmla="*/ 1825260 h 2735278"/>
                <a:gd name="connsiteX585" fmla="*/ 1262729 w 5715095"/>
                <a:gd name="connsiteY585" fmla="*/ 1757728 h 2735278"/>
                <a:gd name="connsiteX586" fmla="*/ 1448943 w 5715095"/>
                <a:gd name="connsiteY586" fmla="*/ 1253856 h 2735278"/>
                <a:gd name="connsiteX587" fmla="*/ 1453229 w 5715095"/>
                <a:gd name="connsiteY587" fmla="*/ 1272334 h 2735278"/>
                <a:gd name="connsiteX588" fmla="*/ 1462183 w 5715095"/>
                <a:gd name="connsiteY588" fmla="*/ 1270429 h 2735278"/>
                <a:gd name="connsiteX589" fmla="*/ 1516380 w 5715095"/>
                <a:gd name="connsiteY589" fmla="*/ 1265095 h 2735278"/>
                <a:gd name="connsiteX590" fmla="*/ 1517237 w 5715095"/>
                <a:gd name="connsiteY590" fmla="*/ 1265095 h 2735278"/>
                <a:gd name="connsiteX591" fmla="*/ 1516380 w 5715095"/>
                <a:gd name="connsiteY591" fmla="*/ 1246045 h 2735278"/>
                <a:gd name="connsiteX592" fmla="*/ 1458468 w 5715095"/>
                <a:gd name="connsiteY592" fmla="*/ 1251760 h 2735278"/>
                <a:gd name="connsiteX593" fmla="*/ 1448943 w 5715095"/>
                <a:gd name="connsiteY593" fmla="*/ 1253856 h 2735278"/>
                <a:gd name="connsiteX594" fmla="*/ 1942814 w 5715095"/>
                <a:gd name="connsiteY594" fmla="*/ 2145110 h 2735278"/>
                <a:gd name="connsiteX595" fmla="*/ 1925003 w 5715095"/>
                <a:gd name="connsiteY595" fmla="*/ 2081769 h 2735278"/>
                <a:gd name="connsiteX596" fmla="*/ 1906429 w 5715095"/>
                <a:gd name="connsiteY596" fmla="*/ 2086055 h 2735278"/>
                <a:gd name="connsiteX597" fmla="*/ 1924717 w 5715095"/>
                <a:gd name="connsiteY597" fmla="*/ 2151111 h 2735278"/>
                <a:gd name="connsiteX598" fmla="*/ 1942814 w 5715095"/>
                <a:gd name="connsiteY598" fmla="*/ 2145110 h 2735278"/>
                <a:gd name="connsiteX599" fmla="*/ 1695164 w 5715095"/>
                <a:gd name="connsiteY599" fmla="*/ 1331008 h 2735278"/>
                <a:gd name="connsiteX600" fmla="*/ 1739075 w 5715095"/>
                <a:gd name="connsiteY600" fmla="*/ 1378061 h 2735278"/>
                <a:gd name="connsiteX601" fmla="*/ 1754410 w 5715095"/>
                <a:gd name="connsiteY601" fmla="*/ 1366822 h 2735278"/>
                <a:gd name="connsiteX602" fmla="*/ 1707452 w 5715095"/>
                <a:gd name="connsiteY602" fmla="*/ 1316435 h 2735278"/>
                <a:gd name="connsiteX603" fmla="*/ 1695164 w 5715095"/>
                <a:gd name="connsiteY603" fmla="*/ 1331008 h 2735278"/>
                <a:gd name="connsiteX604" fmla="*/ 1641539 w 5715095"/>
                <a:gd name="connsiteY604" fmla="*/ 1295194 h 2735278"/>
                <a:gd name="connsiteX605" fmla="*/ 1650206 w 5715095"/>
                <a:gd name="connsiteY605" fmla="*/ 1278240 h 2735278"/>
                <a:gd name="connsiteX606" fmla="*/ 1585627 w 5715095"/>
                <a:gd name="connsiteY606" fmla="*/ 1254332 h 2735278"/>
                <a:gd name="connsiteX607" fmla="*/ 1581150 w 5715095"/>
                <a:gd name="connsiteY607" fmla="*/ 1272810 h 2735278"/>
                <a:gd name="connsiteX608" fmla="*/ 1641539 w 5715095"/>
                <a:gd name="connsiteY608" fmla="*/ 1295194 h 2735278"/>
                <a:gd name="connsiteX609" fmla="*/ 1243013 w 5715095"/>
                <a:gd name="connsiteY609" fmla="*/ 1691244 h 2735278"/>
                <a:gd name="connsiteX610" fmla="*/ 1261967 w 5715095"/>
                <a:gd name="connsiteY610" fmla="*/ 1689434 h 2735278"/>
                <a:gd name="connsiteX611" fmla="*/ 1256348 w 5715095"/>
                <a:gd name="connsiteY611" fmla="*/ 1651334 h 2735278"/>
                <a:gd name="connsiteX612" fmla="*/ 1250633 w 5715095"/>
                <a:gd name="connsiteY612" fmla="*/ 1622664 h 2735278"/>
                <a:gd name="connsiteX613" fmla="*/ 1231964 w 5715095"/>
                <a:gd name="connsiteY613" fmla="*/ 1626378 h 2735278"/>
                <a:gd name="connsiteX614" fmla="*/ 1237679 w 5715095"/>
                <a:gd name="connsiteY614" fmla="*/ 1655049 h 2735278"/>
                <a:gd name="connsiteX615" fmla="*/ 1243013 w 5715095"/>
                <a:gd name="connsiteY615" fmla="*/ 1691244 h 2735278"/>
                <a:gd name="connsiteX616" fmla="*/ 1338739 w 5715095"/>
                <a:gd name="connsiteY616" fmla="*/ 1329484 h 2735278"/>
                <a:gd name="connsiteX617" fmla="*/ 1392650 w 5715095"/>
                <a:gd name="connsiteY617" fmla="*/ 1294146 h 2735278"/>
                <a:gd name="connsiteX618" fmla="*/ 1384173 w 5715095"/>
                <a:gd name="connsiteY618" fmla="*/ 1277097 h 2735278"/>
                <a:gd name="connsiteX619" fmla="*/ 1326547 w 5715095"/>
                <a:gd name="connsiteY619" fmla="*/ 1314815 h 2735278"/>
                <a:gd name="connsiteX620" fmla="*/ 1338739 w 5715095"/>
                <a:gd name="connsiteY620" fmla="*/ 1329484 h 2735278"/>
                <a:gd name="connsiteX621" fmla="*/ 1239774 w 5715095"/>
                <a:gd name="connsiteY621" fmla="*/ 1541034 h 2735278"/>
                <a:gd name="connsiteX622" fmla="*/ 1243870 w 5715095"/>
                <a:gd name="connsiteY622" fmla="*/ 1493790 h 2735278"/>
                <a:gd name="connsiteX623" fmla="*/ 1225106 w 5715095"/>
                <a:gd name="connsiteY623" fmla="*/ 1490457 h 2735278"/>
                <a:gd name="connsiteX624" fmla="*/ 1220724 w 5715095"/>
                <a:gd name="connsiteY624" fmla="*/ 1541034 h 2735278"/>
                <a:gd name="connsiteX625" fmla="*/ 1221296 w 5715095"/>
                <a:gd name="connsiteY625" fmla="*/ 1559227 h 2735278"/>
                <a:gd name="connsiteX626" fmla="*/ 1240346 w 5715095"/>
                <a:gd name="connsiteY626" fmla="*/ 1558084 h 2735278"/>
                <a:gd name="connsiteX627" fmla="*/ 1239774 w 5715095"/>
                <a:gd name="connsiteY627" fmla="*/ 1541034 h 2735278"/>
                <a:gd name="connsiteX628" fmla="*/ 1179195 w 5715095"/>
                <a:gd name="connsiteY628" fmla="*/ 1938322 h 2735278"/>
                <a:gd name="connsiteX629" fmla="*/ 1194911 w 5715095"/>
                <a:gd name="connsiteY629" fmla="*/ 1949085 h 2735278"/>
                <a:gd name="connsiteX630" fmla="*/ 1228630 w 5715095"/>
                <a:gd name="connsiteY630" fmla="*/ 1889649 h 2735278"/>
                <a:gd name="connsiteX631" fmla="*/ 1211294 w 5715095"/>
                <a:gd name="connsiteY631" fmla="*/ 1881744 h 2735278"/>
                <a:gd name="connsiteX632" fmla="*/ 1179195 w 5715095"/>
                <a:gd name="connsiteY632" fmla="*/ 1938322 h 2735278"/>
                <a:gd name="connsiteX633" fmla="*/ 1833563 w 5715095"/>
                <a:gd name="connsiteY633" fmla="*/ 1623616 h 2735278"/>
                <a:gd name="connsiteX634" fmla="*/ 1820513 w 5715095"/>
                <a:gd name="connsiteY634" fmla="*/ 1558084 h 2735278"/>
                <a:gd name="connsiteX635" fmla="*/ 1801844 w 5715095"/>
                <a:gd name="connsiteY635" fmla="*/ 1561799 h 2735278"/>
                <a:gd name="connsiteX636" fmla="*/ 1814893 w 5715095"/>
                <a:gd name="connsiteY636" fmla="*/ 1627331 h 2735278"/>
                <a:gd name="connsiteX637" fmla="*/ 1833563 w 5715095"/>
                <a:gd name="connsiteY637" fmla="*/ 1623616 h 2735278"/>
                <a:gd name="connsiteX638" fmla="*/ 1980438 w 5715095"/>
                <a:gd name="connsiteY638" fmla="*/ 2274364 h 2735278"/>
                <a:gd name="connsiteX639" fmla="*/ 1996916 w 5715095"/>
                <a:gd name="connsiteY639" fmla="*/ 2264839 h 2735278"/>
                <a:gd name="connsiteX640" fmla="*/ 1966817 w 5715095"/>
                <a:gd name="connsiteY640" fmla="*/ 2206356 h 2735278"/>
                <a:gd name="connsiteX641" fmla="*/ 1949482 w 5715095"/>
                <a:gd name="connsiteY641" fmla="*/ 2214166 h 2735278"/>
                <a:gd name="connsiteX642" fmla="*/ 1980438 w 5715095"/>
                <a:gd name="connsiteY642" fmla="*/ 2274364 h 2735278"/>
                <a:gd name="connsiteX643" fmla="*/ 2017300 w 5715095"/>
                <a:gd name="connsiteY643" fmla="*/ 2331133 h 2735278"/>
                <a:gd name="connsiteX644" fmla="*/ 2059686 w 5715095"/>
                <a:gd name="connsiteY644" fmla="*/ 2383902 h 2735278"/>
                <a:gd name="connsiteX645" fmla="*/ 2073974 w 5715095"/>
                <a:gd name="connsiteY645" fmla="*/ 2371233 h 2735278"/>
                <a:gd name="connsiteX646" fmla="*/ 2032826 w 5715095"/>
                <a:gd name="connsiteY646" fmla="*/ 2319989 h 2735278"/>
                <a:gd name="connsiteX647" fmla="*/ 2017300 w 5715095"/>
                <a:gd name="connsiteY647" fmla="*/ 2331133 h 2735278"/>
                <a:gd name="connsiteX648" fmla="*/ 1788319 w 5715095"/>
                <a:gd name="connsiteY648" fmla="*/ 1426734 h 2735278"/>
                <a:gd name="connsiteX649" fmla="*/ 1770793 w 5715095"/>
                <a:gd name="connsiteY649" fmla="*/ 1434164 h 2735278"/>
                <a:gd name="connsiteX650" fmla="*/ 1787081 w 5715095"/>
                <a:gd name="connsiteY650" fmla="*/ 1487504 h 2735278"/>
                <a:gd name="connsiteX651" fmla="*/ 1788795 w 5715095"/>
                <a:gd name="connsiteY651" fmla="*/ 1496267 h 2735278"/>
                <a:gd name="connsiteX652" fmla="*/ 1807464 w 5715095"/>
                <a:gd name="connsiteY652" fmla="*/ 1492552 h 2735278"/>
                <a:gd name="connsiteX653" fmla="*/ 1805750 w 5715095"/>
                <a:gd name="connsiteY653" fmla="*/ 1483789 h 2735278"/>
                <a:gd name="connsiteX654" fmla="*/ 1788319 w 5715095"/>
                <a:gd name="connsiteY654" fmla="*/ 1426734 h 2735278"/>
                <a:gd name="connsiteX655" fmla="*/ 1885664 w 5715095"/>
                <a:gd name="connsiteY655" fmla="*/ 1885554 h 2735278"/>
                <a:gd name="connsiteX656" fmla="*/ 1872615 w 5715095"/>
                <a:gd name="connsiteY656" fmla="*/ 1820117 h 2735278"/>
                <a:gd name="connsiteX657" fmla="*/ 1853946 w 5715095"/>
                <a:gd name="connsiteY657" fmla="*/ 1823832 h 2735278"/>
                <a:gd name="connsiteX658" fmla="*/ 1866995 w 5715095"/>
                <a:gd name="connsiteY658" fmla="*/ 1889268 h 2735278"/>
                <a:gd name="connsiteX659" fmla="*/ 1885664 w 5715095"/>
                <a:gd name="connsiteY659" fmla="*/ 1885554 h 2735278"/>
                <a:gd name="connsiteX660" fmla="*/ 1859566 w 5715095"/>
                <a:gd name="connsiteY660" fmla="*/ 1754585 h 2735278"/>
                <a:gd name="connsiteX661" fmla="*/ 1846612 w 5715095"/>
                <a:gd name="connsiteY661" fmla="*/ 1689053 h 2735278"/>
                <a:gd name="connsiteX662" fmla="*/ 1827848 w 5715095"/>
                <a:gd name="connsiteY662" fmla="*/ 1692768 h 2735278"/>
                <a:gd name="connsiteX663" fmla="*/ 1840897 w 5715095"/>
                <a:gd name="connsiteY663" fmla="*/ 1758300 h 2735278"/>
                <a:gd name="connsiteX664" fmla="*/ 1859566 w 5715095"/>
                <a:gd name="connsiteY664" fmla="*/ 1754585 h 2735278"/>
                <a:gd name="connsiteX665" fmla="*/ 1911763 w 5715095"/>
                <a:gd name="connsiteY665" fmla="*/ 2016618 h 2735278"/>
                <a:gd name="connsiteX666" fmla="*/ 1898714 w 5715095"/>
                <a:gd name="connsiteY666" fmla="*/ 1951086 h 2735278"/>
                <a:gd name="connsiteX667" fmla="*/ 1880045 w 5715095"/>
                <a:gd name="connsiteY667" fmla="*/ 1954800 h 2735278"/>
                <a:gd name="connsiteX668" fmla="*/ 1892999 w 5715095"/>
                <a:gd name="connsiteY668" fmla="*/ 2020332 h 2735278"/>
                <a:gd name="connsiteX669" fmla="*/ 1911763 w 5715095"/>
                <a:gd name="connsiteY669" fmla="*/ 2016618 h 2735278"/>
                <a:gd name="connsiteX670" fmla="*/ 189738 w 5715095"/>
                <a:gd name="connsiteY670" fmla="*/ 2261696 h 2735278"/>
                <a:gd name="connsiteX671" fmla="*/ 255270 w 5715095"/>
                <a:gd name="connsiteY671" fmla="*/ 2248647 h 2735278"/>
                <a:gd name="connsiteX672" fmla="*/ 251555 w 5715095"/>
                <a:gd name="connsiteY672" fmla="*/ 2229978 h 2735278"/>
                <a:gd name="connsiteX673" fmla="*/ 186023 w 5715095"/>
                <a:gd name="connsiteY673" fmla="*/ 2243027 h 2735278"/>
                <a:gd name="connsiteX674" fmla="*/ 189738 w 5715095"/>
                <a:gd name="connsiteY674" fmla="*/ 2261696 h 2735278"/>
                <a:gd name="connsiteX675" fmla="*/ 5538502 w 5715095"/>
                <a:gd name="connsiteY675" fmla="*/ 1197849 h 2735278"/>
                <a:gd name="connsiteX676" fmla="*/ 5602986 w 5715095"/>
                <a:gd name="connsiteY676" fmla="*/ 1184990 h 2735278"/>
                <a:gd name="connsiteX677" fmla="*/ 5599271 w 5715095"/>
                <a:gd name="connsiteY677" fmla="*/ 1166321 h 2735278"/>
                <a:gd name="connsiteX678" fmla="*/ 5534787 w 5715095"/>
                <a:gd name="connsiteY678" fmla="*/ 1179180 h 2735278"/>
                <a:gd name="connsiteX679" fmla="*/ 5538502 w 5715095"/>
                <a:gd name="connsiteY679" fmla="*/ 1197849 h 2735278"/>
                <a:gd name="connsiteX680" fmla="*/ 320802 w 5715095"/>
                <a:gd name="connsiteY680" fmla="*/ 2235597 h 2735278"/>
                <a:gd name="connsiteX681" fmla="*/ 386239 w 5715095"/>
                <a:gd name="connsiteY681" fmla="*/ 2222643 h 2735278"/>
                <a:gd name="connsiteX682" fmla="*/ 382524 w 5715095"/>
                <a:gd name="connsiteY682" fmla="*/ 2203974 h 2735278"/>
                <a:gd name="connsiteX683" fmla="*/ 317087 w 5715095"/>
                <a:gd name="connsiteY683" fmla="*/ 2216928 h 2735278"/>
                <a:gd name="connsiteX684" fmla="*/ 320802 w 5715095"/>
                <a:gd name="connsiteY684" fmla="*/ 2235597 h 2735278"/>
                <a:gd name="connsiteX685" fmla="*/ 58769 w 5715095"/>
                <a:gd name="connsiteY685" fmla="*/ 2287794 h 2735278"/>
                <a:gd name="connsiteX686" fmla="*/ 124301 w 5715095"/>
                <a:gd name="connsiteY686" fmla="*/ 2274745 h 2735278"/>
                <a:gd name="connsiteX687" fmla="*/ 120587 w 5715095"/>
                <a:gd name="connsiteY687" fmla="*/ 2256076 h 2735278"/>
                <a:gd name="connsiteX688" fmla="*/ 55055 w 5715095"/>
                <a:gd name="connsiteY688" fmla="*/ 2269125 h 2735278"/>
                <a:gd name="connsiteX689" fmla="*/ 58769 w 5715095"/>
                <a:gd name="connsiteY689" fmla="*/ 2287794 h 2735278"/>
                <a:gd name="connsiteX690" fmla="*/ 973646 w 5715095"/>
                <a:gd name="connsiteY690" fmla="*/ 2232073 h 2735278"/>
                <a:gd name="connsiteX691" fmla="*/ 1300925 w 5715095"/>
                <a:gd name="connsiteY691" fmla="*/ 2013284 h 2735278"/>
                <a:gd name="connsiteX692" fmla="*/ 1377791 w 5715095"/>
                <a:gd name="connsiteY692" fmla="*/ 1627236 h 2735278"/>
                <a:gd name="connsiteX693" fmla="*/ 1366647 w 5715095"/>
                <a:gd name="connsiteY693" fmla="*/ 1571133 h 2735278"/>
                <a:gd name="connsiteX694" fmla="*/ 1389412 w 5715095"/>
                <a:gd name="connsiteY694" fmla="*/ 1456738 h 2735278"/>
                <a:gd name="connsiteX695" fmla="*/ 1486376 w 5715095"/>
                <a:gd name="connsiteY695" fmla="*/ 1391873 h 2735278"/>
                <a:gd name="connsiteX696" fmla="*/ 1665637 w 5715095"/>
                <a:gd name="connsiteY696" fmla="*/ 1511697 h 2735278"/>
                <a:gd name="connsiteX697" fmla="*/ 1780794 w 5715095"/>
                <a:gd name="connsiteY697" fmla="*/ 2091008 h 2735278"/>
                <a:gd name="connsiteX698" fmla="*/ 2121027 w 5715095"/>
                <a:gd name="connsiteY698" fmla="*/ 2600119 h 2735278"/>
                <a:gd name="connsiteX699" fmla="*/ 2563940 w 5715095"/>
                <a:gd name="connsiteY699" fmla="*/ 2735279 h 2735278"/>
                <a:gd name="connsiteX700" fmla="*/ 2721674 w 5715095"/>
                <a:gd name="connsiteY700" fmla="*/ 2719658 h 2735278"/>
                <a:gd name="connsiteX701" fmla="*/ 2723293 w 5715095"/>
                <a:gd name="connsiteY701" fmla="*/ 2719277 h 2735278"/>
                <a:gd name="connsiteX702" fmla="*/ 3350419 w 5715095"/>
                <a:gd name="connsiteY702" fmla="*/ 1778778 h 2735278"/>
                <a:gd name="connsiteX703" fmla="*/ 3348990 w 5715095"/>
                <a:gd name="connsiteY703" fmla="*/ 1771730 h 2735278"/>
                <a:gd name="connsiteX704" fmla="*/ 3340132 w 5715095"/>
                <a:gd name="connsiteY704" fmla="*/ 1775921 h 2735278"/>
                <a:gd name="connsiteX705" fmla="*/ 3341084 w 5715095"/>
                <a:gd name="connsiteY705" fmla="*/ 1780588 h 2735278"/>
                <a:gd name="connsiteX706" fmla="*/ 2721388 w 5715095"/>
                <a:gd name="connsiteY706" fmla="*/ 2709942 h 2735278"/>
                <a:gd name="connsiteX707" fmla="*/ 2719769 w 5715095"/>
                <a:gd name="connsiteY707" fmla="*/ 2710228 h 2735278"/>
                <a:gd name="connsiteX708" fmla="*/ 2563940 w 5715095"/>
                <a:gd name="connsiteY708" fmla="*/ 2725659 h 2735278"/>
                <a:gd name="connsiteX709" fmla="*/ 2126361 w 5715095"/>
                <a:gd name="connsiteY709" fmla="*/ 2592213 h 2735278"/>
                <a:gd name="connsiteX710" fmla="*/ 1790224 w 5715095"/>
                <a:gd name="connsiteY710" fmla="*/ 2089103 h 2735278"/>
                <a:gd name="connsiteX711" fmla="*/ 1674971 w 5715095"/>
                <a:gd name="connsiteY711" fmla="*/ 1509792 h 2735278"/>
                <a:gd name="connsiteX712" fmla="*/ 1484471 w 5715095"/>
                <a:gd name="connsiteY712" fmla="*/ 1382538 h 2735278"/>
                <a:gd name="connsiteX713" fmla="*/ 1381411 w 5715095"/>
                <a:gd name="connsiteY713" fmla="*/ 1451404 h 2735278"/>
                <a:gd name="connsiteX714" fmla="*/ 1357217 w 5715095"/>
                <a:gd name="connsiteY714" fmla="*/ 1572943 h 2735278"/>
                <a:gd name="connsiteX715" fmla="*/ 1368457 w 5715095"/>
                <a:gd name="connsiteY715" fmla="*/ 1629045 h 2735278"/>
                <a:gd name="connsiteX716" fmla="*/ 1293019 w 5715095"/>
                <a:gd name="connsiteY716" fmla="*/ 2008045 h 2735278"/>
                <a:gd name="connsiteX717" fmla="*/ 971740 w 5715095"/>
                <a:gd name="connsiteY717" fmla="*/ 2222643 h 2735278"/>
                <a:gd name="connsiteX718" fmla="*/ 0 w 5715095"/>
                <a:gd name="connsiteY718" fmla="*/ 2416001 h 2735278"/>
                <a:gd name="connsiteX719" fmla="*/ 0 w 5715095"/>
                <a:gd name="connsiteY719" fmla="*/ 2425716 h 2735278"/>
                <a:gd name="connsiteX720" fmla="*/ 973646 w 5715095"/>
                <a:gd name="connsiteY720" fmla="*/ 2232073 h 2735278"/>
                <a:gd name="connsiteX721" fmla="*/ 5667471 w 5715095"/>
                <a:gd name="connsiteY721" fmla="*/ 1172131 h 2735278"/>
                <a:gd name="connsiteX722" fmla="*/ 5715000 w 5715095"/>
                <a:gd name="connsiteY722" fmla="*/ 1162701 h 2735278"/>
                <a:gd name="connsiteX723" fmla="*/ 5715000 w 5715095"/>
                <a:gd name="connsiteY723" fmla="*/ 1143270 h 2735278"/>
                <a:gd name="connsiteX724" fmla="*/ 5663756 w 5715095"/>
                <a:gd name="connsiteY724" fmla="*/ 1153462 h 2735278"/>
                <a:gd name="connsiteX725" fmla="*/ 5667471 w 5715095"/>
                <a:gd name="connsiteY725" fmla="*/ 1172131 h 2735278"/>
                <a:gd name="connsiteX726" fmla="*/ 451771 w 5715095"/>
                <a:gd name="connsiteY726" fmla="*/ 2209594 h 2735278"/>
                <a:gd name="connsiteX727" fmla="*/ 517303 w 5715095"/>
                <a:gd name="connsiteY727" fmla="*/ 2196545 h 2735278"/>
                <a:gd name="connsiteX728" fmla="*/ 513588 w 5715095"/>
                <a:gd name="connsiteY728" fmla="*/ 2177876 h 2735278"/>
                <a:gd name="connsiteX729" fmla="*/ 448056 w 5715095"/>
                <a:gd name="connsiteY729" fmla="*/ 2190925 h 2735278"/>
                <a:gd name="connsiteX730" fmla="*/ 451771 w 5715095"/>
                <a:gd name="connsiteY730" fmla="*/ 2209594 h 2735278"/>
                <a:gd name="connsiteX731" fmla="*/ 4660297 w 5715095"/>
                <a:gd name="connsiteY731" fmla="*/ 1527890 h 2735278"/>
                <a:gd name="connsiteX732" fmla="*/ 4650963 w 5715095"/>
                <a:gd name="connsiteY732" fmla="*/ 1529795 h 2735278"/>
                <a:gd name="connsiteX733" fmla="*/ 4712304 w 5715095"/>
                <a:gd name="connsiteY733" fmla="*/ 1838024 h 2735278"/>
                <a:gd name="connsiteX734" fmla="*/ 4712304 w 5715095"/>
                <a:gd name="connsiteY734" fmla="*/ 1838024 h 2735278"/>
                <a:gd name="connsiteX735" fmla="*/ 4616291 w 5715095"/>
                <a:gd name="connsiteY735" fmla="*/ 2297986 h 2735278"/>
                <a:gd name="connsiteX736" fmla="*/ 4217956 w 5715095"/>
                <a:gd name="connsiteY736" fmla="*/ 2547732 h 2735278"/>
                <a:gd name="connsiteX737" fmla="*/ 4124230 w 5715095"/>
                <a:gd name="connsiteY737" fmla="*/ 2555256 h 2735278"/>
                <a:gd name="connsiteX738" fmla="*/ 3540252 w 5715095"/>
                <a:gd name="connsiteY738" fmla="*/ 2094913 h 2735278"/>
                <a:gd name="connsiteX739" fmla="*/ 3618548 w 5715095"/>
                <a:gd name="connsiteY739" fmla="*/ 1631331 h 2735278"/>
                <a:gd name="connsiteX740" fmla="*/ 4006691 w 5715095"/>
                <a:gd name="connsiteY740" fmla="*/ 1366536 h 2735278"/>
                <a:gd name="connsiteX741" fmla="*/ 5715096 w 5715095"/>
                <a:gd name="connsiteY741" fmla="*/ 1026780 h 2735278"/>
                <a:gd name="connsiteX742" fmla="*/ 5715096 w 5715095"/>
                <a:gd name="connsiteY742" fmla="*/ 1017064 h 2735278"/>
                <a:gd name="connsiteX743" fmla="*/ 4004882 w 5715095"/>
                <a:gd name="connsiteY743" fmla="*/ 1357202 h 2735278"/>
                <a:gd name="connsiteX744" fmla="*/ 3610547 w 5715095"/>
                <a:gd name="connsiteY744" fmla="*/ 1626188 h 2735278"/>
                <a:gd name="connsiteX745" fmla="*/ 3530918 w 5715095"/>
                <a:gd name="connsiteY745" fmla="*/ 2097104 h 2735278"/>
                <a:gd name="connsiteX746" fmla="*/ 4124325 w 5715095"/>
                <a:gd name="connsiteY746" fmla="*/ 2564781 h 2735278"/>
                <a:gd name="connsiteX747" fmla="*/ 4219480 w 5715095"/>
                <a:gd name="connsiteY747" fmla="*/ 2557161 h 2735278"/>
                <a:gd name="connsiteX748" fmla="*/ 4624102 w 5715095"/>
                <a:gd name="connsiteY748" fmla="*/ 2303415 h 2735278"/>
                <a:gd name="connsiteX749" fmla="*/ 4721733 w 5715095"/>
                <a:gd name="connsiteY749" fmla="*/ 1836214 h 2735278"/>
                <a:gd name="connsiteX750" fmla="*/ 4660392 w 5715095"/>
                <a:gd name="connsiteY750" fmla="*/ 1527890 h 2735278"/>
                <a:gd name="connsiteX751" fmla="*/ 1279303 w 5715095"/>
                <a:gd name="connsiteY751" fmla="*/ 1364917 h 2735278"/>
                <a:gd name="connsiteX752" fmla="*/ 1244822 w 5715095"/>
                <a:gd name="connsiteY752" fmla="*/ 1424544 h 2735278"/>
                <a:gd name="connsiteX753" fmla="*/ 1262348 w 5715095"/>
                <a:gd name="connsiteY753" fmla="*/ 1432068 h 2735278"/>
                <a:gd name="connsiteX754" fmla="*/ 1294543 w 5715095"/>
                <a:gd name="connsiteY754" fmla="*/ 1376347 h 2735278"/>
                <a:gd name="connsiteX755" fmla="*/ 1279303 w 5715095"/>
                <a:gd name="connsiteY755" fmla="*/ 1364917 h 2735278"/>
                <a:gd name="connsiteX756" fmla="*/ 582835 w 5715095"/>
                <a:gd name="connsiteY756" fmla="*/ 2183496 h 2735278"/>
                <a:gd name="connsiteX757" fmla="*/ 648272 w 5715095"/>
                <a:gd name="connsiteY757" fmla="*/ 2170446 h 2735278"/>
                <a:gd name="connsiteX758" fmla="*/ 644557 w 5715095"/>
                <a:gd name="connsiteY758" fmla="*/ 2151777 h 2735278"/>
                <a:gd name="connsiteX759" fmla="*/ 579025 w 5715095"/>
                <a:gd name="connsiteY759" fmla="*/ 2164827 h 2735278"/>
                <a:gd name="connsiteX760" fmla="*/ 582835 w 5715095"/>
                <a:gd name="connsiteY760" fmla="*/ 2183496 h 2735278"/>
                <a:gd name="connsiteX761" fmla="*/ 976217 w 5715095"/>
                <a:gd name="connsiteY761" fmla="*/ 2104343 h 2735278"/>
                <a:gd name="connsiteX762" fmla="*/ 1040321 w 5715095"/>
                <a:gd name="connsiteY762" fmla="*/ 2080626 h 2735278"/>
                <a:gd name="connsiteX763" fmla="*/ 1032224 w 5715095"/>
                <a:gd name="connsiteY763" fmla="*/ 2063385 h 2735278"/>
                <a:gd name="connsiteX764" fmla="*/ 971264 w 5715095"/>
                <a:gd name="connsiteY764" fmla="*/ 2085960 h 2735278"/>
                <a:gd name="connsiteX765" fmla="*/ 976217 w 5715095"/>
                <a:gd name="connsiteY765" fmla="*/ 2104343 h 2735278"/>
                <a:gd name="connsiteX766" fmla="*/ 2159222 w 5715095"/>
                <a:gd name="connsiteY766" fmla="*/ 2475437 h 2735278"/>
                <a:gd name="connsiteX767" fmla="*/ 2170652 w 5715095"/>
                <a:gd name="connsiteY767" fmla="*/ 2460197 h 2735278"/>
                <a:gd name="connsiteX768" fmla="*/ 2120075 w 5715095"/>
                <a:gd name="connsiteY768" fmla="*/ 2418192 h 2735278"/>
                <a:gd name="connsiteX769" fmla="*/ 2107216 w 5715095"/>
                <a:gd name="connsiteY769" fmla="*/ 2432193 h 2735278"/>
                <a:gd name="connsiteX770" fmla="*/ 2159222 w 5715095"/>
                <a:gd name="connsiteY770" fmla="*/ 2475437 h 2735278"/>
                <a:gd name="connsiteX771" fmla="*/ 1099376 w 5715095"/>
                <a:gd name="connsiteY771" fmla="*/ 2046145 h 2735278"/>
                <a:gd name="connsiteX772" fmla="*/ 1151382 w 5715095"/>
                <a:gd name="connsiteY772" fmla="*/ 2001759 h 2735278"/>
                <a:gd name="connsiteX773" fmla="*/ 1137857 w 5715095"/>
                <a:gd name="connsiteY773" fmla="*/ 1988424 h 2735278"/>
                <a:gd name="connsiteX774" fmla="*/ 1088327 w 5715095"/>
                <a:gd name="connsiteY774" fmla="*/ 2030619 h 2735278"/>
                <a:gd name="connsiteX775" fmla="*/ 1099376 w 5715095"/>
                <a:gd name="connsiteY775" fmla="*/ 2046145 h 2735278"/>
                <a:gd name="connsiteX776" fmla="*/ 844772 w 5715095"/>
                <a:gd name="connsiteY776" fmla="*/ 2131394 h 2735278"/>
                <a:gd name="connsiteX777" fmla="*/ 910304 w 5715095"/>
                <a:gd name="connsiteY777" fmla="*/ 2118345 h 2735278"/>
                <a:gd name="connsiteX778" fmla="*/ 906590 w 5715095"/>
                <a:gd name="connsiteY778" fmla="*/ 2099676 h 2735278"/>
                <a:gd name="connsiteX779" fmla="*/ 841058 w 5715095"/>
                <a:gd name="connsiteY779" fmla="*/ 2112725 h 2735278"/>
                <a:gd name="connsiteX780" fmla="*/ 844772 w 5715095"/>
                <a:gd name="connsiteY780" fmla="*/ 2131394 h 2735278"/>
                <a:gd name="connsiteX781" fmla="*/ 713804 w 5715095"/>
                <a:gd name="connsiteY781" fmla="*/ 2157492 h 2735278"/>
                <a:gd name="connsiteX782" fmla="*/ 779336 w 5715095"/>
                <a:gd name="connsiteY782" fmla="*/ 2144443 h 2735278"/>
                <a:gd name="connsiteX783" fmla="*/ 775526 w 5715095"/>
                <a:gd name="connsiteY783" fmla="*/ 2125774 h 2735278"/>
                <a:gd name="connsiteX784" fmla="*/ 710089 w 5715095"/>
                <a:gd name="connsiteY784" fmla="*/ 2138823 h 2735278"/>
                <a:gd name="connsiteX785" fmla="*/ 713804 w 5715095"/>
                <a:gd name="connsiteY785" fmla="*/ 2157492 h 273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Lst>
              <a:rect l="l" t="t" r="r" b="b"/>
              <a:pathLst>
                <a:path w="5715095" h="2735278">
                  <a:moveTo>
                    <a:pt x="3765042" y="151908"/>
                  </a:moveTo>
                  <a:cubicBezTo>
                    <a:pt x="3745897" y="155718"/>
                    <a:pt x="3726847" y="160766"/>
                    <a:pt x="3708559" y="166863"/>
                  </a:cubicBezTo>
                  <a:lnTo>
                    <a:pt x="3702558" y="148765"/>
                  </a:lnTo>
                  <a:cubicBezTo>
                    <a:pt x="3721608" y="142383"/>
                    <a:pt x="3741420" y="137240"/>
                    <a:pt x="3761232" y="133239"/>
                  </a:cubicBezTo>
                  <a:cubicBezTo>
                    <a:pt x="3763804" y="132763"/>
                    <a:pt x="3766280" y="132287"/>
                    <a:pt x="3768662" y="131811"/>
                  </a:cubicBezTo>
                  <a:lnTo>
                    <a:pt x="3772091" y="150575"/>
                  </a:lnTo>
                  <a:cubicBezTo>
                    <a:pt x="3769805" y="150956"/>
                    <a:pt x="3767423" y="151432"/>
                    <a:pt x="3765042" y="151908"/>
                  </a:cubicBezTo>
                  <a:close/>
                  <a:moveTo>
                    <a:pt x="3639407" y="174768"/>
                  </a:moveTo>
                  <a:cubicBezTo>
                    <a:pt x="3619119" y="184865"/>
                    <a:pt x="3599307" y="196485"/>
                    <a:pt x="3580638" y="209344"/>
                  </a:cubicBezTo>
                  <a:lnTo>
                    <a:pt x="3591401" y="225060"/>
                  </a:lnTo>
                  <a:cubicBezTo>
                    <a:pt x="3609404" y="212678"/>
                    <a:pt x="3628358" y="201533"/>
                    <a:pt x="3647885" y="191818"/>
                  </a:cubicBezTo>
                  <a:lnTo>
                    <a:pt x="3639407" y="174768"/>
                  </a:lnTo>
                  <a:close/>
                  <a:moveTo>
                    <a:pt x="3368707" y="1579039"/>
                  </a:moveTo>
                  <a:cubicBezTo>
                    <a:pt x="3386042" y="1564275"/>
                    <a:pt x="3402235" y="1547797"/>
                    <a:pt x="3416808" y="1530176"/>
                  </a:cubicBezTo>
                  <a:lnTo>
                    <a:pt x="3402045" y="1518079"/>
                  </a:lnTo>
                  <a:cubicBezTo>
                    <a:pt x="3388233" y="1534843"/>
                    <a:pt x="3372803" y="1550464"/>
                    <a:pt x="3356324" y="1564561"/>
                  </a:cubicBezTo>
                  <a:lnTo>
                    <a:pt x="3368707" y="1579039"/>
                  </a:lnTo>
                  <a:close/>
                  <a:moveTo>
                    <a:pt x="2402110" y="2591261"/>
                  </a:moveTo>
                  <a:lnTo>
                    <a:pt x="2406777" y="2572782"/>
                  </a:lnTo>
                  <a:cubicBezTo>
                    <a:pt x="2385536" y="2567544"/>
                    <a:pt x="2364391" y="2561067"/>
                    <a:pt x="2343817" y="2553637"/>
                  </a:cubicBezTo>
                  <a:lnTo>
                    <a:pt x="2337340" y="2571639"/>
                  </a:lnTo>
                  <a:cubicBezTo>
                    <a:pt x="2358485" y="2579259"/>
                    <a:pt x="2380298" y="2585832"/>
                    <a:pt x="2402110" y="2591261"/>
                  </a:cubicBezTo>
                  <a:close/>
                  <a:moveTo>
                    <a:pt x="4155186" y="226870"/>
                  </a:moveTo>
                  <a:cubicBezTo>
                    <a:pt x="4137279" y="212868"/>
                    <a:pt x="4118229" y="200105"/>
                    <a:pt x="4098512" y="188675"/>
                  </a:cubicBezTo>
                  <a:lnTo>
                    <a:pt x="4088987" y="205248"/>
                  </a:lnTo>
                  <a:cubicBezTo>
                    <a:pt x="4107942" y="216107"/>
                    <a:pt x="4126230" y="228489"/>
                    <a:pt x="4143470" y="241919"/>
                  </a:cubicBezTo>
                  <a:lnTo>
                    <a:pt x="4155186" y="226870"/>
                  </a:lnTo>
                  <a:close/>
                  <a:moveTo>
                    <a:pt x="3972116" y="137811"/>
                  </a:moveTo>
                  <a:lnTo>
                    <a:pt x="3967544" y="156385"/>
                  </a:lnTo>
                  <a:cubicBezTo>
                    <a:pt x="3988689" y="161528"/>
                    <a:pt x="4009739" y="168387"/>
                    <a:pt x="4030028" y="176483"/>
                  </a:cubicBezTo>
                  <a:lnTo>
                    <a:pt x="4037076" y="158862"/>
                  </a:lnTo>
                  <a:cubicBezTo>
                    <a:pt x="4016026" y="150384"/>
                    <a:pt x="3994118" y="143241"/>
                    <a:pt x="3972116" y="137811"/>
                  </a:cubicBezTo>
                  <a:close/>
                  <a:moveTo>
                    <a:pt x="3902964" y="145145"/>
                  </a:moveTo>
                  <a:lnTo>
                    <a:pt x="3904869" y="126191"/>
                  </a:lnTo>
                  <a:cubicBezTo>
                    <a:pt x="3882295" y="124000"/>
                    <a:pt x="3859435" y="123238"/>
                    <a:pt x="3836575" y="124191"/>
                  </a:cubicBezTo>
                  <a:lnTo>
                    <a:pt x="3837337" y="143241"/>
                  </a:lnTo>
                  <a:cubicBezTo>
                    <a:pt x="3859340" y="142383"/>
                    <a:pt x="3881247" y="142955"/>
                    <a:pt x="3902964" y="145145"/>
                  </a:cubicBezTo>
                  <a:close/>
                  <a:moveTo>
                    <a:pt x="4249674" y="324787"/>
                  </a:moveTo>
                  <a:cubicBezTo>
                    <a:pt x="4236434" y="306404"/>
                    <a:pt x="4221671" y="288878"/>
                    <a:pt x="4205859" y="272495"/>
                  </a:cubicBezTo>
                  <a:lnTo>
                    <a:pt x="4192143" y="285735"/>
                  </a:lnTo>
                  <a:cubicBezTo>
                    <a:pt x="4207288" y="301451"/>
                    <a:pt x="4221480" y="318310"/>
                    <a:pt x="4234244" y="336026"/>
                  </a:cubicBezTo>
                  <a:lnTo>
                    <a:pt x="4249674" y="324787"/>
                  </a:lnTo>
                  <a:close/>
                  <a:moveTo>
                    <a:pt x="3441287" y="1014683"/>
                  </a:moveTo>
                  <a:lnTo>
                    <a:pt x="3454337" y="1080405"/>
                  </a:lnTo>
                  <a:lnTo>
                    <a:pt x="3473006" y="1076691"/>
                  </a:lnTo>
                  <a:lnTo>
                    <a:pt x="3459956" y="1010968"/>
                  </a:lnTo>
                  <a:lnTo>
                    <a:pt x="3441287" y="1014683"/>
                  </a:lnTo>
                  <a:close/>
                  <a:moveTo>
                    <a:pt x="3439001" y="1464263"/>
                  </a:moveTo>
                  <a:lnTo>
                    <a:pt x="3455575" y="1473693"/>
                  </a:lnTo>
                  <a:cubicBezTo>
                    <a:pt x="3466910" y="1453785"/>
                    <a:pt x="3476435" y="1432735"/>
                    <a:pt x="3484055" y="1411209"/>
                  </a:cubicBezTo>
                  <a:lnTo>
                    <a:pt x="3466053" y="1404922"/>
                  </a:lnTo>
                  <a:cubicBezTo>
                    <a:pt x="3458813" y="1425401"/>
                    <a:pt x="3449765" y="1445308"/>
                    <a:pt x="3439001" y="1464263"/>
                  </a:cubicBezTo>
                  <a:close/>
                  <a:moveTo>
                    <a:pt x="3506153" y="1281954"/>
                  </a:moveTo>
                  <a:lnTo>
                    <a:pt x="3506153" y="1276430"/>
                  </a:lnTo>
                  <a:lnTo>
                    <a:pt x="3487103" y="1276715"/>
                  </a:lnTo>
                  <a:lnTo>
                    <a:pt x="3487103" y="1281954"/>
                  </a:lnTo>
                  <a:cubicBezTo>
                    <a:pt x="3487103" y="1301957"/>
                    <a:pt x="3485483" y="1322055"/>
                    <a:pt x="3482245" y="1341771"/>
                  </a:cubicBezTo>
                  <a:lnTo>
                    <a:pt x="3501104" y="1344819"/>
                  </a:lnTo>
                  <a:cubicBezTo>
                    <a:pt x="3504438" y="1324055"/>
                    <a:pt x="3506153" y="1302909"/>
                    <a:pt x="3506153" y="1281954"/>
                  </a:cubicBezTo>
                  <a:close/>
                  <a:moveTo>
                    <a:pt x="2215229" y="2513346"/>
                  </a:moveTo>
                  <a:cubicBezTo>
                    <a:pt x="2234565" y="2525062"/>
                    <a:pt x="2254568" y="2535825"/>
                    <a:pt x="2274856" y="2545541"/>
                  </a:cubicBezTo>
                  <a:lnTo>
                    <a:pt x="2283047" y="2528396"/>
                  </a:lnTo>
                  <a:cubicBezTo>
                    <a:pt x="2263331" y="2518966"/>
                    <a:pt x="2243900" y="2508393"/>
                    <a:pt x="2225135" y="2497059"/>
                  </a:cubicBezTo>
                  <a:lnTo>
                    <a:pt x="2215229" y="2513346"/>
                  </a:lnTo>
                  <a:close/>
                  <a:moveTo>
                    <a:pt x="3376232" y="685689"/>
                  </a:moveTo>
                  <a:lnTo>
                    <a:pt x="3394996" y="682737"/>
                  </a:lnTo>
                  <a:cubicBezTo>
                    <a:pt x="3391567" y="661115"/>
                    <a:pt x="3389662" y="639112"/>
                    <a:pt x="3389281" y="617300"/>
                  </a:cubicBezTo>
                  <a:lnTo>
                    <a:pt x="3370231" y="617681"/>
                  </a:lnTo>
                  <a:cubicBezTo>
                    <a:pt x="3370612" y="640350"/>
                    <a:pt x="3372612" y="663210"/>
                    <a:pt x="3376232" y="685689"/>
                  </a:cubicBezTo>
                  <a:close/>
                  <a:moveTo>
                    <a:pt x="3433858" y="879523"/>
                  </a:moveTo>
                  <a:lnTo>
                    <a:pt x="3415094" y="883238"/>
                  </a:lnTo>
                  <a:lnTo>
                    <a:pt x="3428238" y="948960"/>
                  </a:lnTo>
                  <a:lnTo>
                    <a:pt x="3446907" y="945246"/>
                  </a:lnTo>
                  <a:lnTo>
                    <a:pt x="3433858" y="879523"/>
                  </a:lnTo>
                  <a:close/>
                  <a:moveTo>
                    <a:pt x="3409569" y="417942"/>
                  </a:moveTo>
                  <a:lnTo>
                    <a:pt x="3427095" y="425466"/>
                  </a:lnTo>
                  <a:cubicBezTo>
                    <a:pt x="3435763" y="405464"/>
                    <a:pt x="3445859" y="385842"/>
                    <a:pt x="3457194" y="367173"/>
                  </a:cubicBezTo>
                  <a:lnTo>
                    <a:pt x="3440906" y="357267"/>
                  </a:lnTo>
                  <a:cubicBezTo>
                    <a:pt x="3429095" y="376698"/>
                    <a:pt x="3418618" y="397082"/>
                    <a:pt x="3409569" y="417942"/>
                  </a:cubicBezTo>
                  <a:close/>
                  <a:moveTo>
                    <a:pt x="3405473" y="487474"/>
                  </a:moveTo>
                  <a:lnTo>
                    <a:pt x="3387090" y="482426"/>
                  </a:lnTo>
                  <a:cubicBezTo>
                    <a:pt x="3381089" y="504428"/>
                    <a:pt x="3376613" y="526908"/>
                    <a:pt x="3373850" y="549482"/>
                  </a:cubicBezTo>
                  <a:lnTo>
                    <a:pt x="3392710" y="551768"/>
                  </a:lnTo>
                  <a:cubicBezTo>
                    <a:pt x="3395472" y="530146"/>
                    <a:pt x="3399758" y="508524"/>
                    <a:pt x="3405473" y="487474"/>
                  </a:cubicBezTo>
                  <a:close/>
                  <a:moveTo>
                    <a:pt x="2978849" y="2470484"/>
                  </a:moveTo>
                  <a:cubicBezTo>
                    <a:pt x="2996660" y="2456673"/>
                    <a:pt x="3013901" y="2441909"/>
                    <a:pt x="3030284" y="2426478"/>
                  </a:cubicBezTo>
                  <a:lnTo>
                    <a:pt x="3017139" y="2412572"/>
                  </a:lnTo>
                  <a:cubicBezTo>
                    <a:pt x="3001328" y="2427621"/>
                    <a:pt x="2984468" y="2442004"/>
                    <a:pt x="2967133" y="2455339"/>
                  </a:cubicBezTo>
                  <a:lnTo>
                    <a:pt x="2978849" y="2470484"/>
                  </a:lnTo>
                  <a:close/>
                  <a:moveTo>
                    <a:pt x="0" y="2163493"/>
                  </a:moveTo>
                  <a:lnTo>
                    <a:pt x="923449" y="1979756"/>
                  </a:lnTo>
                  <a:cubicBezTo>
                    <a:pt x="990886" y="1966421"/>
                    <a:pt x="1048988" y="1927559"/>
                    <a:pt x="1087088" y="1870409"/>
                  </a:cubicBezTo>
                  <a:cubicBezTo>
                    <a:pt x="1125284" y="1813354"/>
                    <a:pt x="1138904" y="1744774"/>
                    <a:pt x="1125569" y="1677432"/>
                  </a:cubicBezTo>
                  <a:lnTo>
                    <a:pt x="1114330" y="1621330"/>
                  </a:lnTo>
                  <a:cubicBezTo>
                    <a:pt x="1092994" y="1513983"/>
                    <a:pt x="1114711" y="1404827"/>
                    <a:pt x="1175576" y="1313863"/>
                  </a:cubicBezTo>
                  <a:cubicBezTo>
                    <a:pt x="1236345" y="1222804"/>
                    <a:pt x="1328928" y="1160987"/>
                    <a:pt x="1436180" y="1139651"/>
                  </a:cubicBezTo>
                  <a:cubicBezTo>
                    <a:pt x="1657731" y="1095550"/>
                    <a:pt x="1873758" y="1239949"/>
                    <a:pt x="1917859" y="1461501"/>
                  </a:cubicBezTo>
                  <a:lnTo>
                    <a:pt x="2033111" y="2040811"/>
                  </a:lnTo>
                  <a:cubicBezTo>
                    <a:pt x="2061401" y="2183019"/>
                    <a:pt x="2143316" y="2305701"/>
                    <a:pt x="2263902" y="2386283"/>
                  </a:cubicBezTo>
                  <a:cubicBezTo>
                    <a:pt x="2384203" y="2466674"/>
                    <a:pt x="2528602" y="2495535"/>
                    <a:pt x="2670524" y="2467531"/>
                  </a:cubicBezTo>
                  <a:lnTo>
                    <a:pt x="2671572" y="2467341"/>
                  </a:lnTo>
                  <a:cubicBezTo>
                    <a:pt x="2962180" y="2409524"/>
                    <a:pt x="3152489" y="2128536"/>
                    <a:pt x="3099911" y="1838214"/>
                  </a:cubicBezTo>
                  <a:lnTo>
                    <a:pt x="3090577" y="1840119"/>
                  </a:lnTo>
                  <a:cubicBezTo>
                    <a:pt x="3142107" y="2125298"/>
                    <a:pt x="2955131" y="2401237"/>
                    <a:pt x="2669762" y="2458006"/>
                  </a:cubicBezTo>
                  <a:lnTo>
                    <a:pt x="2668620" y="2458196"/>
                  </a:lnTo>
                  <a:cubicBezTo>
                    <a:pt x="2529173" y="2485724"/>
                    <a:pt x="2387441" y="2457339"/>
                    <a:pt x="2269236" y="2378377"/>
                  </a:cubicBezTo>
                  <a:cubicBezTo>
                    <a:pt x="2150745" y="2299224"/>
                    <a:pt x="2070164" y="2178638"/>
                    <a:pt x="2042446" y="2038906"/>
                  </a:cubicBezTo>
                  <a:lnTo>
                    <a:pt x="1927193" y="1459596"/>
                  </a:lnTo>
                  <a:cubicBezTo>
                    <a:pt x="1882140" y="1232996"/>
                    <a:pt x="1660970" y="1085263"/>
                    <a:pt x="1434370" y="1130316"/>
                  </a:cubicBezTo>
                  <a:cubicBezTo>
                    <a:pt x="1324547" y="1152129"/>
                    <a:pt x="1229773" y="1215470"/>
                    <a:pt x="1167575" y="1308529"/>
                  </a:cubicBezTo>
                  <a:cubicBezTo>
                    <a:pt x="1105376" y="1401588"/>
                    <a:pt x="1083183" y="1513317"/>
                    <a:pt x="1104995" y="1623140"/>
                  </a:cubicBezTo>
                  <a:lnTo>
                    <a:pt x="1116235" y="1679242"/>
                  </a:lnTo>
                  <a:cubicBezTo>
                    <a:pt x="1129094" y="1744107"/>
                    <a:pt x="1115949" y="1810115"/>
                    <a:pt x="1079183" y="1865170"/>
                  </a:cubicBezTo>
                  <a:cubicBezTo>
                    <a:pt x="1042416" y="1920129"/>
                    <a:pt x="986504" y="1957563"/>
                    <a:pt x="921639" y="1970421"/>
                  </a:cubicBezTo>
                  <a:lnTo>
                    <a:pt x="0" y="2153682"/>
                  </a:lnTo>
                  <a:lnTo>
                    <a:pt x="0" y="2163493"/>
                  </a:lnTo>
                  <a:close/>
                  <a:moveTo>
                    <a:pt x="2864072" y="2541921"/>
                  </a:moveTo>
                  <a:cubicBezTo>
                    <a:pt x="2884265" y="2532015"/>
                    <a:pt x="2904173" y="2520966"/>
                    <a:pt x="2923223" y="2509060"/>
                  </a:cubicBezTo>
                  <a:lnTo>
                    <a:pt x="2913221" y="2492868"/>
                  </a:lnTo>
                  <a:cubicBezTo>
                    <a:pt x="2894648" y="2504488"/>
                    <a:pt x="2875312" y="2515156"/>
                    <a:pt x="2855690" y="2524871"/>
                  </a:cubicBezTo>
                  <a:lnTo>
                    <a:pt x="2864072" y="2541921"/>
                  </a:lnTo>
                  <a:close/>
                  <a:moveTo>
                    <a:pt x="3062573" y="2365042"/>
                  </a:moveTo>
                  <a:lnTo>
                    <a:pt x="3077051" y="2377520"/>
                  </a:lnTo>
                  <a:cubicBezTo>
                    <a:pt x="3091720" y="2360470"/>
                    <a:pt x="3105722" y="2342563"/>
                    <a:pt x="3118676" y="2324180"/>
                  </a:cubicBezTo>
                  <a:lnTo>
                    <a:pt x="3103055" y="2313226"/>
                  </a:lnTo>
                  <a:cubicBezTo>
                    <a:pt x="3090482" y="2331133"/>
                    <a:pt x="3076861" y="2348564"/>
                    <a:pt x="3062573" y="2365042"/>
                  </a:cubicBezTo>
                  <a:close/>
                  <a:moveTo>
                    <a:pt x="2737295" y="2588975"/>
                  </a:moveTo>
                  <a:cubicBezTo>
                    <a:pt x="2759107" y="2583355"/>
                    <a:pt x="2780824" y="2576497"/>
                    <a:pt x="2801874" y="2568687"/>
                  </a:cubicBezTo>
                  <a:lnTo>
                    <a:pt x="2795207" y="2550779"/>
                  </a:lnTo>
                  <a:cubicBezTo>
                    <a:pt x="2774728" y="2558400"/>
                    <a:pt x="2753678" y="2565067"/>
                    <a:pt x="2732532" y="2570592"/>
                  </a:cubicBezTo>
                  <a:lnTo>
                    <a:pt x="2737295" y="2588975"/>
                  </a:lnTo>
                  <a:close/>
                  <a:moveTo>
                    <a:pt x="2536031" y="2610692"/>
                  </a:moveTo>
                  <a:lnTo>
                    <a:pt x="2536889" y="2591642"/>
                  </a:lnTo>
                  <a:cubicBezTo>
                    <a:pt x="2515076" y="2590689"/>
                    <a:pt x="2492978" y="2588689"/>
                    <a:pt x="2471357" y="2585546"/>
                  </a:cubicBezTo>
                  <a:lnTo>
                    <a:pt x="2468595" y="2604310"/>
                  </a:lnTo>
                  <a:cubicBezTo>
                    <a:pt x="2490883" y="2607549"/>
                    <a:pt x="2513553" y="2609739"/>
                    <a:pt x="2536031" y="2610692"/>
                  </a:cubicBezTo>
                  <a:close/>
                  <a:moveTo>
                    <a:pt x="2602611" y="2591166"/>
                  </a:moveTo>
                  <a:lnTo>
                    <a:pt x="2603754" y="2610216"/>
                  </a:lnTo>
                  <a:cubicBezTo>
                    <a:pt x="2626138" y="2608882"/>
                    <a:pt x="2648807" y="2606406"/>
                    <a:pt x="2671096" y="2602881"/>
                  </a:cubicBezTo>
                  <a:lnTo>
                    <a:pt x="2668048" y="2584117"/>
                  </a:lnTo>
                  <a:cubicBezTo>
                    <a:pt x="2646426" y="2587546"/>
                    <a:pt x="2624423" y="2589927"/>
                    <a:pt x="2602611" y="2591166"/>
                  </a:cubicBezTo>
                  <a:close/>
                  <a:moveTo>
                    <a:pt x="4371023" y="708264"/>
                  </a:moveTo>
                  <a:lnTo>
                    <a:pt x="4357878" y="642541"/>
                  </a:lnTo>
                  <a:lnTo>
                    <a:pt x="4339209" y="646256"/>
                  </a:lnTo>
                  <a:lnTo>
                    <a:pt x="4352354" y="711978"/>
                  </a:lnTo>
                  <a:lnTo>
                    <a:pt x="4371023" y="708264"/>
                  </a:lnTo>
                  <a:close/>
                  <a:moveTo>
                    <a:pt x="4397121" y="839613"/>
                  </a:moveTo>
                  <a:lnTo>
                    <a:pt x="4384072" y="773986"/>
                  </a:lnTo>
                  <a:lnTo>
                    <a:pt x="4365403" y="777701"/>
                  </a:lnTo>
                  <a:lnTo>
                    <a:pt x="4378452" y="843328"/>
                  </a:lnTo>
                  <a:lnTo>
                    <a:pt x="4397121" y="839613"/>
                  </a:lnTo>
                  <a:close/>
                  <a:moveTo>
                    <a:pt x="4268915" y="391652"/>
                  </a:moveTo>
                  <a:cubicBezTo>
                    <a:pt x="4279106" y="410988"/>
                    <a:pt x="4287965" y="431181"/>
                    <a:pt x="4295394" y="451755"/>
                  </a:cubicBezTo>
                  <a:lnTo>
                    <a:pt x="4313301" y="445278"/>
                  </a:lnTo>
                  <a:cubicBezTo>
                    <a:pt x="4305586" y="423847"/>
                    <a:pt x="4296347" y="402892"/>
                    <a:pt x="4285774" y="382794"/>
                  </a:cubicBezTo>
                  <a:lnTo>
                    <a:pt x="4268915" y="391652"/>
                  </a:lnTo>
                  <a:close/>
                  <a:moveTo>
                    <a:pt x="4344829" y="576819"/>
                  </a:moveTo>
                  <a:lnTo>
                    <a:pt x="4331780" y="511001"/>
                  </a:lnTo>
                  <a:lnTo>
                    <a:pt x="4313111" y="514811"/>
                  </a:lnTo>
                  <a:lnTo>
                    <a:pt x="4326160" y="580533"/>
                  </a:lnTo>
                  <a:lnTo>
                    <a:pt x="4344829" y="576819"/>
                  </a:lnTo>
                  <a:close/>
                  <a:moveTo>
                    <a:pt x="4597146" y="1210231"/>
                  </a:moveTo>
                  <a:lnTo>
                    <a:pt x="4453985" y="490713"/>
                  </a:lnTo>
                  <a:cubicBezTo>
                    <a:pt x="4388358" y="161052"/>
                    <a:pt x="4066889" y="-53832"/>
                    <a:pt x="3737039" y="11795"/>
                  </a:cubicBezTo>
                  <a:cubicBezTo>
                    <a:pt x="3577399" y="43609"/>
                    <a:pt x="3439573" y="135620"/>
                    <a:pt x="3349181" y="271066"/>
                  </a:cubicBezTo>
                  <a:cubicBezTo>
                    <a:pt x="3258693" y="406416"/>
                    <a:pt x="3226308" y="568913"/>
                    <a:pt x="3258122" y="728647"/>
                  </a:cubicBezTo>
                  <a:lnTo>
                    <a:pt x="3358515" y="1233186"/>
                  </a:lnTo>
                  <a:cubicBezTo>
                    <a:pt x="3385090" y="1367203"/>
                    <a:pt x="3297841" y="1497791"/>
                    <a:pt x="3163920" y="1524461"/>
                  </a:cubicBezTo>
                  <a:lnTo>
                    <a:pt x="2696813" y="1617330"/>
                  </a:lnTo>
                  <a:cubicBezTo>
                    <a:pt x="2604516" y="1635713"/>
                    <a:pt x="2511171" y="1616186"/>
                    <a:pt x="2433923" y="1562465"/>
                  </a:cubicBezTo>
                  <a:cubicBezTo>
                    <a:pt x="2356771" y="1508744"/>
                    <a:pt x="2306098" y="1427877"/>
                    <a:pt x="2291144" y="1334628"/>
                  </a:cubicBezTo>
                  <a:cubicBezTo>
                    <a:pt x="2263140" y="1158891"/>
                    <a:pt x="2376678" y="988965"/>
                    <a:pt x="2549843" y="947627"/>
                  </a:cubicBezTo>
                  <a:cubicBezTo>
                    <a:pt x="2641568" y="925719"/>
                    <a:pt x="2735771" y="941626"/>
                    <a:pt x="2814923" y="992299"/>
                  </a:cubicBezTo>
                  <a:cubicBezTo>
                    <a:pt x="2894076" y="1043067"/>
                    <a:pt x="2947797" y="1121934"/>
                    <a:pt x="2966180" y="1214136"/>
                  </a:cubicBezTo>
                  <a:lnTo>
                    <a:pt x="3027521" y="1522461"/>
                  </a:lnTo>
                  <a:lnTo>
                    <a:pt x="3036856" y="1520556"/>
                  </a:lnTo>
                  <a:lnTo>
                    <a:pt x="2975515" y="1212327"/>
                  </a:lnTo>
                  <a:cubicBezTo>
                    <a:pt x="2956655" y="1117458"/>
                    <a:pt x="2901410" y="1036495"/>
                    <a:pt x="2820067" y="984298"/>
                  </a:cubicBezTo>
                  <a:cubicBezTo>
                    <a:pt x="2738628" y="932196"/>
                    <a:pt x="2641949" y="915813"/>
                    <a:pt x="2547557" y="938387"/>
                  </a:cubicBezTo>
                  <a:cubicBezTo>
                    <a:pt x="2369725" y="980774"/>
                    <a:pt x="2252948" y="1155558"/>
                    <a:pt x="2281809" y="1336152"/>
                  </a:cubicBezTo>
                  <a:cubicBezTo>
                    <a:pt x="2297049" y="1431878"/>
                    <a:pt x="2349151" y="1515031"/>
                    <a:pt x="2428494" y="1570276"/>
                  </a:cubicBezTo>
                  <a:cubicBezTo>
                    <a:pt x="2507837" y="1625521"/>
                    <a:pt x="2603849" y="1645524"/>
                    <a:pt x="2698623" y="1626664"/>
                  </a:cubicBezTo>
                  <a:lnTo>
                    <a:pt x="3165729" y="1533795"/>
                  </a:lnTo>
                  <a:cubicBezTo>
                    <a:pt x="3304889" y="1506078"/>
                    <a:pt x="3395472" y="1370442"/>
                    <a:pt x="3367849" y="1231377"/>
                  </a:cubicBezTo>
                  <a:lnTo>
                    <a:pt x="3267456" y="726742"/>
                  </a:lnTo>
                  <a:cubicBezTo>
                    <a:pt x="3236214" y="569580"/>
                    <a:pt x="3268028" y="409560"/>
                    <a:pt x="3357086" y="276305"/>
                  </a:cubicBezTo>
                  <a:cubicBezTo>
                    <a:pt x="3446145" y="143050"/>
                    <a:pt x="3581686" y="52467"/>
                    <a:pt x="3738944" y="21130"/>
                  </a:cubicBezTo>
                  <a:cubicBezTo>
                    <a:pt x="4063556" y="-43450"/>
                    <a:pt x="4380072" y="168101"/>
                    <a:pt x="4444651" y="492618"/>
                  </a:cubicBezTo>
                  <a:lnTo>
                    <a:pt x="4587716" y="1212136"/>
                  </a:lnTo>
                  <a:lnTo>
                    <a:pt x="4597146" y="1210231"/>
                  </a:lnTo>
                  <a:close/>
                  <a:moveTo>
                    <a:pt x="4475607" y="1233948"/>
                  </a:moveTo>
                  <a:lnTo>
                    <a:pt x="4462463" y="1168226"/>
                  </a:lnTo>
                  <a:lnTo>
                    <a:pt x="4443794" y="1171941"/>
                  </a:lnTo>
                  <a:lnTo>
                    <a:pt x="4456843" y="1237663"/>
                  </a:lnTo>
                  <a:lnTo>
                    <a:pt x="4475607" y="1233948"/>
                  </a:lnTo>
                  <a:close/>
                  <a:moveTo>
                    <a:pt x="4423315" y="971058"/>
                  </a:moveTo>
                  <a:lnTo>
                    <a:pt x="4410171" y="905336"/>
                  </a:lnTo>
                  <a:lnTo>
                    <a:pt x="4391501" y="909051"/>
                  </a:lnTo>
                  <a:lnTo>
                    <a:pt x="4404551" y="974773"/>
                  </a:lnTo>
                  <a:lnTo>
                    <a:pt x="4423315" y="971058"/>
                  </a:lnTo>
                  <a:close/>
                  <a:moveTo>
                    <a:pt x="4449414" y="1102503"/>
                  </a:moveTo>
                  <a:lnTo>
                    <a:pt x="4436364" y="1036781"/>
                  </a:lnTo>
                  <a:lnTo>
                    <a:pt x="4417695" y="1040496"/>
                  </a:lnTo>
                  <a:lnTo>
                    <a:pt x="4430745" y="1106218"/>
                  </a:lnTo>
                  <a:lnTo>
                    <a:pt x="4449414" y="1102503"/>
                  </a:lnTo>
                  <a:close/>
                  <a:moveTo>
                    <a:pt x="3388995" y="751888"/>
                  </a:moveTo>
                  <a:lnTo>
                    <a:pt x="3402045" y="817515"/>
                  </a:lnTo>
                  <a:lnTo>
                    <a:pt x="3420713" y="813801"/>
                  </a:lnTo>
                  <a:lnTo>
                    <a:pt x="3407664" y="748078"/>
                  </a:lnTo>
                  <a:lnTo>
                    <a:pt x="3388995" y="751888"/>
                  </a:lnTo>
                  <a:close/>
                  <a:moveTo>
                    <a:pt x="2945225" y="936864"/>
                  </a:moveTo>
                  <a:cubicBezTo>
                    <a:pt x="2961323" y="951627"/>
                    <a:pt x="2976563" y="967629"/>
                    <a:pt x="2990374" y="984489"/>
                  </a:cubicBezTo>
                  <a:lnTo>
                    <a:pt x="3005042" y="972392"/>
                  </a:lnTo>
                  <a:cubicBezTo>
                    <a:pt x="2990660" y="954866"/>
                    <a:pt x="2974848" y="938197"/>
                    <a:pt x="2958084" y="922862"/>
                  </a:cubicBezTo>
                  <a:lnTo>
                    <a:pt x="2945225" y="936864"/>
                  </a:lnTo>
                  <a:close/>
                  <a:moveTo>
                    <a:pt x="3028379" y="1037924"/>
                  </a:moveTo>
                  <a:cubicBezTo>
                    <a:pt x="3039809" y="1056498"/>
                    <a:pt x="3049905" y="1076119"/>
                    <a:pt x="3058573" y="1096217"/>
                  </a:cubicBezTo>
                  <a:lnTo>
                    <a:pt x="3076004" y="1088692"/>
                  </a:lnTo>
                  <a:cubicBezTo>
                    <a:pt x="3067050" y="1067737"/>
                    <a:pt x="3056478" y="1047354"/>
                    <a:pt x="3044666" y="1028018"/>
                  </a:cubicBezTo>
                  <a:lnTo>
                    <a:pt x="3028379" y="1037924"/>
                  </a:lnTo>
                  <a:close/>
                  <a:moveTo>
                    <a:pt x="2893790" y="896097"/>
                  </a:moveTo>
                  <a:lnTo>
                    <a:pt x="2904554" y="880380"/>
                  </a:lnTo>
                  <a:cubicBezTo>
                    <a:pt x="2885885" y="867617"/>
                    <a:pt x="2866073" y="855901"/>
                    <a:pt x="2845689" y="845805"/>
                  </a:cubicBezTo>
                  <a:lnTo>
                    <a:pt x="2837212" y="862854"/>
                  </a:lnTo>
                  <a:cubicBezTo>
                    <a:pt x="2856833" y="872570"/>
                    <a:pt x="2875788" y="883809"/>
                    <a:pt x="2893790" y="896097"/>
                  </a:cubicBezTo>
                  <a:close/>
                  <a:moveTo>
                    <a:pt x="2582323" y="816753"/>
                  </a:moveTo>
                  <a:cubicBezTo>
                    <a:pt x="2604040" y="814467"/>
                    <a:pt x="2626138" y="813705"/>
                    <a:pt x="2647855" y="814562"/>
                  </a:cubicBezTo>
                  <a:lnTo>
                    <a:pt x="2648522" y="795512"/>
                  </a:lnTo>
                  <a:cubicBezTo>
                    <a:pt x="2626043" y="794655"/>
                    <a:pt x="2602992" y="795417"/>
                    <a:pt x="2580323" y="797799"/>
                  </a:cubicBezTo>
                  <a:lnTo>
                    <a:pt x="2582323" y="816753"/>
                  </a:lnTo>
                  <a:close/>
                  <a:moveTo>
                    <a:pt x="2342102" y="914004"/>
                  </a:moveTo>
                  <a:cubicBezTo>
                    <a:pt x="2359247" y="900478"/>
                    <a:pt x="2377535" y="888000"/>
                    <a:pt x="2396300" y="877047"/>
                  </a:cubicBezTo>
                  <a:lnTo>
                    <a:pt x="2386775" y="860568"/>
                  </a:lnTo>
                  <a:cubicBezTo>
                    <a:pt x="2367153" y="871998"/>
                    <a:pt x="2348198" y="884952"/>
                    <a:pt x="2330291" y="899049"/>
                  </a:cubicBezTo>
                  <a:lnTo>
                    <a:pt x="2342102" y="914004"/>
                  </a:lnTo>
                  <a:close/>
                  <a:moveTo>
                    <a:pt x="3164967" y="1480932"/>
                  </a:moveTo>
                  <a:lnTo>
                    <a:pt x="3151918" y="1415495"/>
                  </a:lnTo>
                  <a:lnTo>
                    <a:pt x="3133249" y="1419210"/>
                  </a:lnTo>
                  <a:lnTo>
                    <a:pt x="3146298" y="1484646"/>
                  </a:lnTo>
                  <a:lnTo>
                    <a:pt x="3164967" y="1480932"/>
                  </a:lnTo>
                  <a:close/>
                  <a:moveTo>
                    <a:pt x="2776538" y="837899"/>
                  </a:moveTo>
                  <a:lnTo>
                    <a:pt x="2782538" y="819801"/>
                  </a:lnTo>
                  <a:cubicBezTo>
                    <a:pt x="2761012" y="812658"/>
                    <a:pt x="2738723" y="806943"/>
                    <a:pt x="2716435" y="802942"/>
                  </a:cubicBezTo>
                  <a:lnTo>
                    <a:pt x="2713006" y="821611"/>
                  </a:lnTo>
                  <a:cubicBezTo>
                    <a:pt x="2734437" y="825516"/>
                    <a:pt x="2755868" y="831041"/>
                    <a:pt x="2776538" y="837899"/>
                  </a:cubicBezTo>
                  <a:close/>
                  <a:moveTo>
                    <a:pt x="2455259" y="848186"/>
                  </a:moveTo>
                  <a:cubicBezTo>
                    <a:pt x="2475453" y="839994"/>
                    <a:pt x="2496407" y="833232"/>
                    <a:pt x="2517648" y="827993"/>
                  </a:cubicBezTo>
                  <a:lnTo>
                    <a:pt x="2513076" y="809514"/>
                  </a:lnTo>
                  <a:cubicBezTo>
                    <a:pt x="2490978" y="814943"/>
                    <a:pt x="2469071" y="821992"/>
                    <a:pt x="2448116" y="830564"/>
                  </a:cubicBezTo>
                  <a:lnTo>
                    <a:pt x="2455259" y="848186"/>
                  </a:lnTo>
                  <a:close/>
                  <a:moveTo>
                    <a:pt x="3098578" y="1153176"/>
                  </a:moveTo>
                  <a:lnTo>
                    <a:pt x="3080195" y="1158129"/>
                  </a:lnTo>
                  <a:cubicBezTo>
                    <a:pt x="3082957" y="1168512"/>
                    <a:pt x="3085529" y="1179275"/>
                    <a:pt x="3087624" y="1189943"/>
                  </a:cubicBezTo>
                  <a:lnTo>
                    <a:pt x="3094101" y="1222709"/>
                  </a:lnTo>
                  <a:lnTo>
                    <a:pt x="3112865" y="1218994"/>
                  </a:lnTo>
                  <a:lnTo>
                    <a:pt x="3106293" y="1186228"/>
                  </a:lnTo>
                  <a:cubicBezTo>
                    <a:pt x="3104103" y="1175084"/>
                    <a:pt x="3101435" y="1163940"/>
                    <a:pt x="3098578" y="1153176"/>
                  </a:cubicBezTo>
                  <a:close/>
                  <a:moveTo>
                    <a:pt x="3191066" y="2137204"/>
                  </a:moveTo>
                  <a:lnTo>
                    <a:pt x="3209258" y="2143110"/>
                  </a:lnTo>
                  <a:cubicBezTo>
                    <a:pt x="3216212" y="2121678"/>
                    <a:pt x="3222117" y="2099676"/>
                    <a:pt x="3226880" y="2077768"/>
                  </a:cubicBezTo>
                  <a:lnTo>
                    <a:pt x="3208211" y="2073672"/>
                  </a:lnTo>
                  <a:cubicBezTo>
                    <a:pt x="3203639" y="2095104"/>
                    <a:pt x="3197828" y="2116440"/>
                    <a:pt x="3191066" y="2137204"/>
                  </a:cubicBezTo>
                  <a:close/>
                  <a:moveTo>
                    <a:pt x="3789236" y="273352"/>
                  </a:moveTo>
                  <a:cubicBezTo>
                    <a:pt x="3974592" y="236490"/>
                    <a:pt x="4155567" y="357363"/>
                    <a:pt x="4192429" y="542814"/>
                  </a:cubicBezTo>
                  <a:lnTo>
                    <a:pt x="4335495" y="1262333"/>
                  </a:lnTo>
                  <a:lnTo>
                    <a:pt x="4344829" y="1260428"/>
                  </a:lnTo>
                  <a:lnTo>
                    <a:pt x="4201764" y="540909"/>
                  </a:lnTo>
                  <a:cubicBezTo>
                    <a:pt x="4163854" y="350314"/>
                    <a:pt x="3977926" y="226108"/>
                    <a:pt x="3787331" y="264017"/>
                  </a:cubicBezTo>
                  <a:cubicBezTo>
                    <a:pt x="3694938" y="282401"/>
                    <a:pt x="3615309" y="335646"/>
                    <a:pt x="3562922" y="413941"/>
                  </a:cubicBezTo>
                  <a:cubicBezTo>
                    <a:pt x="3510629" y="492141"/>
                    <a:pt x="3491960" y="586153"/>
                    <a:pt x="3510344" y="678450"/>
                  </a:cubicBezTo>
                  <a:lnTo>
                    <a:pt x="3610737" y="1183085"/>
                  </a:lnTo>
                  <a:cubicBezTo>
                    <a:pt x="3665030" y="1456071"/>
                    <a:pt x="3487103" y="1722390"/>
                    <a:pt x="3214116" y="1776683"/>
                  </a:cubicBezTo>
                  <a:lnTo>
                    <a:pt x="2746915" y="1869552"/>
                  </a:lnTo>
                  <a:cubicBezTo>
                    <a:pt x="2585561" y="1901746"/>
                    <a:pt x="2422208" y="1867551"/>
                    <a:pt x="2287048" y="1773540"/>
                  </a:cubicBezTo>
                  <a:cubicBezTo>
                    <a:pt x="2151983" y="1679528"/>
                    <a:pt x="2063210" y="1538082"/>
                    <a:pt x="2037207" y="1375204"/>
                  </a:cubicBezTo>
                  <a:cubicBezTo>
                    <a:pt x="1988058" y="1067547"/>
                    <a:pt x="2187035" y="769795"/>
                    <a:pt x="2490121" y="697500"/>
                  </a:cubicBezTo>
                  <a:cubicBezTo>
                    <a:pt x="2650522" y="659210"/>
                    <a:pt x="2815114" y="687023"/>
                    <a:pt x="2953703" y="775796"/>
                  </a:cubicBezTo>
                  <a:cubicBezTo>
                    <a:pt x="3092291" y="864664"/>
                    <a:pt x="3186303" y="1002491"/>
                    <a:pt x="3218403" y="1163940"/>
                  </a:cubicBezTo>
                  <a:lnTo>
                    <a:pt x="3272219" y="1434545"/>
                  </a:lnTo>
                  <a:cubicBezTo>
                    <a:pt x="3274981" y="1431687"/>
                    <a:pt x="3277648" y="1428830"/>
                    <a:pt x="3280220" y="1425877"/>
                  </a:cubicBezTo>
                  <a:lnTo>
                    <a:pt x="3227737" y="1162130"/>
                  </a:lnTo>
                  <a:cubicBezTo>
                    <a:pt x="3195161" y="998109"/>
                    <a:pt x="3099626" y="858092"/>
                    <a:pt x="2958846" y="767795"/>
                  </a:cubicBezTo>
                  <a:cubicBezTo>
                    <a:pt x="2818066" y="677593"/>
                    <a:pt x="2650808" y="649304"/>
                    <a:pt x="2487835" y="688166"/>
                  </a:cubicBezTo>
                  <a:cubicBezTo>
                    <a:pt x="2179987" y="761699"/>
                    <a:pt x="1977866" y="1064118"/>
                    <a:pt x="2027873" y="1376728"/>
                  </a:cubicBezTo>
                  <a:cubicBezTo>
                    <a:pt x="2054257" y="1542177"/>
                    <a:pt x="2144363" y="1685814"/>
                    <a:pt x="2281619" y="1781350"/>
                  </a:cubicBezTo>
                  <a:cubicBezTo>
                    <a:pt x="2385155" y="1853454"/>
                    <a:pt x="2505075" y="1890888"/>
                    <a:pt x="2628233" y="1890888"/>
                  </a:cubicBezTo>
                  <a:cubicBezTo>
                    <a:pt x="2668238" y="1890888"/>
                    <a:pt x="2708529" y="1886887"/>
                    <a:pt x="2748820" y="1878886"/>
                  </a:cubicBezTo>
                  <a:lnTo>
                    <a:pt x="3215926" y="1786017"/>
                  </a:lnTo>
                  <a:cubicBezTo>
                    <a:pt x="3494056" y="1730677"/>
                    <a:pt x="3675412" y="1459310"/>
                    <a:pt x="3620072" y="1181180"/>
                  </a:cubicBezTo>
                  <a:lnTo>
                    <a:pt x="3519678" y="676641"/>
                  </a:lnTo>
                  <a:cubicBezTo>
                    <a:pt x="3501866" y="586725"/>
                    <a:pt x="3519964" y="495380"/>
                    <a:pt x="3570923" y="419180"/>
                  </a:cubicBezTo>
                  <a:cubicBezTo>
                    <a:pt x="3621786" y="343075"/>
                    <a:pt x="3699320" y="291259"/>
                    <a:pt x="3789236" y="273352"/>
                  </a:cubicBezTo>
                  <a:close/>
                  <a:moveTo>
                    <a:pt x="3242024" y="1943275"/>
                  </a:moveTo>
                  <a:lnTo>
                    <a:pt x="3222974" y="1943085"/>
                  </a:lnTo>
                  <a:cubicBezTo>
                    <a:pt x="3222784" y="1964992"/>
                    <a:pt x="3221355" y="1987090"/>
                    <a:pt x="3218974" y="2008712"/>
                  </a:cubicBezTo>
                  <a:lnTo>
                    <a:pt x="3237833" y="2010903"/>
                  </a:lnTo>
                  <a:cubicBezTo>
                    <a:pt x="3240405" y="1988519"/>
                    <a:pt x="3241834" y="1965849"/>
                    <a:pt x="3242024" y="1943275"/>
                  </a:cubicBezTo>
                  <a:close/>
                  <a:moveTo>
                    <a:pt x="3138869" y="1349963"/>
                  </a:moveTo>
                  <a:lnTo>
                    <a:pt x="3125820" y="1284431"/>
                  </a:lnTo>
                  <a:lnTo>
                    <a:pt x="3107150" y="1288146"/>
                  </a:lnTo>
                  <a:lnTo>
                    <a:pt x="3120199" y="1353678"/>
                  </a:lnTo>
                  <a:lnTo>
                    <a:pt x="3138869" y="1349963"/>
                  </a:lnTo>
                  <a:close/>
                  <a:moveTo>
                    <a:pt x="3239453" y="1875648"/>
                  </a:moveTo>
                  <a:cubicBezTo>
                    <a:pt x="3237548" y="1854407"/>
                    <a:pt x="3234595" y="1833071"/>
                    <a:pt x="3230690" y="1812116"/>
                  </a:cubicBezTo>
                  <a:cubicBezTo>
                    <a:pt x="3227641" y="1812783"/>
                    <a:pt x="3224594" y="1813449"/>
                    <a:pt x="3221546" y="1814021"/>
                  </a:cubicBezTo>
                  <a:lnTo>
                    <a:pt x="3212021" y="1815926"/>
                  </a:lnTo>
                  <a:cubicBezTo>
                    <a:pt x="3215735" y="1836214"/>
                    <a:pt x="3218593" y="1856883"/>
                    <a:pt x="3220498" y="1877267"/>
                  </a:cubicBezTo>
                  <a:lnTo>
                    <a:pt x="3239453" y="1875648"/>
                  </a:lnTo>
                  <a:close/>
                  <a:moveTo>
                    <a:pt x="3154871" y="2266935"/>
                  </a:moveTo>
                  <a:cubicBezTo>
                    <a:pt x="3165920" y="2247313"/>
                    <a:pt x="3176111" y="2226930"/>
                    <a:pt x="3185160" y="2206356"/>
                  </a:cubicBezTo>
                  <a:lnTo>
                    <a:pt x="3167729" y="2198736"/>
                  </a:lnTo>
                  <a:cubicBezTo>
                    <a:pt x="3158871" y="2218738"/>
                    <a:pt x="3148965" y="2238550"/>
                    <a:pt x="3138202" y="2257600"/>
                  </a:cubicBezTo>
                  <a:lnTo>
                    <a:pt x="3154871" y="2266935"/>
                  </a:lnTo>
                  <a:close/>
                  <a:moveTo>
                    <a:pt x="2348389" y="1653334"/>
                  </a:moveTo>
                  <a:lnTo>
                    <a:pt x="2336959" y="1668574"/>
                  </a:lnTo>
                  <a:cubicBezTo>
                    <a:pt x="2355056" y="1682290"/>
                    <a:pt x="2374297" y="1694768"/>
                    <a:pt x="2394204" y="1705817"/>
                  </a:cubicBezTo>
                  <a:lnTo>
                    <a:pt x="2403443" y="1689148"/>
                  </a:lnTo>
                  <a:cubicBezTo>
                    <a:pt x="2384393" y="1678575"/>
                    <a:pt x="2365820" y="1666479"/>
                    <a:pt x="2348389" y="1653334"/>
                  </a:cubicBezTo>
                  <a:close/>
                  <a:moveTo>
                    <a:pt x="2918174" y="1699530"/>
                  </a:moveTo>
                  <a:lnTo>
                    <a:pt x="2852452" y="1712675"/>
                  </a:lnTo>
                  <a:lnTo>
                    <a:pt x="2856166" y="1731344"/>
                  </a:lnTo>
                  <a:lnTo>
                    <a:pt x="2921889" y="1718294"/>
                  </a:lnTo>
                  <a:lnTo>
                    <a:pt x="2918174" y="1699530"/>
                  </a:lnTo>
                  <a:close/>
                  <a:moveTo>
                    <a:pt x="3049620" y="1673432"/>
                  </a:moveTo>
                  <a:lnTo>
                    <a:pt x="2983897" y="1686481"/>
                  </a:lnTo>
                  <a:lnTo>
                    <a:pt x="2987612" y="1705150"/>
                  </a:lnTo>
                  <a:lnTo>
                    <a:pt x="3053334" y="1692101"/>
                  </a:lnTo>
                  <a:lnTo>
                    <a:pt x="3049620" y="1673432"/>
                  </a:lnTo>
                  <a:close/>
                  <a:moveTo>
                    <a:pt x="2786729" y="1725724"/>
                  </a:moveTo>
                  <a:lnTo>
                    <a:pt x="2721007" y="1738773"/>
                  </a:lnTo>
                  <a:lnTo>
                    <a:pt x="2724722" y="1757442"/>
                  </a:lnTo>
                  <a:lnTo>
                    <a:pt x="2790444" y="1744393"/>
                  </a:lnTo>
                  <a:lnTo>
                    <a:pt x="2786729" y="1725724"/>
                  </a:lnTo>
                  <a:close/>
                  <a:moveTo>
                    <a:pt x="3480435" y="1211755"/>
                  </a:moveTo>
                  <a:lnTo>
                    <a:pt x="3499199" y="1208231"/>
                  </a:lnTo>
                  <a:lnTo>
                    <a:pt x="3486055" y="1142413"/>
                  </a:lnTo>
                  <a:lnTo>
                    <a:pt x="3467386" y="1146128"/>
                  </a:lnTo>
                  <a:lnTo>
                    <a:pt x="3480435" y="1211755"/>
                  </a:lnTo>
                  <a:close/>
                  <a:moveTo>
                    <a:pt x="2279809" y="945055"/>
                  </a:moveTo>
                  <a:cubicBezTo>
                    <a:pt x="2264188" y="961438"/>
                    <a:pt x="2249519" y="979155"/>
                    <a:pt x="2236184" y="997538"/>
                  </a:cubicBezTo>
                  <a:lnTo>
                    <a:pt x="2251710" y="1008682"/>
                  </a:lnTo>
                  <a:cubicBezTo>
                    <a:pt x="2264378" y="990966"/>
                    <a:pt x="2278571" y="974011"/>
                    <a:pt x="2293620" y="958200"/>
                  </a:cubicBezTo>
                  <a:lnTo>
                    <a:pt x="2279809" y="945055"/>
                  </a:lnTo>
                  <a:close/>
                  <a:moveTo>
                    <a:pt x="3303175" y="1602280"/>
                  </a:moveTo>
                  <a:cubicBezTo>
                    <a:pt x="3284411" y="1613329"/>
                    <a:pt x="3264503" y="1622664"/>
                    <a:pt x="3244120" y="1630093"/>
                  </a:cubicBezTo>
                  <a:lnTo>
                    <a:pt x="3250692" y="1648000"/>
                  </a:lnTo>
                  <a:cubicBezTo>
                    <a:pt x="3272123" y="1640094"/>
                    <a:pt x="3292983" y="1630284"/>
                    <a:pt x="3312795" y="1618758"/>
                  </a:cubicBezTo>
                  <a:lnTo>
                    <a:pt x="3303175" y="1602280"/>
                  </a:lnTo>
                  <a:close/>
                  <a:moveTo>
                    <a:pt x="3181064" y="1647333"/>
                  </a:moveTo>
                  <a:lnTo>
                    <a:pt x="3115342" y="1660383"/>
                  </a:lnTo>
                  <a:lnTo>
                    <a:pt x="3119057" y="1679052"/>
                  </a:lnTo>
                  <a:lnTo>
                    <a:pt x="3184684" y="1666002"/>
                  </a:lnTo>
                  <a:lnTo>
                    <a:pt x="3181064" y="1647333"/>
                  </a:lnTo>
                  <a:close/>
                  <a:moveTo>
                    <a:pt x="2656999" y="1766110"/>
                  </a:moveTo>
                  <a:lnTo>
                    <a:pt x="2655951" y="1747060"/>
                  </a:lnTo>
                  <a:cubicBezTo>
                    <a:pt x="2647093" y="1747632"/>
                    <a:pt x="2638139" y="1747822"/>
                    <a:pt x="2629376" y="1747822"/>
                  </a:cubicBezTo>
                  <a:cubicBezTo>
                    <a:pt x="2616327" y="1747822"/>
                    <a:pt x="2603278" y="1747346"/>
                    <a:pt x="2590324" y="1746203"/>
                  </a:cubicBezTo>
                  <a:lnTo>
                    <a:pt x="2588705" y="1765158"/>
                  </a:lnTo>
                  <a:cubicBezTo>
                    <a:pt x="2602135" y="1766301"/>
                    <a:pt x="2615660" y="1766872"/>
                    <a:pt x="2628995" y="1766872"/>
                  </a:cubicBezTo>
                  <a:cubicBezTo>
                    <a:pt x="2638520" y="1766777"/>
                    <a:pt x="2647664" y="1766682"/>
                    <a:pt x="2656999" y="1766110"/>
                  </a:cubicBezTo>
                  <a:close/>
                  <a:moveTo>
                    <a:pt x="2155793" y="1387206"/>
                  </a:moveTo>
                  <a:lnTo>
                    <a:pt x="2174462" y="1383015"/>
                  </a:lnTo>
                  <a:cubicBezTo>
                    <a:pt x="2172272" y="1373585"/>
                    <a:pt x="2170462" y="1363869"/>
                    <a:pt x="2168938" y="1354154"/>
                  </a:cubicBezTo>
                  <a:cubicBezTo>
                    <a:pt x="2167033" y="1342248"/>
                    <a:pt x="2165509" y="1330151"/>
                    <a:pt x="2164556" y="1318149"/>
                  </a:cubicBezTo>
                  <a:lnTo>
                    <a:pt x="2145602" y="1319673"/>
                  </a:lnTo>
                  <a:cubicBezTo>
                    <a:pt x="2146649" y="1332151"/>
                    <a:pt x="2148078" y="1344724"/>
                    <a:pt x="2150078" y="1357202"/>
                  </a:cubicBezTo>
                  <a:cubicBezTo>
                    <a:pt x="2151698" y="1367203"/>
                    <a:pt x="2153603" y="1377300"/>
                    <a:pt x="2155793" y="1387206"/>
                  </a:cubicBezTo>
                  <a:close/>
                  <a:moveTo>
                    <a:pt x="2285524" y="1623711"/>
                  </a:moveTo>
                  <a:lnTo>
                    <a:pt x="2298954" y="1610281"/>
                  </a:lnTo>
                  <a:cubicBezTo>
                    <a:pt x="2283524" y="1594755"/>
                    <a:pt x="2269141" y="1578086"/>
                    <a:pt x="2255996" y="1560656"/>
                  </a:cubicBezTo>
                  <a:lnTo>
                    <a:pt x="2240756" y="1572086"/>
                  </a:lnTo>
                  <a:cubicBezTo>
                    <a:pt x="2254377" y="1590183"/>
                    <a:pt x="2269427" y="1607614"/>
                    <a:pt x="2285524" y="1623711"/>
                  </a:cubicBezTo>
                  <a:close/>
                  <a:moveTo>
                    <a:pt x="2154174" y="1183752"/>
                  </a:moveTo>
                  <a:cubicBezTo>
                    <a:pt x="2149507" y="1205945"/>
                    <a:pt x="2146459" y="1228710"/>
                    <a:pt x="2145030" y="1251379"/>
                  </a:cubicBezTo>
                  <a:lnTo>
                    <a:pt x="2164080" y="1252522"/>
                  </a:lnTo>
                  <a:cubicBezTo>
                    <a:pt x="2165414" y="1230805"/>
                    <a:pt x="2168366" y="1208993"/>
                    <a:pt x="2172843" y="1187657"/>
                  </a:cubicBezTo>
                  <a:lnTo>
                    <a:pt x="2154174" y="1183752"/>
                  </a:lnTo>
                  <a:close/>
                  <a:moveTo>
                    <a:pt x="3540157" y="266018"/>
                  </a:moveTo>
                  <a:lnTo>
                    <a:pt x="3527298" y="251921"/>
                  </a:lnTo>
                  <a:cubicBezTo>
                    <a:pt x="3510534" y="267351"/>
                    <a:pt x="3494818" y="284020"/>
                    <a:pt x="3480435" y="301641"/>
                  </a:cubicBezTo>
                  <a:lnTo>
                    <a:pt x="3495104" y="313643"/>
                  </a:lnTo>
                  <a:cubicBezTo>
                    <a:pt x="3509010" y="296784"/>
                    <a:pt x="3524155" y="280686"/>
                    <a:pt x="3540157" y="266018"/>
                  </a:cubicBezTo>
                  <a:close/>
                  <a:moveTo>
                    <a:pt x="2462879" y="1716961"/>
                  </a:moveTo>
                  <a:lnTo>
                    <a:pt x="2456021" y="1734678"/>
                  </a:lnTo>
                  <a:cubicBezTo>
                    <a:pt x="2477167" y="1742869"/>
                    <a:pt x="2499170" y="1749536"/>
                    <a:pt x="2521268" y="1754680"/>
                  </a:cubicBezTo>
                  <a:lnTo>
                    <a:pt x="2525554" y="1736106"/>
                  </a:lnTo>
                  <a:cubicBezTo>
                    <a:pt x="2504313" y="1731153"/>
                    <a:pt x="2483168" y="1724772"/>
                    <a:pt x="2462879" y="1716961"/>
                  </a:cubicBezTo>
                  <a:close/>
                  <a:moveTo>
                    <a:pt x="2217134" y="1064499"/>
                  </a:moveTo>
                  <a:lnTo>
                    <a:pt x="2200275" y="1055640"/>
                  </a:lnTo>
                  <a:cubicBezTo>
                    <a:pt x="2189702" y="1075738"/>
                    <a:pt x="2180463" y="1096693"/>
                    <a:pt x="2172748" y="1118029"/>
                  </a:cubicBezTo>
                  <a:lnTo>
                    <a:pt x="2190655" y="1124506"/>
                  </a:lnTo>
                  <a:cubicBezTo>
                    <a:pt x="2198084" y="1104027"/>
                    <a:pt x="2206943" y="1083834"/>
                    <a:pt x="2217134" y="1064499"/>
                  </a:cubicBezTo>
                  <a:close/>
                  <a:moveTo>
                    <a:pt x="2220468" y="1505411"/>
                  </a:moveTo>
                  <a:cubicBezTo>
                    <a:pt x="2209991" y="1486361"/>
                    <a:pt x="2200847" y="1466358"/>
                    <a:pt x="2193131" y="1445880"/>
                  </a:cubicBezTo>
                  <a:lnTo>
                    <a:pt x="2175320" y="1452547"/>
                  </a:lnTo>
                  <a:cubicBezTo>
                    <a:pt x="2183321" y="1473883"/>
                    <a:pt x="2192941" y="1494743"/>
                    <a:pt x="2203799" y="1514650"/>
                  </a:cubicBezTo>
                  <a:lnTo>
                    <a:pt x="2220468" y="1505411"/>
                  </a:lnTo>
                  <a:close/>
                  <a:moveTo>
                    <a:pt x="5409629" y="1223471"/>
                  </a:moveTo>
                  <a:lnTo>
                    <a:pt x="5474018" y="1210612"/>
                  </a:lnTo>
                  <a:lnTo>
                    <a:pt x="5470303" y="1191943"/>
                  </a:lnTo>
                  <a:lnTo>
                    <a:pt x="5405914" y="1204802"/>
                  </a:lnTo>
                  <a:lnTo>
                    <a:pt x="5409629" y="1223471"/>
                  </a:lnTo>
                  <a:close/>
                  <a:moveTo>
                    <a:pt x="3987260" y="1488837"/>
                  </a:moveTo>
                  <a:lnTo>
                    <a:pt x="3992595" y="1507125"/>
                  </a:lnTo>
                  <a:cubicBezTo>
                    <a:pt x="4005739" y="1503315"/>
                    <a:pt x="4019264" y="1499982"/>
                    <a:pt x="4032695" y="1497410"/>
                  </a:cubicBezTo>
                  <a:lnTo>
                    <a:pt x="4055840" y="1492743"/>
                  </a:lnTo>
                  <a:lnTo>
                    <a:pt x="4052126" y="1474074"/>
                  </a:lnTo>
                  <a:lnTo>
                    <a:pt x="4028980" y="1478646"/>
                  </a:lnTo>
                  <a:cubicBezTo>
                    <a:pt x="4014978" y="1481408"/>
                    <a:pt x="4000976" y="1484837"/>
                    <a:pt x="3987260" y="1488837"/>
                  </a:cubicBezTo>
                  <a:close/>
                  <a:moveTo>
                    <a:pt x="3875532" y="1559703"/>
                  </a:moveTo>
                  <a:cubicBezTo>
                    <a:pt x="3893630" y="1548369"/>
                    <a:pt x="3912680" y="1538082"/>
                    <a:pt x="3932206" y="1529319"/>
                  </a:cubicBezTo>
                  <a:lnTo>
                    <a:pt x="3924491" y="1511983"/>
                  </a:lnTo>
                  <a:cubicBezTo>
                    <a:pt x="3904107" y="1521127"/>
                    <a:pt x="3884200" y="1531700"/>
                    <a:pt x="3865340" y="1543606"/>
                  </a:cubicBezTo>
                  <a:lnTo>
                    <a:pt x="3875532" y="1559703"/>
                  </a:lnTo>
                  <a:close/>
                  <a:moveTo>
                    <a:pt x="4120324" y="1479884"/>
                  </a:moveTo>
                  <a:lnTo>
                    <a:pt x="4184809" y="1467120"/>
                  </a:lnTo>
                  <a:lnTo>
                    <a:pt x="4181094" y="1448451"/>
                  </a:lnTo>
                  <a:lnTo>
                    <a:pt x="4116610" y="1461215"/>
                  </a:lnTo>
                  <a:lnTo>
                    <a:pt x="4120324" y="1479884"/>
                  </a:lnTo>
                  <a:close/>
                  <a:moveTo>
                    <a:pt x="4249293" y="1454261"/>
                  </a:moveTo>
                  <a:lnTo>
                    <a:pt x="4313682" y="1441403"/>
                  </a:lnTo>
                  <a:lnTo>
                    <a:pt x="4309967" y="1422734"/>
                  </a:lnTo>
                  <a:lnTo>
                    <a:pt x="4245579" y="1435593"/>
                  </a:lnTo>
                  <a:lnTo>
                    <a:pt x="4249293" y="1454261"/>
                  </a:lnTo>
                  <a:close/>
                  <a:moveTo>
                    <a:pt x="3680651" y="1808020"/>
                  </a:moveTo>
                  <a:lnTo>
                    <a:pt x="3662553" y="1802019"/>
                  </a:lnTo>
                  <a:cubicBezTo>
                    <a:pt x="3655505" y="1823260"/>
                    <a:pt x="3649885" y="1845072"/>
                    <a:pt x="3645884" y="1866885"/>
                  </a:cubicBezTo>
                  <a:lnTo>
                    <a:pt x="3664649" y="1870409"/>
                  </a:lnTo>
                  <a:cubicBezTo>
                    <a:pt x="3668459" y="1849359"/>
                    <a:pt x="3673888" y="1828404"/>
                    <a:pt x="3680651" y="1808020"/>
                  </a:cubicBezTo>
                  <a:close/>
                  <a:moveTo>
                    <a:pt x="3637788" y="1954610"/>
                  </a:moveTo>
                  <a:cubicBezTo>
                    <a:pt x="3637788" y="1969850"/>
                    <a:pt x="3638550" y="1985280"/>
                    <a:pt x="3639979" y="2000425"/>
                  </a:cubicBezTo>
                  <a:lnTo>
                    <a:pt x="3658934" y="1998615"/>
                  </a:lnTo>
                  <a:cubicBezTo>
                    <a:pt x="3657600" y="1984042"/>
                    <a:pt x="3656838" y="1969278"/>
                    <a:pt x="3656838" y="1954610"/>
                  </a:cubicBezTo>
                  <a:cubicBezTo>
                    <a:pt x="3656838" y="1947847"/>
                    <a:pt x="3657029" y="1941084"/>
                    <a:pt x="3657314" y="1934322"/>
                  </a:cubicBezTo>
                  <a:lnTo>
                    <a:pt x="3638264" y="1933464"/>
                  </a:lnTo>
                  <a:cubicBezTo>
                    <a:pt x="3637979" y="1940513"/>
                    <a:pt x="3637788" y="1947561"/>
                    <a:pt x="3637788" y="1954610"/>
                  </a:cubicBezTo>
                  <a:close/>
                  <a:moveTo>
                    <a:pt x="3763137" y="1629522"/>
                  </a:moveTo>
                  <a:lnTo>
                    <a:pt x="3777329" y="1642285"/>
                  </a:lnTo>
                  <a:cubicBezTo>
                    <a:pt x="3791617" y="1626378"/>
                    <a:pt x="3807143" y="1611329"/>
                    <a:pt x="3823526" y="1597613"/>
                  </a:cubicBezTo>
                  <a:lnTo>
                    <a:pt x="3811334" y="1583040"/>
                  </a:lnTo>
                  <a:cubicBezTo>
                    <a:pt x="3794284" y="1597327"/>
                    <a:pt x="3777996" y="1612948"/>
                    <a:pt x="3763137" y="1629522"/>
                  </a:cubicBezTo>
                  <a:close/>
                  <a:moveTo>
                    <a:pt x="4764977" y="1351677"/>
                  </a:moveTo>
                  <a:lnTo>
                    <a:pt x="4829461" y="1338914"/>
                  </a:lnTo>
                  <a:lnTo>
                    <a:pt x="4825746" y="1320150"/>
                  </a:lnTo>
                  <a:lnTo>
                    <a:pt x="4761262" y="1333008"/>
                  </a:lnTo>
                  <a:lnTo>
                    <a:pt x="4764977" y="1351677"/>
                  </a:lnTo>
                  <a:close/>
                  <a:moveTo>
                    <a:pt x="5022819" y="1300433"/>
                  </a:moveTo>
                  <a:lnTo>
                    <a:pt x="5087303" y="1287574"/>
                  </a:lnTo>
                  <a:lnTo>
                    <a:pt x="5083588" y="1268905"/>
                  </a:lnTo>
                  <a:lnTo>
                    <a:pt x="5019104" y="1281764"/>
                  </a:lnTo>
                  <a:lnTo>
                    <a:pt x="5022819" y="1300433"/>
                  </a:lnTo>
                  <a:close/>
                  <a:moveTo>
                    <a:pt x="5151787" y="1274715"/>
                  </a:moveTo>
                  <a:lnTo>
                    <a:pt x="5216176" y="1261952"/>
                  </a:lnTo>
                  <a:lnTo>
                    <a:pt x="5212461" y="1243283"/>
                  </a:lnTo>
                  <a:lnTo>
                    <a:pt x="5147977" y="1256046"/>
                  </a:lnTo>
                  <a:lnTo>
                    <a:pt x="5151787" y="1274715"/>
                  </a:lnTo>
                  <a:close/>
                  <a:moveTo>
                    <a:pt x="4378166" y="1428639"/>
                  </a:moveTo>
                  <a:lnTo>
                    <a:pt x="4442651" y="1415781"/>
                  </a:lnTo>
                  <a:lnTo>
                    <a:pt x="4438936" y="1397111"/>
                  </a:lnTo>
                  <a:lnTo>
                    <a:pt x="4374452" y="1409970"/>
                  </a:lnTo>
                  <a:lnTo>
                    <a:pt x="4378166" y="1428639"/>
                  </a:lnTo>
                  <a:close/>
                  <a:moveTo>
                    <a:pt x="4893850" y="1326055"/>
                  </a:moveTo>
                  <a:lnTo>
                    <a:pt x="4958334" y="1313196"/>
                  </a:lnTo>
                  <a:lnTo>
                    <a:pt x="4954619" y="1294527"/>
                  </a:lnTo>
                  <a:lnTo>
                    <a:pt x="4890135" y="1307386"/>
                  </a:lnTo>
                  <a:lnTo>
                    <a:pt x="4893850" y="1326055"/>
                  </a:lnTo>
                  <a:close/>
                  <a:moveTo>
                    <a:pt x="5280660" y="1249093"/>
                  </a:moveTo>
                  <a:lnTo>
                    <a:pt x="5345144" y="1236330"/>
                  </a:lnTo>
                  <a:lnTo>
                    <a:pt x="5341430" y="1217565"/>
                  </a:lnTo>
                  <a:lnTo>
                    <a:pt x="5276946" y="1230424"/>
                  </a:lnTo>
                  <a:lnTo>
                    <a:pt x="5280660" y="1249093"/>
                  </a:lnTo>
                  <a:close/>
                  <a:moveTo>
                    <a:pt x="3670649" y="2130537"/>
                  </a:moveTo>
                  <a:lnTo>
                    <a:pt x="3688461" y="2123679"/>
                  </a:lnTo>
                  <a:cubicBezTo>
                    <a:pt x="3680936" y="2104248"/>
                    <a:pt x="3674650" y="2084150"/>
                    <a:pt x="3669887" y="2063957"/>
                  </a:cubicBezTo>
                  <a:lnTo>
                    <a:pt x="3669411" y="2062052"/>
                  </a:lnTo>
                  <a:lnTo>
                    <a:pt x="3650933" y="2066719"/>
                  </a:lnTo>
                  <a:lnTo>
                    <a:pt x="3651314" y="2068338"/>
                  </a:lnTo>
                  <a:cubicBezTo>
                    <a:pt x="3656362" y="2089484"/>
                    <a:pt x="3662839" y="2110344"/>
                    <a:pt x="3670649" y="2130537"/>
                  </a:cubicBezTo>
                  <a:close/>
                  <a:moveTo>
                    <a:pt x="4636008" y="1377300"/>
                  </a:moveTo>
                  <a:lnTo>
                    <a:pt x="4700492" y="1364536"/>
                  </a:lnTo>
                  <a:lnTo>
                    <a:pt x="4696778" y="1345867"/>
                  </a:lnTo>
                  <a:lnTo>
                    <a:pt x="4632293" y="1358631"/>
                  </a:lnTo>
                  <a:lnTo>
                    <a:pt x="4636008" y="1377300"/>
                  </a:lnTo>
                  <a:close/>
                  <a:moveTo>
                    <a:pt x="4507135" y="1403017"/>
                  </a:moveTo>
                  <a:lnTo>
                    <a:pt x="4571619" y="1390158"/>
                  </a:lnTo>
                  <a:lnTo>
                    <a:pt x="4567809" y="1371489"/>
                  </a:lnTo>
                  <a:lnTo>
                    <a:pt x="4503420" y="1384348"/>
                  </a:lnTo>
                  <a:lnTo>
                    <a:pt x="4507135" y="1403017"/>
                  </a:lnTo>
                  <a:close/>
                  <a:moveTo>
                    <a:pt x="4593622" y="1827642"/>
                  </a:moveTo>
                  <a:lnTo>
                    <a:pt x="4574953" y="1831356"/>
                  </a:lnTo>
                  <a:lnTo>
                    <a:pt x="4581430" y="1864027"/>
                  </a:lnTo>
                  <a:cubicBezTo>
                    <a:pt x="4583525" y="1874695"/>
                    <a:pt x="4585335" y="1885554"/>
                    <a:pt x="4586764" y="1896317"/>
                  </a:cubicBezTo>
                  <a:lnTo>
                    <a:pt x="4605623" y="1893936"/>
                  </a:lnTo>
                  <a:cubicBezTo>
                    <a:pt x="4604195" y="1882696"/>
                    <a:pt x="4602385" y="1871361"/>
                    <a:pt x="4600099" y="1860312"/>
                  </a:cubicBezTo>
                  <a:lnTo>
                    <a:pt x="4600099" y="1860312"/>
                  </a:lnTo>
                  <a:lnTo>
                    <a:pt x="4593527" y="1827642"/>
                  </a:lnTo>
                  <a:close/>
                  <a:moveTo>
                    <a:pt x="4609529" y="1960801"/>
                  </a:moveTo>
                  <a:lnTo>
                    <a:pt x="4590479" y="1960611"/>
                  </a:lnTo>
                  <a:cubicBezTo>
                    <a:pt x="4590288" y="1982042"/>
                    <a:pt x="4588479" y="2003664"/>
                    <a:pt x="4585335" y="2024809"/>
                  </a:cubicBezTo>
                  <a:lnTo>
                    <a:pt x="4604195" y="2027571"/>
                  </a:lnTo>
                  <a:cubicBezTo>
                    <a:pt x="4607529" y="2005569"/>
                    <a:pt x="4609338" y="1983090"/>
                    <a:pt x="4609529" y="1960801"/>
                  </a:cubicBezTo>
                  <a:close/>
                  <a:moveTo>
                    <a:pt x="4548378" y="1697721"/>
                  </a:moveTo>
                  <a:lnTo>
                    <a:pt x="4561428" y="1763348"/>
                  </a:lnTo>
                  <a:lnTo>
                    <a:pt x="4580097" y="1759633"/>
                  </a:lnTo>
                  <a:lnTo>
                    <a:pt x="4567047" y="1693911"/>
                  </a:lnTo>
                  <a:lnTo>
                    <a:pt x="4548378" y="1697721"/>
                  </a:lnTo>
                  <a:close/>
                  <a:moveTo>
                    <a:pt x="4548759" y="2147872"/>
                  </a:moveTo>
                  <a:lnTo>
                    <a:pt x="4566095" y="2155778"/>
                  </a:lnTo>
                  <a:cubicBezTo>
                    <a:pt x="4575334" y="2135490"/>
                    <a:pt x="4583240" y="2114344"/>
                    <a:pt x="4589622" y="2093008"/>
                  </a:cubicBezTo>
                  <a:lnTo>
                    <a:pt x="4571333" y="2087579"/>
                  </a:lnTo>
                  <a:cubicBezTo>
                    <a:pt x="4565238" y="2108153"/>
                    <a:pt x="4557617" y="2128441"/>
                    <a:pt x="4548759" y="2147872"/>
                  </a:cubicBezTo>
                  <a:close/>
                  <a:moveTo>
                    <a:pt x="3737610" y="1692958"/>
                  </a:moveTo>
                  <a:lnTo>
                    <a:pt x="3721799" y="1682195"/>
                  </a:lnTo>
                  <a:cubicBezTo>
                    <a:pt x="3709321" y="1700673"/>
                    <a:pt x="3697986" y="1720104"/>
                    <a:pt x="3688080" y="1740107"/>
                  </a:cubicBezTo>
                  <a:lnTo>
                    <a:pt x="3705130" y="1748489"/>
                  </a:lnTo>
                  <a:cubicBezTo>
                    <a:pt x="3714655" y="1729344"/>
                    <a:pt x="3725513" y="1710675"/>
                    <a:pt x="3737610" y="1692958"/>
                  </a:cubicBezTo>
                  <a:close/>
                  <a:moveTo>
                    <a:pt x="4522280" y="1566276"/>
                  </a:moveTo>
                  <a:lnTo>
                    <a:pt x="4535329" y="1631998"/>
                  </a:lnTo>
                  <a:lnTo>
                    <a:pt x="4553998" y="1628283"/>
                  </a:lnTo>
                  <a:lnTo>
                    <a:pt x="4540949" y="1562561"/>
                  </a:lnTo>
                  <a:lnTo>
                    <a:pt x="4522280" y="1566276"/>
                  </a:lnTo>
                  <a:close/>
                  <a:moveTo>
                    <a:pt x="4480179" y="2256457"/>
                  </a:moveTo>
                  <a:lnTo>
                    <a:pt x="4494753" y="2268744"/>
                  </a:lnTo>
                  <a:cubicBezTo>
                    <a:pt x="4509040" y="2251695"/>
                    <a:pt x="4522375" y="2233597"/>
                    <a:pt x="4534281" y="2214738"/>
                  </a:cubicBezTo>
                  <a:lnTo>
                    <a:pt x="4518184" y="2204546"/>
                  </a:lnTo>
                  <a:cubicBezTo>
                    <a:pt x="4506754" y="2222643"/>
                    <a:pt x="4493990" y="2240074"/>
                    <a:pt x="4480179" y="2256457"/>
                  </a:cubicBezTo>
                  <a:close/>
                  <a:moveTo>
                    <a:pt x="5715000" y="1279287"/>
                  </a:moveTo>
                  <a:lnTo>
                    <a:pt x="4054983" y="1609424"/>
                  </a:lnTo>
                  <a:cubicBezTo>
                    <a:pt x="3960114" y="1628379"/>
                    <a:pt x="3879152" y="1683528"/>
                    <a:pt x="3826955" y="1764967"/>
                  </a:cubicBezTo>
                  <a:cubicBezTo>
                    <a:pt x="3774853" y="1846311"/>
                    <a:pt x="3758470" y="1943085"/>
                    <a:pt x="3781044" y="2037382"/>
                  </a:cubicBezTo>
                  <a:cubicBezTo>
                    <a:pt x="3823526" y="2215309"/>
                    <a:pt x="3998309" y="2331990"/>
                    <a:pt x="4178808" y="2303225"/>
                  </a:cubicBezTo>
                  <a:cubicBezTo>
                    <a:pt x="4274630" y="2287890"/>
                    <a:pt x="4357688" y="2235788"/>
                    <a:pt x="4412933" y="2156445"/>
                  </a:cubicBezTo>
                  <a:cubicBezTo>
                    <a:pt x="4468178" y="2077101"/>
                    <a:pt x="4488180" y="1981185"/>
                    <a:pt x="4469321" y="1886315"/>
                  </a:cubicBezTo>
                  <a:lnTo>
                    <a:pt x="4469321" y="1886315"/>
                  </a:lnTo>
                  <a:lnTo>
                    <a:pt x="4407980" y="1578086"/>
                  </a:lnTo>
                  <a:lnTo>
                    <a:pt x="4398645" y="1579896"/>
                  </a:lnTo>
                  <a:lnTo>
                    <a:pt x="4459891" y="1888221"/>
                  </a:lnTo>
                  <a:cubicBezTo>
                    <a:pt x="4478274" y="1980518"/>
                    <a:pt x="4458748" y="2073768"/>
                    <a:pt x="4405027" y="2151015"/>
                  </a:cubicBezTo>
                  <a:cubicBezTo>
                    <a:pt x="4351306" y="2228263"/>
                    <a:pt x="4270439" y="2278936"/>
                    <a:pt x="4177189" y="2293795"/>
                  </a:cubicBezTo>
                  <a:cubicBezTo>
                    <a:pt x="4001453" y="2321989"/>
                    <a:pt x="3831527" y="2208261"/>
                    <a:pt x="3790188" y="2035191"/>
                  </a:cubicBezTo>
                  <a:cubicBezTo>
                    <a:pt x="3768281" y="1943370"/>
                    <a:pt x="3784187" y="1849263"/>
                    <a:pt x="3834860" y="1770111"/>
                  </a:cubicBezTo>
                  <a:cubicBezTo>
                    <a:pt x="3885724" y="1690863"/>
                    <a:pt x="3964496" y="1637142"/>
                    <a:pt x="4056698" y="1618854"/>
                  </a:cubicBezTo>
                  <a:lnTo>
                    <a:pt x="5714905" y="1289003"/>
                  </a:lnTo>
                  <a:lnTo>
                    <a:pt x="5714905" y="1279287"/>
                  </a:lnTo>
                  <a:close/>
                  <a:moveTo>
                    <a:pt x="3895820" y="2361613"/>
                  </a:moveTo>
                  <a:lnTo>
                    <a:pt x="3886486" y="2378282"/>
                  </a:lnTo>
                  <a:cubicBezTo>
                    <a:pt x="3905917" y="2389236"/>
                    <a:pt x="3926205" y="2398856"/>
                    <a:pt x="3946874" y="2407047"/>
                  </a:cubicBezTo>
                  <a:lnTo>
                    <a:pt x="3953923" y="2389331"/>
                  </a:lnTo>
                  <a:cubicBezTo>
                    <a:pt x="3934016" y="2381520"/>
                    <a:pt x="3914489" y="2372186"/>
                    <a:pt x="3895820" y="2361613"/>
                  </a:cubicBezTo>
                  <a:close/>
                  <a:moveTo>
                    <a:pt x="3793331" y="2284080"/>
                  </a:moveTo>
                  <a:lnTo>
                    <a:pt x="3779901" y="2297605"/>
                  </a:lnTo>
                  <a:cubicBezTo>
                    <a:pt x="3795713" y="2313321"/>
                    <a:pt x="3812667" y="2328085"/>
                    <a:pt x="3830479" y="2341515"/>
                  </a:cubicBezTo>
                  <a:lnTo>
                    <a:pt x="3841909" y="2326371"/>
                  </a:lnTo>
                  <a:cubicBezTo>
                    <a:pt x="3824859" y="2313417"/>
                    <a:pt x="3808476" y="2299224"/>
                    <a:pt x="3793331" y="2284080"/>
                  </a:cubicBezTo>
                  <a:close/>
                  <a:moveTo>
                    <a:pt x="3751040" y="2235597"/>
                  </a:moveTo>
                  <a:cubicBezTo>
                    <a:pt x="3738086" y="2218548"/>
                    <a:pt x="3726275" y="2200450"/>
                    <a:pt x="3715893" y="2181876"/>
                  </a:cubicBezTo>
                  <a:lnTo>
                    <a:pt x="3699224" y="2191116"/>
                  </a:lnTo>
                  <a:cubicBezTo>
                    <a:pt x="3710083" y="2210547"/>
                    <a:pt x="3722370" y="2229406"/>
                    <a:pt x="3735896" y="2247123"/>
                  </a:cubicBezTo>
                  <a:lnTo>
                    <a:pt x="3751040" y="2235597"/>
                  </a:lnTo>
                  <a:close/>
                  <a:moveTo>
                    <a:pt x="4329017" y="2374377"/>
                  </a:moveTo>
                  <a:cubicBezTo>
                    <a:pt x="4309777" y="2383806"/>
                    <a:pt x="4289774" y="2391903"/>
                    <a:pt x="4269391" y="2398570"/>
                  </a:cubicBezTo>
                  <a:lnTo>
                    <a:pt x="4275297" y="2416668"/>
                  </a:lnTo>
                  <a:cubicBezTo>
                    <a:pt x="4296442" y="2409810"/>
                    <a:pt x="4317397" y="2401332"/>
                    <a:pt x="4337399" y="2391522"/>
                  </a:cubicBezTo>
                  <a:lnTo>
                    <a:pt x="4329017" y="2374377"/>
                  </a:lnTo>
                  <a:close/>
                  <a:moveTo>
                    <a:pt x="4015264" y="2408762"/>
                  </a:moveTo>
                  <a:lnTo>
                    <a:pt x="4010787" y="2427336"/>
                  </a:lnTo>
                  <a:cubicBezTo>
                    <a:pt x="4032504" y="2432575"/>
                    <a:pt x="4054697" y="2436384"/>
                    <a:pt x="4076795" y="2438575"/>
                  </a:cubicBezTo>
                  <a:lnTo>
                    <a:pt x="4078700" y="2419620"/>
                  </a:lnTo>
                  <a:cubicBezTo>
                    <a:pt x="4057460" y="2417525"/>
                    <a:pt x="4036124" y="2413810"/>
                    <a:pt x="4015264" y="2408762"/>
                  </a:cubicBezTo>
                  <a:close/>
                  <a:moveTo>
                    <a:pt x="4435412" y="2302653"/>
                  </a:moveTo>
                  <a:cubicBezTo>
                    <a:pt x="4419505" y="2316941"/>
                    <a:pt x="4402455" y="2330276"/>
                    <a:pt x="4384643" y="2342182"/>
                  </a:cubicBezTo>
                  <a:lnTo>
                    <a:pt x="4395312" y="2357994"/>
                  </a:lnTo>
                  <a:cubicBezTo>
                    <a:pt x="4413790" y="2345516"/>
                    <a:pt x="4431506" y="2331705"/>
                    <a:pt x="4448080" y="2316750"/>
                  </a:cubicBezTo>
                  <a:lnTo>
                    <a:pt x="4435412" y="2302653"/>
                  </a:lnTo>
                  <a:close/>
                  <a:moveTo>
                    <a:pt x="4210431" y="2433146"/>
                  </a:moveTo>
                  <a:lnTo>
                    <a:pt x="4207002" y="2414382"/>
                  </a:lnTo>
                  <a:cubicBezTo>
                    <a:pt x="4203573" y="2414953"/>
                    <a:pt x="4200240" y="2415525"/>
                    <a:pt x="4196810" y="2416096"/>
                  </a:cubicBezTo>
                  <a:cubicBezTo>
                    <a:pt x="4179094" y="2418954"/>
                    <a:pt x="4160996" y="2420763"/>
                    <a:pt x="4142994" y="2421430"/>
                  </a:cubicBezTo>
                  <a:lnTo>
                    <a:pt x="4143756" y="2440480"/>
                  </a:lnTo>
                  <a:cubicBezTo>
                    <a:pt x="4162520" y="2439718"/>
                    <a:pt x="4181380" y="2437813"/>
                    <a:pt x="4199858" y="2434860"/>
                  </a:cubicBezTo>
                  <a:lnTo>
                    <a:pt x="4210431" y="2433146"/>
                  </a:lnTo>
                  <a:close/>
                  <a:moveTo>
                    <a:pt x="1262729" y="1757728"/>
                  </a:moveTo>
                  <a:lnTo>
                    <a:pt x="1243775" y="1756299"/>
                  </a:lnTo>
                  <a:cubicBezTo>
                    <a:pt x="1242060" y="1777921"/>
                    <a:pt x="1238536" y="1799448"/>
                    <a:pt x="1233107" y="1820403"/>
                  </a:cubicBezTo>
                  <a:lnTo>
                    <a:pt x="1251490" y="1825260"/>
                  </a:lnTo>
                  <a:cubicBezTo>
                    <a:pt x="1257205" y="1803162"/>
                    <a:pt x="1261015" y="1780493"/>
                    <a:pt x="1262729" y="1757728"/>
                  </a:cubicBezTo>
                  <a:close/>
                  <a:moveTo>
                    <a:pt x="1448943" y="1253856"/>
                  </a:moveTo>
                  <a:lnTo>
                    <a:pt x="1453229" y="1272334"/>
                  </a:lnTo>
                  <a:cubicBezTo>
                    <a:pt x="1456182" y="1271667"/>
                    <a:pt x="1459230" y="1271001"/>
                    <a:pt x="1462183" y="1270429"/>
                  </a:cubicBezTo>
                  <a:cubicBezTo>
                    <a:pt x="1480090" y="1266905"/>
                    <a:pt x="1498378" y="1265095"/>
                    <a:pt x="1516380" y="1265095"/>
                  </a:cubicBezTo>
                  <a:lnTo>
                    <a:pt x="1517237" y="1265095"/>
                  </a:lnTo>
                  <a:lnTo>
                    <a:pt x="1516380" y="1246045"/>
                  </a:lnTo>
                  <a:cubicBezTo>
                    <a:pt x="1497139" y="1246045"/>
                    <a:pt x="1477613" y="1247950"/>
                    <a:pt x="1458468" y="1251760"/>
                  </a:cubicBezTo>
                  <a:cubicBezTo>
                    <a:pt x="1455230" y="1252427"/>
                    <a:pt x="1452086" y="1253094"/>
                    <a:pt x="1448943" y="1253856"/>
                  </a:cubicBezTo>
                  <a:close/>
                  <a:moveTo>
                    <a:pt x="1942814" y="2145110"/>
                  </a:moveTo>
                  <a:cubicBezTo>
                    <a:pt x="1935861" y="2124441"/>
                    <a:pt x="1929860" y="2103105"/>
                    <a:pt x="1925003" y="2081769"/>
                  </a:cubicBezTo>
                  <a:lnTo>
                    <a:pt x="1906429" y="2086055"/>
                  </a:lnTo>
                  <a:cubicBezTo>
                    <a:pt x="1911382" y="2108058"/>
                    <a:pt x="1917573" y="2129965"/>
                    <a:pt x="1924717" y="2151111"/>
                  </a:cubicBezTo>
                  <a:lnTo>
                    <a:pt x="1942814" y="2145110"/>
                  </a:lnTo>
                  <a:close/>
                  <a:moveTo>
                    <a:pt x="1695164" y="1331008"/>
                  </a:moveTo>
                  <a:cubicBezTo>
                    <a:pt x="1711547" y="1344915"/>
                    <a:pt x="1726311" y="1360821"/>
                    <a:pt x="1739075" y="1378061"/>
                  </a:cubicBezTo>
                  <a:lnTo>
                    <a:pt x="1754410" y="1366822"/>
                  </a:lnTo>
                  <a:cubicBezTo>
                    <a:pt x="1740789" y="1348344"/>
                    <a:pt x="1724978" y="1331389"/>
                    <a:pt x="1707452" y="1316435"/>
                  </a:cubicBezTo>
                  <a:lnTo>
                    <a:pt x="1695164" y="1331008"/>
                  </a:lnTo>
                  <a:close/>
                  <a:moveTo>
                    <a:pt x="1641539" y="1295194"/>
                  </a:moveTo>
                  <a:lnTo>
                    <a:pt x="1650206" y="1278240"/>
                  </a:lnTo>
                  <a:cubicBezTo>
                    <a:pt x="1629632" y="1267762"/>
                    <a:pt x="1607915" y="1259761"/>
                    <a:pt x="1585627" y="1254332"/>
                  </a:cubicBezTo>
                  <a:lnTo>
                    <a:pt x="1581150" y="1272810"/>
                  </a:lnTo>
                  <a:cubicBezTo>
                    <a:pt x="1602010" y="1277859"/>
                    <a:pt x="1622298" y="1285479"/>
                    <a:pt x="1641539" y="1295194"/>
                  </a:cubicBezTo>
                  <a:close/>
                  <a:moveTo>
                    <a:pt x="1243013" y="1691244"/>
                  </a:moveTo>
                  <a:lnTo>
                    <a:pt x="1261967" y="1689434"/>
                  </a:lnTo>
                  <a:cubicBezTo>
                    <a:pt x="1260729" y="1676765"/>
                    <a:pt x="1258824" y="1664002"/>
                    <a:pt x="1256348" y="1651334"/>
                  </a:cubicBezTo>
                  <a:lnTo>
                    <a:pt x="1250633" y="1622664"/>
                  </a:lnTo>
                  <a:lnTo>
                    <a:pt x="1231964" y="1626378"/>
                  </a:lnTo>
                  <a:lnTo>
                    <a:pt x="1237679" y="1655049"/>
                  </a:lnTo>
                  <a:cubicBezTo>
                    <a:pt x="1240060" y="1667050"/>
                    <a:pt x="1241870" y="1679242"/>
                    <a:pt x="1243013" y="1691244"/>
                  </a:cubicBezTo>
                  <a:close/>
                  <a:moveTo>
                    <a:pt x="1338739" y="1329484"/>
                  </a:moveTo>
                  <a:cubicBezTo>
                    <a:pt x="1355312" y="1315673"/>
                    <a:pt x="1373410" y="1303767"/>
                    <a:pt x="1392650" y="1294146"/>
                  </a:cubicBezTo>
                  <a:lnTo>
                    <a:pt x="1384173" y="1277097"/>
                  </a:lnTo>
                  <a:cubicBezTo>
                    <a:pt x="1363599" y="1287384"/>
                    <a:pt x="1344263" y="1300052"/>
                    <a:pt x="1326547" y="1314815"/>
                  </a:cubicBezTo>
                  <a:lnTo>
                    <a:pt x="1338739" y="1329484"/>
                  </a:lnTo>
                  <a:close/>
                  <a:moveTo>
                    <a:pt x="1239774" y="1541034"/>
                  </a:moveTo>
                  <a:cubicBezTo>
                    <a:pt x="1239774" y="1525223"/>
                    <a:pt x="1241203" y="1509316"/>
                    <a:pt x="1243870" y="1493790"/>
                  </a:cubicBezTo>
                  <a:lnTo>
                    <a:pt x="1225106" y="1490457"/>
                  </a:lnTo>
                  <a:cubicBezTo>
                    <a:pt x="1222248" y="1507125"/>
                    <a:pt x="1220724" y="1524175"/>
                    <a:pt x="1220724" y="1541034"/>
                  </a:cubicBezTo>
                  <a:cubicBezTo>
                    <a:pt x="1220724" y="1547130"/>
                    <a:pt x="1220914" y="1553131"/>
                    <a:pt x="1221296" y="1559227"/>
                  </a:cubicBezTo>
                  <a:lnTo>
                    <a:pt x="1240346" y="1558084"/>
                  </a:lnTo>
                  <a:cubicBezTo>
                    <a:pt x="1239964" y="1552369"/>
                    <a:pt x="1239774" y="1546749"/>
                    <a:pt x="1239774" y="1541034"/>
                  </a:cubicBezTo>
                  <a:close/>
                  <a:moveTo>
                    <a:pt x="1179195" y="1938322"/>
                  </a:moveTo>
                  <a:lnTo>
                    <a:pt x="1194911" y="1949085"/>
                  </a:lnTo>
                  <a:cubicBezTo>
                    <a:pt x="1207865" y="1930321"/>
                    <a:pt x="1219200" y="1910319"/>
                    <a:pt x="1228630" y="1889649"/>
                  </a:cubicBezTo>
                  <a:lnTo>
                    <a:pt x="1211294" y="1881744"/>
                  </a:lnTo>
                  <a:cubicBezTo>
                    <a:pt x="1202341" y="1901460"/>
                    <a:pt x="1191482" y="1920415"/>
                    <a:pt x="1179195" y="1938322"/>
                  </a:cubicBezTo>
                  <a:close/>
                  <a:moveTo>
                    <a:pt x="1833563" y="1623616"/>
                  </a:moveTo>
                  <a:lnTo>
                    <a:pt x="1820513" y="1558084"/>
                  </a:lnTo>
                  <a:lnTo>
                    <a:pt x="1801844" y="1561799"/>
                  </a:lnTo>
                  <a:lnTo>
                    <a:pt x="1814893" y="1627331"/>
                  </a:lnTo>
                  <a:lnTo>
                    <a:pt x="1833563" y="1623616"/>
                  </a:lnTo>
                  <a:close/>
                  <a:moveTo>
                    <a:pt x="1980438" y="2274364"/>
                  </a:moveTo>
                  <a:lnTo>
                    <a:pt x="1996916" y="2264839"/>
                  </a:lnTo>
                  <a:cubicBezTo>
                    <a:pt x="1985963" y="2245884"/>
                    <a:pt x="1975866" y="2226263"/>
                    <a:pt x="1966817" y="2206356"/>
                  </a:cubicBezTo>
                  <a:lnTo>
                    <a:pt x="1949482" y="2214166"/>
                  </a:lnTo>
                  <a:cubicBezTo>
                    <a:pt x="1958721" y="2234645"/>
                    <a:pt x="1969199" y="2254933"/>
                    <a:pt x="1980438" y="2274364"/>
                  </a:cubicBezTo>
                  <a:close/>
                  <a:moveTo>
                    <a:pt x="2017300" y="2331133"/>
                  </a:moveTo>
                  <a:cubicBezTo>
                    <a:pt x="2030539" y="2349326"/>
                    <a:pt x="2044732" y="2367138"/>
                    <a:pt x="2059686" y="2383902"/>
                  </a:cubicBezTo>
                  <a:lnTo>
                    <a:pt x="2073974" y="2371233"/>
                  </a:lnTo>
                  <a:cubicBezTo>
                    <a:pt x="2059400" y="2354946"/>
                    <a:pt x="2045589" y="2337705"/>
                    <a:pt x="2032826" y="2319989"/>
                  </a:cubicBezTo>
                  <a:lnTo>
                    <a:pt x="2017300" y="2331133"/>
                  </a:lnTo>
                  <a:close/>
                  <a:moveTo>
                    <a:pt x="1788319" y="1426734"/>
                  </a:moveTo>
                  <a:lnTo>
                    <a:pt x="1770793" y="1434164"/>
                  </a:lnTo>
                  <a:cubicBezTo>
                    <a:pt x="1777937" y="1451214"/>
                    <a:pt x="1783366" y="1469121"/>
                    <a:pt x="1787081" y="1487504"/>
                  </a:cubicBezTo>
                  <a:lnTo>
                    <a:pt x="1788795" y="1496267"/>
                  </a:lnTo>
                  <a:lnTo>
                    <a:pt x="1807464" y="1492552"/>
                  </a:lnTo>
                  <a:lnTo>
                    <a:pt x="1805750" y="1483789"/>
                  </a:lnTo>
                  <a:cubicBezTo>
                    <a:pt x="1801844" y="1464168"/>
                    <a:pt x="1795939" y="1445022"/>
                    <a:pt x="1788319" y="1426734"/>
                  </a:cubicBezTo>
                  <a:close/>
                  <a:moveTo>
                    <a:pt x="1885664" y="1885554"/>
                  </a:moveTo>
                  <a:lnTo>
                    <a:pt x="1872615" y="1820117"/>
                  </a:lnTo>
                  <a:lnTo>
                    <a:pt x="1853946" y="1823832"/>
                  </a:lnTo>
                  <a:lnTo>
                    <a:pt x="1866995" y="1889268"/>
                  </a:lnTo>
                  <a:lnTo>
                    <a:pt x="1885664" y="1885554"/>
                  </a:lnTo>
                  <a:close/>
                  <a:moveTo>
                    <a:pt x="1859566" y="1754585"/>
                  </a:moveTo>
                  <a:lnTo>
                    <a:pt x="1846612" y="1689053"/>
                  </a:lnTo>
                  <a:lnTo>
                    <a:pt x="1827848" y="1692768"/>
                  </a:lnTo>
                  <a:lnTo>
                    <a:pt x="1840897" y="1758300"/>
                  </a:lnTo>
                  <a:lnTo>
                    <a:pt x="1859566" y="1754585"/>
                  </a:lnTo>
                  <a:close/>
                  <a:moveTo>
                    <a:pt x="1911763" y="2016618"/>
                  </a:moveTo>
                  <a:lnTo>
                    <a:pt x="1898714" y="1951086"/>
                  </a:lnTo>
                  <a:lnTo>
                    <a:pt x="1880045" y="1954800"/>
                  </a:lnTo>
                  <a:lnTo>
                    <a:pt x="1892999" y="2020332"/>
                  </a:lnTo>
                  <a:lnTo>
                    <a:pt x="1911763" y="2016618"/>
                  </a:lnTo>
                  <a:close/>
                  <a:moveTo>
                    <a:pt x="189738" y="2261696"/>
                  </a:moveTo>
                  <a:lnTo>
                    <a:pt x="255270" y="2248647"/>
                  </a:lnTo>
                  <a:lnTo>
                    <a:pt x="251555" y="2229978"/>
                  </a:lnTo>
                  <a:lnTo>
                    <a:pt x="186023" y="2243027"/>
                  </a:lnTo>
                  <a:lnTo>
                    <a:pt x="189738" y="2261696"/>
                  </a:lnTo>
                  <a:close/>
                  <a:moveTo>
                    <a:pt x="5538502" y="1197849"/>
                  </a:moveTo>
                  <a:lnTo>
                    <a:pt x="5602986" y="1184990"/>
                  </a:lnTo>
                  <a:lnTo>
                    <a:pt x="5599271" y="1166321"/>
                  </a:lnTo>
                  <a:lnTo>
                    <a:pt x="5534787" y="1179180"/>
                  </a:lnTo>
                  <a:lnTo>
                    <a:pt x="5538502" y="1197849"/>
                  </a:lnTo>
                  <a:close/>
                  <a:moveTo>
                    <a:pt x="320802" y="2235597"/>
                  </a:moveTo>
                  <a:lnTo>
                    <a:pt x="386239" y="2222643"/>
                  </a:lnTo>
                  <a:lnTo>
                    <a:pt x="382524" y="2203974"/>
                  </a:lnTo>
                  <a:lnTo>
                    <a:pt x="317087" y="2216928"/>
                  </a:lnTo>
                  <a:lnTo>
                    <a:pt x="320802" y="2235597"/>
                  </a:lnTo>
                  <a:close/>
                  <a:moveTo>
                    <a:pt x="58769" y="2287794"/>
                  </a:moveTo>
                  <a:lnTo>
                    <a:pt x="124301" y="2274745"/>
                  </a:lnTo>
                  <a:lnTo>
                    <a:pt x="120587" y="2256076"/>
                  </a:lnTo>
                  <a:lnTo>
                    <a:pt x="55055" y="2269125"/>
                  </a:lnTo>
                  <a:lnTo>
                    <a:pt x="58769" y="2287794"/>
                  </a:lnTo>
                  <a:close/>
                  <a:moveTo>
                    <a:pt x="973646" y="2232073"/>
                  </a:moveTo>
                  <a:cubicBezTo>
                    <a:pt x="1108424" y="2205213"/>
                    <a:pt x="1224629" y="2127584"/>
                    <a:pt x="1300925" y="2013284"/>
                  </a:cubicBezTo>
                  <a:cubicBezTo>
                    <a:pt x="1377315" y="1899079"/>
                    <a:pt x="1404557" y="1762014"/>
                    <a:pt x="1377791" y="1627236"/>
                  </a:cubicBezTo>
                  <a:lnTo>
                    <a:pt x="1366647" y="1571133"/>
                  </a:lnTo>
                  <a:cubicBezTo>
                    <a:pt x="1358646" y="1531224"/>
                    <a:pt x="1366647" y="1490552"/>
                    <a:pt x="1389412" y="1456738"/>
                  </a:cubicBezTo>
                  <a:cubicBezTo>
                    <a:pt x="1411986" y="1422829"/>
                    <a:pt x="1446467" y="1399779"/>
                    <a:pt x="1486376" y="1391873"/>
                  </a:cubicBezTo>
                  <a:cubicBezTo>
                    <a:pt x="1568863" y="1375490"/>
                    <a:pt x="1649254" y="1429211"/>
                    <a:pt x="1665637" y="1511697"/>
                  </a:cubicBezTo>
                  <a:lnTo>
                    <a:pt x="1780794" y="2091008"/>
                  </a:lnTo>
                  <a:cubicBezTo>
                    <a:pt x="1822514" y="2300558"/>
                    <a:pt x="1943386" y="2481438"/>
                    <a:pt x="2121027" y="2600119"/>
                  </a:cubicBezTo>
                  <a:cubicBezTo>
                    <a:pt x="2254187" y="2689083"/>
                    <a:pt x="2407349" y="2735279"/>
                    <a:pt x="2563940" y="2735279"/>
                  </a:cubicBezTo>
                  <a:cubicBezTo>
                    <a:pt x="2616327" y="2735279"/>
                    <a:pt x="2669096" y="2730040"/>
                    <a:pt x="2721674" y="2719658"/>
                  </a:cubicBezTo>
                  <a:lnTo>
                    <a:pt x="2723293" y="2719277"/>
                  </a:lnTo>
                  <a:cubicBezTo>
                    <a:pt x="3155156" y="2632504"/>
                    <a:pt x="3436430" y="2210928"/>
                    <a:pt x="3350419" y="1778778"/>
                  </a:cubicBezTo>
                  <a:lnTo>
                    <a:pt x="3348990" y="1771730"/>
                  </a:lnTo>
                  <a:cubicBezTo>
                    <a:pt x="3346037" y="1773159"/>
                    <a:pt x="3343085" y="1774587"/>
                    <a:pt x="3340132" y="1775921"/>
                  </a:cubicBezTo>
                  <a:lnTo>
                    <a:pt x="3341084" y="1780588"/>
                  </a:lnTo>
                  <a:cubicBezTo>
                    <a:pt x="3426047" y="2207689"/>
                    <a:pt x="3148108" y="2624313"/>
                    <a:pt x="2721388" y="2709942"/>
                  </a:cubicBezTo>
                  <a:lnTo>
                    <a:pt x="2719769" y="2710228"/>
                  </a:lnTo>
                  <a:cubicBezTo>
                    <a:pt x="2667857" y="2720610"/>
                    <a:pt x="2615756" y="2725659"/>
                    <a:pt x="2563940" y="2725659"/>
                  </a:cubicBezTo>
                  <a:cubicBezTo>
                    <a:pt x="2409254" y="2725659"/>
                    <a:pt x="2257901" y="2680129"/>
                    <a:pt x="2126361" y="2592213"/>
                  </a:cubicBezTo>
                  <a:cubicBezTo>
                    <a:pt x="1950720" y="2474865"/>
                    <a:pt x="1831372" y="2296272"/>
                    <a:pt x="1790224" y="2089103"/>
                  </a:cubicBezTo>
                  <a:lnTo>
                    <a:pt x="1674971" y="1509792"/>
                  </a:lnTo>
                  <a:cubicBezTo>
                    <a:pt x="1657541" y="1422258"/>
                    <a:pt x="1572101" y="1365108"/>
                    <a:pt x="1484471" y="1382538"/>
                  </a:cubicBezTo>
                  <a:cubicBezTo>
                    <a:pt x="1442085" y="1391015"/>
                    <a:pt x="1405509" y="1415400"/>
                    <a:pt x="1381411" y="1451404"/>
                  </a:cubicBezTo>
                  <a:cubicBezTo>
                    <a:pt x="1357408" y="1487409"/>
                    <a:pt x="1348835" y="1530557"/>
                    <a:pt x="1357217" y="1572943"/>
                  </a:cubicBezTo>
                  <a:lnTo>
                    <a:pt x="1368457" y="1629045"/>
                  </a:lnTo>
                  <a:cubicBezTo>
                    <a:pt x="1394746" y="1761348"/>
                    <a:pt x="1367981" y="1895936"/>
                    <a:pt x="1293019" y="2008045"/>
                  </a:cubicBezTo>
                  <a:cubicBezTo>
                    <a:pt x="1218152" y="2120154"/>
                    <a:pt x="1104043" y="2196354"/>
                    <a:pt x="971740" y="2222643"/>
                  </a:cubicBezTo>
                  <a:lnTo>
                    <a:pt x="0" y="2416001"/>
                  </a:lnTo>
                  <a:lnTo>
                    <a:pt x="0" y="2425716"/>
                  </a:lnTo>
                  <a:lnTo>
                    <a:pt x="973646" y="2232073"/>
                  </a:lnTo>
                  <a:close/>
                  <a:moveTo>
                    <a:pt x="5667471" y="1172131"/>
                  </a:moveTo>
                  <a:lnTo>
                    <a:pt x="5715000" y="1162701"/>
                  </a:lnTo>
                  <a:lnTo>
                    <a:pt x="5715000" y="1143270"/>
                  </a:lnTo>
                  <a:lnTo>
                    <a:pt x="5663756" y="1153462"/>
                  </a:lnTo>
                  <a:lnTo>
                    <a:pt x="5667471" y="1172131"/>
                  </a:lnTo>
                  <a:close/>
                  <a:moveTo>
                    <a:pt x="451771" y="2209594"/>
                  </a:moveTo>
                  <a:lnTo>
                    <a:pt x="517303" y="2196545"/>
                  </a:lnTo>
                  <a:lnTo>
                    <a:pt x="513588" y="2177876"/>
                  </a:lnTo>
                  <a:lnTo>
                    <a:pt x="448056" y="2190925"/>
                  </a:lnTo>
                  <a:lnTo>
                    <a:pt x="451771" y="2209594"/>
                  </a:lnTo>
                  <a:close/>
                  <a:moveTo>
                    <a:pt x="4660297" y="1527890"/>
                  </a:moveTo>
                  <a:lnTo>
                    <a:pt x="4650963" y="1529795"/>
                  </a:lnTo>
                  <a:lnTo>
                    <a:pt x="4712304" y="1838024"/>
                  </a:lnTo>
                  <a:lnTo>
                    <a:pt x="4712304" y="1838024"/>
                  </a:lnTo>
                  <a:cubicBezTo>
                    <a:pt x="4744498" y="1999473"/>
                    <a:pt x="4710303" y="2162826"/>
                    <a:pt x="4616291" y="2297986"/>
                  </a:cubicBezTo>
                  <a:cubicBezTo>
                    <a:pt x="4522280" y="2433051"/>
                    <a:pt x="4380833" y="2521728"/>
                    <a:pt x="4217956" y="2547732"/>
                  </a:cubicBezTo>
                  <a:cubicBezTo>
                    <a:pt x="4186619" y="2552780"/>
                    <a:pt x="4155281" y="2555256"/>
                    <a:pt x="4124230" y="2555256"/>
                  </a:cubicBezTo>
                  <a:cubicBezTo>
                    <a:pt x="3851815" y="2555256"/>
                    <a:pt x="3605213" y="2367042"/>
                    <a:pt x="3540252" y="2094913"/>
                  </a:cubicBezTo>
                  <a:cubicBezTo>
                    <a:pt x="3501962" y="1934512"/>
                    <a:pt x="3529774" y="1769825"/>
                    <a:pt x="3618548" y="1631331"/>
                  </a:cubicBezTo>
                  <a:cubicBezTo>
                    <a:pt x="3707416" y="1492743"/>
                    <a:pt x="3845243" y="1398731"/>
                    <a:pt x="4006691" y="1366536"/>
                  </a:cubicBezTo>
                  <a:lnTo>
                    <a:pt x="5715096" y="1026780"/>
                  </a:lnTo>
                  <a:lnTo>
                    <a:pt x="5715096" y="1017064"/>
                  </a:lnTo>
                  <a:lnTo>
                    <a:pt x="4004882" y="1357202"/>
                  </a:lnTo>
                  <a:cubicBezTo>
                    <a:pt x="3840861" y="1389873"/>
                    <a:pt x="3700844" y="1485408"/>
                    <a:pt x="3610547" y="1626188"/>
                  </a:cubicBezTo>
                  <a:cubicBezTo>
                    <a:pt x="3520345" y="1766872"/>
                    <a:pt x="3492056" y="1934131"/>
                    <a:pt x="3530918" y="2097104"/>
                  </a:cubicBezTo>
                  <a:cubicBezTo>
                    <a:pt x="3596926" y="2373615"/>
                    <a:pt x="3847529" y="2564781"/>
                    <a:pt x="4124325" y="2564781"/>
                  </a:cubicBezTo>
                  <a:cubicBezTo>
                    <a:pt x="4155758" y="2564781"/>
                    <a:pt x="4187571" y="2562305"/>
                    <a:pt x="4219480" y="2557161"/>
                  </a:cubicBezTo>
                  <a:cubicBezTo>
                    <a:pt x="4384929" y="2530777"/>
                    <a:pt x="4528566" y="2440575"/>
                    <a:pt x="4624102" y="2303415"/>
                  </a:cubicBezTo>
                  <a:cubicBezTo>
                    <a:pt x="4719638" y="2166160"/>
                    <a:pt x="4754309" y="2000235"/>
                    <a:pt x="4721733" y="1836214"/>
                  </a:cubicBezTo>
                  <a:lnTo>
                    <a:pt x="4660392" y="1527890"/>
                  </a:lnTo>
                  <a:close/>
                  <a:moveTo>
                    <a:pt x="1279303" y="1364917"/>
                  </a:moveTo>
                  <a:cubicBezTo>
                    <a:pt x="1265587" y="1383396"/>
                    <a:pt x="1253966" y="1403493"/>
                    <a:pt x="1244822" y="1424544"/>
                  </a:cubicBezTo>
                  <a:lnTo>
                    <a:pt x="1262348" y="1432068"/>
                  </a:lnTo>
                  <a:cubicBezTo>
                    <a:pt x="1270921" y="1412352"/>
                    <a:pt x="1281684" y="1393587"/>
                    <a:pt x="1294543" y="1376347"/>
                  </a:cubicBezTo>
                  <a:lnTo>
                    <a:pt x="1279303" y="1364917"/>
                  </a:lnTo>
                  <a:close/>
                  <a:moveTo>
                    <a:pt x="582835" y="2183496"/>
                  </a:moveTo>
                  <a:lnTo>
                    <a:pt x="648272" y="2170446"/>
                  </a:lnTo>
                  <a:lnTo>
                    <a:pt x="644557" y="2151777"/>
                  </a:lnTo>
                  <a:lnTo>
                    <a:pt x="579025" y="2164827"/>
                  </a:lnTo>
                  <a:lnTo>
                    <a:pt x="582835" y="2183496"/>
                  </a:lnTo>
                  <a:close/>
                  <a:moveTo>
                    <a:pt x="976217" y="2104343"/>
                  </a:moveTo>
                  <a:cubicBezTo>
                    <a:pt x="998220" y="2098342"/>
                    <a:pt x="1019842" y="2090341"/>
                    <a:pt x="1040321" y="2080626"/>
                  </a:cubicBezTo>
                  <a:lnTo>
                    <a:pt x="1032224" y="2063385"/>
                  </a:lnTo>
                  <a:cubicBezTo>
                    <a:pt x="1012698" y="2072625"/>
                    <a:pt x="992219" y="2080244"/>
                    <a:pt x="971264" y="2085960"/>
                  </a:cubicBezTo>
                  <a:lnTo>
                    <a:pt x="976217" y="2104343"/>
                  </a:lnTo>
                  <a:close/>
                  <a:moveTo>
                    <a:pt x="2159222" y="2475437"/>
                  </a:moveTo>
                  <a:lnTo>
                    <a:pt x="2170652" y="2460197"/>
                  </a:lnTo>
                  <a:cubicBezTo>
                    <a:pt x="2153126" y="2447148"/>
                    <a:pt x="2136172" y="2432955"/>
                    <a:pt x="2120075" y="2418192"/>
                  </a:cubicBezTo>
                  <a:lnTo>
                    <a:pt x="2107216" y="2432193"/>
                  </a:lnTo>
                  <a:cubicBezTo>
                    <a:pt x="2123694" y="2447433"/>
                    <a:pt x="2141220" y="2461911"/>
                    <a:pt x="2159222" y="2475437"/>
                  </a:cubicBezTo>
                  <a:close/>
                  <a:moveTo>
                    <a:pt x="1099376" y="2046145"/>
                  </a:moveTo>
                  <a:cubicBezTo>
                    <a:pt x="1117854" y="2032905"/>
                    <a:pt x="1135380" y="2018046"/>
                    <a:pt x="1151382" y="2001759"/>
                  </a:cubicBezTo>
                  <a:lnTo>
                    <a:pt x="1137857" y="1988424"/>
                  </a:lnTo>
                  <a:cubicBezTo>
                    <a:pt x="1122617" y="2003854"/>
                    <a:pt x="1105948" y="2018046"/>
                    <a:pt x="1088327" y="2030619"/>
                  </a:cubicBezTo>
                  <a:lnTo>
                    <a:pt x="1099376" y="2046145"/>
                  </a:lnTo>
                  <a:close/>
                  <a:moveTo>
                    <a:pt x="844772" y="2131394"/>
                  </a:moveTo>
                  <a:lnTo>
                    <a:pt x="910304" y="2118345"/>
                  </a:lnTo>
                  <a:lnTo>
                    <a:pt x="906590" y="2099676"/>
                  </a:lnTo>
                  <a:lnTo>
                    <a:pt x="841058" y="2112725"/>
                  </a:lnTo>
                  <a:lnTo>
                    <a:pt x="844772" y="2131394"/>
                  </a:lnTo>
                  <a:close/>
                  <a:moveTo>
                    <a:pt x="713804" y="2157492"/>
                  </a:moveTo>
                  <a:lnTo>
                    <a:pt x="779336" y="2144443"/>
                  </a:lnTo>
                  <a:lnTo>
                    <a:pt x="775526" y="2125774"/>
                  </a:lnTo>
                  <a:lnTo>
                    <a:pt x="710089" y="2138823"/>
                  </a:lnTo>
                  <a:lnTo>
                    <a:pt x="713804" y="2157492"/>
                  </a:lnTo>
                  <a:close/>
                </a:path>
              </a:pathLst>
            </a:custGeom>
            <a:solidFill>
              <a:srgbClr val="FFFFFF"/>
            </a:solidFill>
            <a:ln w="0" cap="flat">
              <a:noFill/>
              <a:prstDash val="solid"/>
              <a:miter/>
            </a:ln>
          </p:spPr>
          <p:txBody>
            <a:bodyPr rtlCol="0" anchor="ctr"/>
            <a:lstStyle/>
            <a:p>
              <a:endParaRPr lang="en-ID" sz="6000"/>
            </a:p>
          </p:txBody>
        </p:sp>
      </p:grpSp>
      <p:grpSp>
        <p:nvGrpSpPr>
          <p:cNvPr id="9" name="Group 8">
            <a:extLst>
              <a:ext uri="{FF2B5EF4-FFF2-40B4-BE49-F238E27FC236}">
                <a16:creationId xmlns:a16="http://schemas.microsoft.com/office/drawing/2014/main" id="{02CD479F-0EE0-4B0A-AB54-94F4F522A9C5}"/>
              </a:ext>
            </a:extLst>
          </p:cNvPr>
          <p:cNvGrpSpPr/>
          <p:nvPr/>
        </p:nvGrpSpPr>
        <p:grpSpPr>
          <a:xfrm>
            <a:off x="590307" y="2333844"/>
            <a:ext cx="2160002" cy="1950550"/>
            <a:chOff x="3488748" y="653777"/>
            <a:chExt cx="1080001" cy="975275"/>
          </a:xfrm>
        </p:grpSpPr>
        <p:sp>
          <p:nvSpPr>
            <p:cNvPr id="10" name="Graphic 6">
              <a:extLst>
                <a:ext uri="{FF2B5EF4-FFF2-40B4-BE49-F238E27FC236}">
                  <a16:creationId xmlns:a16="http://schemas.microsoft.com/office/drawing/2014/main" id="{1C63D48F-DCBC-46A8-B810-8BF4056282B1}"/>
                </a:ext>
              </a:extLst>
            </p:cNvPr>
            <p:cNvSpPr/>
            <p:nvPr/>
          </p:nvSpPr>
          <p:spPr>
            <a:xfrm rot="5400000">
              <a:off x="3541111" y="601415"/>
              <a:ext cx="975275" cy="108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CF7D7A"/>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a:p>
          </p:txBody>
        </p:sp>
        <p:sp>
          <p:nvSpPr>
            <p:cNvPr id="11" name="TextBox 10">
              <a:extLst>
                <a:ext uri="{FF2B5EF4-FFF2-40B4-BE49-F238E27FC236}">
                  <a16:creationId xmlns:a16="http://schemas.microsoft.com/office/drawing/2014/main" id="{E0FA33EB-5C81-47F3-9549-61D50DDCD856}"/>
                </a:ext>
              </a:extLst>
            </p:cNvPr>
            <p:cNvSpPr txBox="1"/>
            <p:nvPr/>
          </p:nvSpPr>
          <p:spPr>
            <a:xfrm>
              <a:off x="3488748" y="841337"/>
              <a:ext cx="1080000" cy="600165"/>
            </a:xfrm>
            <a:prstGeom prst="rect">
              <a:avLst/>
            </a:prstGeom>
            <a:noFill/>
          </p:spPr>
          <p:txBody>
            <a:bodyPr wrap="square" rtlCol="0" anchor="ctr">
              <a:spAutoFit/>
            </a:bodyPr>
            <a:lstStyle/>
            <a:p>
              <a:pPr algn="ctr"/>
              <a:r>
                <a:rPr lang="en-US" sz="3600" dirty="0">
                  <a:solidFill>
                    <a:schemeClr val="bg1"/>
                  </a:solidFill>
                  <a:latin typeface="+mj-lt"/>
                </a:rPr>
                <a:t>June 2025</a:t>
              </a:r>
              <a:endParaRPr lang="id-ID" sz="3600" dirty="0">
                <a:solidFill>
                  <a:schemeClr val="bg1"/>
                </a:solidFill>
                <a:latin typeface="+mj-lt"/>
              </a:endParaRPr>
            </a:p>
          </p:txBody>
        </p:sp>
      </p:grpSp>
      <p:grpSp>
        <p:nvGrpSpPr>
          <p:cNvPr id="12" name="Group 11">
            <a:extLst>
              <a:ext uri="{FF2B5EF4-FFF2-40B4-BE49-F238E27FC236}">
                <a16:creationId xmlns:a16="http://schemas.microsoft.com/office/drawing/2014/main" id="{CF362F8F-DF29-4F8B-8E5B-76AE11720BDF}"/>
              </a:ext>
            </a:extLst>
          </p:cNvPr>
          <p:cNvGrpSpPr/>
          <p:nvPr/>
        </p:nvGrpSpPr>
        <p:grpSpPr>
          <a:xfrm>
            <a:off x="4723456" y="1162754"/>
            <a:ext cx="2160000" cy="1950550"/>
            <a:chOff x="4920138" y="-2240217"/>
            <a:chExt cx="1080000" cy="975275"/>
          </a:xfrm>
        </p:grpSpPr>
        <p:sp>
          <p:nvSpPr>
            <p:cNvPr id="13" name="Graphic 6">
              <a:extLst>
                <a:ext uri="{FF2B5EF4-FFF2-40B4-BE49-F238E27FC236}">
                  <a16:creationId xmlns:a16="http://schemas.microsoft.com/office/drawing/2014/main" id="{6E0E0B6C-EC55-48F7-9935-77AB7B4D60AC}"/>
                </a:ext>
              </a:extLst>
            </p:cNvPr>
            <p:cNvSpPr/>
            <p:nvPr/>
          </p:nvSpPr>
          <p:spPr>
            <a:xfrm rot="5400000">
              <a:off x="4972500" y="-2292579"/>
              <a:ext cx="975275" cy="108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F37D63"/>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dirty="0"/>
            </a:p>
          </p:txBody>
        </p:sp>
        <p:sp>
          <p:nvSpPr>
            <p:cNvPr id="14" name="TextBox 13">
              <a:extLst>
                <a:ext uri="{FF2B5EF4-FFF2-40B4-BE49-F238E27FC236}">
                  <a16:creationId xmlns:a16="http://schemas.microsoft.com/office/drawing/2014/main" id="{F0FFBF60-00C5-4D14-9528-56E0FD3463E9}"/>
                </a:ext>
              </a:extLst>
            </p:cNvPr>
            <p:cNvSpPr txBox="1"/>
            <p:nvPr/>
          </p:nvSpPr>
          <p:spPr>
            <a:xfrm>
              <a:off x="4920138" y="-1982766"/>
              <a:ext cx="1080000" cy="600165"/>
            </a:xfrm>
            <a:prstGeom prst="rect">
              <a:avLst/>
            </a:prstGeom>
            <a:noFill/>
          </p:spPr>
          <p:txBody>
            <a:bodyPr wrap="square" rtlCol="0" anchor="ctr">
              <a:spAutoFit/>
            </a:bodyPr>
            <a:lstStyle/>
            <a:p>
              <a:pPr algn="ctr"/>
              <a:r>
                <a:rPr lang="en-US" sz="3600" dirty="0">
                  <a:solidFill>
                    <a:schemeClr val="bg1"/>
                  </a:solidFill>
                  <a:latin typeface="+mj-lt"/>
                </a:rPr>
                <a:t>October 2025</a:t>
              </a:r>
              <a:endParaRPr lang="id-ID" sz="3600" dirty="0">
                <a:solidFill>
                  <a:schemeClr val="bg1"/>
                </a:solidFill>
                <a:latin typeface="+mj-lt"/>
              </a:endParaRPr>
            </a:p>
          </p:txBody>
        </p:sp>
      </p:grpSp>
      <p:sp>
        <p:nvSpPr>
          <p:cNvPr id="16" name="Graphic 6">
            <a:extLst>
              <a:ext uri="{FF2B5EF4-FFF2-40B4-BE49-F238E27FC236}">
                <a16:creationId xmlns:a16="http://schemas.microsoft.com/office/drawing/2014/main" id="{CA35968D-1ADD-4483-BC2C-2C41D28D8388}"/>
              </a:ext>
            </a:extLst>
          </p:cNvPr>
          <p:cNvSpPr/>
          <p:nvPr/>
        </p:nvSpPr>
        <p:spPr>
          <a:xfrm rot="5400000">
            <a:off x="12688915" y="9151688"/>
            <a:ext cx="1950550" cy="216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618599"/>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a:p>
        </p:txBody>
      </p:sp>
      <p:grpSp>
        <p:nvGrpSpPr>
          <p:cNvPr id="18" name="Group 17">
            <a:extLst>
              <a:ext uri="{FF2B5EF4-FFF2-40B4-BE49-F238E27FC236}">
                <a16:creationId xmlns:a16="http://schemas.microsoft.com/office/drawing/2014/main" id="{1F52E8A6-8C2E-4115-9E56-B6C23E4A57D3}"/>
              </a:ext>
            </a:extLst>
          </p:cNvPr>
          <p:cNvGrpSpPr/>
          <p:nvPr/>
        </p:nvGrpSpPr>
        <p:grpSpPr>
          <a:xfrm>
            <a:off x="964475" y="7410556"/>
            <a:ext cx="2160002" cy="1950550"/>
            <a:chOff x="-222664" y="1947974"/>
            <a:chExt cx="1080001" cy="975275"/>
          </a:xfrm>
        </p:grpSpPr>
        <p:sp>
          <p:nvSpPr>
            <p:cNvPr id="19" name="Graphic 6">
              <a:extLst>
                <a:ext uri="{FF2B5EF4-FFF2-40B4-BE49-F238E27FC236}">
                  <a16:creationId xmlns:a16="http://schemas.microsoft.com/office/drawing/2014/main" id="{AA2D4573-C9B9-444B-846A-7849BCCFE4F5}"/>
                </a:ext>
              </a:extLst>
            </p:cNvPr>
            <p:cNvSpPr/>
            <p:nvPr/>
          </p:nvSpPr>
          <p:spPr>
            <a:xfrm rot="5400000">
              <a:off x="-170301" y="1895612"/>
              <a:ext cx="975275" cy="108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E38A15"/>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a:p>
          </p:txBody>
        </p:sp>
        <p:sp>
          <p:nvSpPr>
            <p:cNvPr id="20" name="TextBox 19">
              <a:extLst>
                <a:ext uri="{FF2B5EF4-FFF2-40B4-BE49-F238E27FC236}">
                  <a16:creationId xmlns:a16="http://schemas.microsoft.com/office/drawing/2014/main" id="{153D7DF4-9776-414A-8291-F6E6AB1EBBF5}"/>
                </a:ext>
              </a:extLst>
            </p:cNvPr>
            <p:cNvSpPr txBox="1"/>
            <p:nvPr/>
          </p:nvSpPr>
          <p:spPr>
            <a:xfrm>
              <a:off x="-222664" y="2135713"/>
              <a:ext cx="1080000" cy="692498"/>
            </a:xfrm>
            <a:prstGeom prst="rect">
              <a:avLst/>
            </a:prstGeom>
            <a:noFill/>
          </p:spPr>
          <p:txBody>
            <a:bodyPr wrap="square" rtlCol="0" anchor="ctr">
              <a:spAutoFit/>
            </a:bodyPr>
            <a:lstStyle/>
            <a:p>
              <a:pPr algn="ctr"/>
              <a:r>
                <a:rPr lang="en-US" sz="2800" dirty="0">
                  <a:solidFill>
                    <a:schemeClr val="bg1"/>
                  </a:solidFill>
                  <a:latin typeface="+mj-lt"/>
                </a:rPr>
                <a:t>November December 2025</a:t>
              </a:r>
              <a:endParaRPr lang="id-ID" sz="2800" dirty="0">
                <a:solidFill>
                  <a:schemeClr val="bg1"/>
                </a:solidFill>
                <a:latin typeface="+mj-lt"/>
              </a:endParaRPr>
            </a:p>
          </p:txBody>
        </p:sp>
      </p:grpSp>
      <p:grpSp>
        <p:nvGrpSpPr>
          <p:cNvPr id="36" name="Group 35">
            <a:extLst>
              <a:ext uri="{FF2B5EF4-FFF2-40B4-BE49-F238E27FC236}">
                <a16:creationId xmlns:a16="http://schemas.microsoft.com/office/drawing/2014/main" id="{6D70645F-4A26-4611-AF18-CE9C97C268D9}"/>
              </a:ext>
            </a:extLst>
          </p:cNvPr>
          <p:cNvGrpSpPr/>
          <p:nvPr/>
        </p:nvGrpSpPr>
        <p:grpSpPr>
          <a:xfrm>
            <a:off x="16030297" y="2393305"/>
            <a:ext cx="8032322" cy="1440000"/>
            <a:chOff x="8934395" y="3850246"/>
            <a:chExt cx="2562281" cy="720000"/>
          </a:xfrm>
        </p:grpSpPr>
        <p:sp>
          <p:nvSpPr>
            <p:cNvPr id="37" name="Rectangle: Rounded Corners 36">
              <a:extLst>
                <a:ext uri="{FF2B5EF4-FFF2-40B4-BE49-F238E27FC236}">
                  <a16:creationId xmlns:a16="http://schemas.microsoft.com/office/drawing/2014/main" id="{72A8262C-5216-433D-B35E-AAB3487E53DB}"/>
                </a:ext>
              </a:extLst>
            </p:cNvPr>
            <p:cNvSpPr/>
            <p:nvPr/>
          </p:nvSpPr>
          <p:spPr>
            <a:xfrm>
              <a:off x="8934395" y="3850246"/>
              <a:ext cx="2562281" cy="720000"/>
            </a:xfrm>
            <a:prstGeom prst="roundRect">
              <a:avLst>
                <a:gd name="adj" fmla="val 11389"/>
              </a:avLst>
            </a:prstGeom>
            <a:solidFill>
              <a:srgbClr val="CF7D7A"/>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38" name="Rectangle: Rounded Corners 37">
              <a:extLst>
                <a:ext uri="{FF2B5EF4-FFF2-40B4-BE49-F238E27FC236}">
                  <a16:creationId xmlns:a16="http://schemas.microsoft.com/office/drawing/2014/main" id="{084A1E5C-83AB-4ABB-A067-BB48E0624925}"/>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sp>
          <p:nvSpPr>
            <p:cNvPr id="39" name="TextBox 38">
              <a:extLst>
                <a:ext uri="{FF2B5EF4-FFF2-40B4-BE49-F238E27FC236}">
                  <a16:creationId xmlns:a16="http://schemas.microsoft.com/office/drawing/2014/main" id="{E115E311-296D-4842-9B67-B1982C8A4F43}"/>
                </a:ext>
              </a:extLst>
            </p:cNvPr>
            <p:cNvSpPr txBox="1"/>
            <p:nvPr/>
          </p:nvSpPr>
          <p:spPr>
            <a:xfrm>
              <a:off x="9002129" y="3900497"/>
              <a:ext cx="1899679" cy="600165"/>
            </a:xfrm>
            <a:prstGeom prst="rect">
              <a:avLst/>
            </a:prstGeom>
            <a:noFill/>
          </p:spPr>
          <p:txBody>
            <a:bodyPr wrap="square" rtlCol="0">
              <a:spAutoFit/>
            </a:bodyPr>
            <a:lstStyle/>
            <a:p>
              <a:r>
                <a:rPr lang="en-US" sz="2400" dirty="0">
                  <a:solidFill>
                    <a:schemeClr val="bg1"/>
                  </a:solidFill>
                  <a:latin typeface="+mj-lt"/>
                </a:rPr>
                <a:t>Publication of Tender Documents</a:t>
              </a:r>
            </a:p>
            <a:p>
              <a:pPr marL="342900" indent="-342900" algn="just">
                <a:buFont typeface="Arial" panose="020B0604020202020204" pitchFamily="34" charset="0"/>
                <a:buChar char="•"/>
              </a:pPr>
              <a:r>
                <a:rPr lang="en-US" sz="2400" b="0" dirty="0">
                  <a:solidFill>
                    <a:schemeClr val="bg1"/>
                  </a:solidFill>
                  <a:latin typeface="+mj-lt"/>
                </a:rPr>
                <a:t>Launch of the competitive procedure accounting for the Easter period.</a:t>
              </a:r>
              <a:endParaRPr lang="en-ID" sz="2400" b="0" dirty="0">
                <a:solidFill>
                  <a:schemeClr val="bg1"/>
                </a:solidFill>
                <a:latin typeface="+mj-lt"/>
              </a:endParaRPr>
            </a:p>
          </p:txBody>
        </p:sp>
        <p:pic>
          <p:nvPicPr>
            <p:cNvPr id="40" name="Graphic 39">
              <a:extLst>
                <a:ext uri="{FF2B5EF4-FFF2-40B4-BE49-F238E27FC236}">
                  <a16:creationId xmlns:a16="http://schemas.microsoft.com/office/drawing/2014/main" id="{E4B38BB9-FF32-49E5-9E63-1CFE8D43E3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12531" y="4091119"/>
              <a:ext cx="210724" cy="270000"/>
            </a:xfrm>
            <a:prstGeom prst="rect">
              <a:avLst/>
            </a:prstGeom>
          </p:spPr>
        </p:pic>
      </p:grpSp>
      <p:sp>
        <p:nvSpPr>
          <p:cNvPr id="2" name="Graphic 6">
            <a:extLst>
              <a:ext uri="{FF2B5EF4-FFF2-40B4-BE49-F238E27FC236}">
                <a16:creationId xmlns:a16="http://schemas.microsoft.com/office/drawing/2014/main" id="{FFFFCA1F-23ED-FB38-AB52-166EB286523C}"/>
              </a:ext>
            </a:extLst>
          </p:cNvPr>
          <p:cNvSpPr/>
          <p:nvPr/>
        </p:nvSpPr>
        <p:spPr>
          <a:xfrm rot="5400000">
            <a:off x="6988181" y="5826547"/>
            <a:ext cx="1950550" cy="216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DBBF91"/>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dirty="0"/>
          </a:p>
        </p:txBody>
      </p:sp>
      <p:sp>
        <p:nvSpPr>
          <p:cNvPr id="3" name="Graphic 6">
            <a:extLst>
              <a:ext uri="{FF2B5EF4-FFF2-40B4-BE49-F238E27FC236}">
                <a16:creationId xmlns:a16="http://schemas.microsoft.com/office/drawing/2014/main" id="{828730E9-A3A5-4FE4-87C0-5D792524879A}"/>
              </a:ext>
            </a:extLst>
          </p:cNvPr>
          <p:cNvSpPr/>
          <p:nvPr/>
        </p:nvSpPr>
        <p:spPr>
          <a:xfrm rot="5400000">
            <a:off x="5351981" y="8486028"/>
            <a:ext cx="1950550" cy="216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A97E38"/>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a:p>
        </p:txBody>
      </p:sp>
      <p:sp>
        <p:nvSpPr>
          <p:cNvPr id="6" name="Graphic 6">
            <a:extLst>
              <a:ext uri="{FF2B5EF4-FFF2-40B4-BE49-F238E27FC236}">
                <a16:creationId xmlns:a16="http://schemas.microsoft.com/office/drawing/2014/main" id="{1013B401-495A-7B59-261D-17F8A220A7AE}"/>
              </a:ext>
            </a:extLst>
          </p:cNvPr>
          <p:cNvSpPr/>
          <p:nvPr/>
        </p:nvSpPr>
        <p:spPr>
          <a:xfrm rot="5400000">
            <a:off x="9963872" y="5797437"/>
            <a:ext cx="1950550" cy="2160000"/>
          </a:xfrm>
          <a:custGeom>
            <a:avLst/>
            <a:gdLst>
              <a:gd name="connsiteX0" fmla="*/ 2124490 w 2124489"/>
              <a:gd name="connsiteY0" fmla="*/ 750102 h 2352616"/>
              <a:gd name="connsiteX1" fmla="*/ 2124490 w 2124489"/>
              <a:gd name="connsiteY1" fmla="*/ 1602496 h 2352616"/>
              <a:gd name="connsiteX2" fmla="*/ 1962443 w 2124489"/>
              <a:gd name="connsiteY2" fmla="*/ 1883151 h 2352616"/>
              <a:gd name="connsiteX3" fmla="*/ 1224292 w 2124489"/>
              <a:gd name="connsiteY3" fmla="*/ 2309292 h 2352616"/>
              <a:gd name="connsiteX4" fmla="*/ 1062245 w 2124489"/>
              <a:gd name="connsiteY4" fmla="*/ 2352617 h 2352616"/>
              <a:gd name="connsiteX5" fmla="*/ 900198 w 2124489"/>
              <a:gd name="connsiteY5" fmla="*/ 2309292 h 2352616"/>
              <a:gd name="connsiteX6" fmla="*/ 162047 w 2124489"/>
              <a:gd name="connsiteY6" fmla="*/ 1883151 h 2352616"/>
              <a:gd name="connsiteX7" fmla="*/ 0 w 2124489"/>
              <a:gd name="connsiteY7" fmla="*/ 1602533 h 2352616"/>
              <a:gd name="connsiteX8" fmla="*/ 0 w 2124489"/>
              <a:gd name="connsiteY8" fmla="*/ 750140 h 2352616"/>
              <a:gd name="connsiteX9" fmla="*/ 162047 w 2124489"/>
              <a:gd name="connsiteY9" fmla="*/ 469484 h 2352616"/>
              <a:gd name="connsiteX10" fmla="*/ 900198 w 2124489"/>
              <a:gd name="connsiteY10" fmla="*/ 43307 h 2352616"/>
              <a:gd name="connsiteX11" fmla="*/ 1224292 w 2124489"/>
              <a:gd name="connsiteY11" fmla="*/ 43307 h 2352616"/>
              <a:gd name="connsiteX12" fmla="*/ 1962443 w 2124489"/>
              <a:gd name="connsiteY12" fmla="*/ 469447 h 2352616"/>
              <a:gd name="connsiteX13" fmla="*/ 2124490 w 2124489"/>
              <a:gd name="connsiteY13" fmla="*/ 750102 h 23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4489" h="2352616">
                <a:moveTo>
                  <a:pt x="2124490" y="750102"/>
                </a:moveTo>
                <a:lnTo>
                  <a:pt x="2124490" y="1602496"/>
                </a:lnTo>
                <a:cubicBezTo>
                  <a:pt x="2124490" y="1717905"/>
                  <a:pt x="2062419" y="1825409"/>
                  <a:pt x="1962443" y="1883151"/>
                </a:cubicBezTo>
                <a:lnTo>
                  <a:pt x="1224292" y="2309292"/>
                </a:lnTo>
                <a:cubicBezTo>
                  <a:pt x="1174304" y="2338200"/>
                  <a:pt x="1118293" y="2352617"/>
                  <a:pt x="1062245" y="2352617"/>
                </a:cubicBezTo>
                <a:cubicBezTo>
                  <a:pt x="1006197" y="2352617"/>
                  <a:pt x="950186" y="2338200"/>
                  <a:pt x="900198" y="2309292"/>
                </a:cubicBezTo>
                <a:lnTo>
                  <a:pt x="162047" y="1883151"/>
                </a:lnTo>
                <a:cubicBezTo>
                  <a:pt x="62071" y="1825447"/>
                  <a:pt x="0" y="1717905"/>
                  <a:pt x="0" y="1602533"/>
                </a:cubicBezTo>
                <a:lnTo>
                  <a:pt x="0" y="750140"/>
                </a:lnTo>
                <a:cubicBezTo>
                  <a:pt x="0" y="634731"/>
                  <a:pt x="62071" y="527227"/>
                  <a:pt x="162047" y="469484"/>
                </a:cubicBezTo>
                <a:lnTo>
                  <a:pt x="900198" y="43307"/>
                </a:lnTo>
                <a:cubicBezTo>
                  <a:pt x="1000136" y="-14436"/>
                  <a:pt x="1124316" y="-14436"/>
                  <a:pt x="1224292" y="43307"/>
                </a:cubicBezTo>
                <a:lnTo>
                  <a:pt x="1962443" y="469447"/>
                </a:lnTo>
                <a:cubicBezTo>
                  <a:pt x="2062381" y="527189"/>
                  <a:pt x="2124490" y="634731"/>
                  <a:pt x="2124490" y="750102"/>
                </a:cubicBezTo>
                <a:close/>
              </a:path>
            </a:pathLst>
          </a:custGeom>
          <a:solidFill>
            <a:srgbClr val="70A597"/>
          </a:solidFill>
          <a:ln w="0" cap="flat">
            <a:noFill/>
            <a:prstDash val="solid"/>
            <a:miter/>
          </a:ln>
          <a:effectLst>
            <a:outerShdw blurRad="203200" dist="101600" dir="2700000" sx="98000" sy="98000" algn="tl" rotWithShape="0">
              <a:schemeClr val="accent1">
                <a:alpha val="7000"/>
              </a:scheme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ID" sz="6000"/>
          </a:p>
        </p:txBody>
      </p:sp>
      <p:sp>
        <p:nvSpPr>
          <p:cNvPr id="7" name="TextBox 6">
            <a:extLst>
              <a:ext uri="{FF2B5EF4-FFF2-40B4-BE49-F238E27FC236}">
                <a16:creationId xmlns:a16="http://schemas.microsoft.com/office/drawing/2014/main" id="{1E4A0358-5DFA-8C7B-89B6-6772C017D65D}"/>
              </a:ext>
            </a:extLst>
          </p:cNvPr>
          <p:cNvSpPr txBox="1"/>
          <p:nvPr/>
        </p:nvSpPr>
        <p:spPr>
          <a:xfrm>
            <a:off x="6913223" y="6412712"/>
            <a:ext cx="2160000" cy="1200330"/>
          </a:xfrm>
          <a:prstGeom prst="rect">
            <a:avLst/>
          </a:prstGeom>
          <a:noFill/>
        </p:spPr>
        <p:txBody>
          <a:bodyPr wrap="square" rtlCol="0" anchor="ctr">
            <a:spAutoFit/>
          </a:bodyPr>
          <a:lstStyle/>
          <a:p>
            <a:pPr algn="ctr"/>
            <a:r>
              <a:rPr lang="en-US" sz="3600" dirty="0">
                <a:solidFill>
                  <a:schemeClr val="bg1"/>
                </a:solidFill>
                <a:latin typeface="+mj-lt"/>
              </a:rPr>
              <a:t>April 2026 </a:t>
            </a:r>
            <a:endParaRPr lang="id-ID" sz="3600" dirty="0">
              <a:solidFill>
                <a:schemeClr val="bg1"/>
              </a:solidFill>
              <a:latin typeface="+mj-lt"/>
            </a:endParaRPr>
          </a:p>
        </p:txBody>
      </p:sp>
      <p:sp>
        <p:nvSpPr>
          <p:cNvPr id="8" name="TextBox 7">
            <a:extLst>
              <a:ext uri="{FF2B5EF4-FFF2-40B4-BE49-F238E27FC236}">
                <a16:creationId xmlns:a16="http://schemas.microsoft.com/office/drawing/2014/main" id="{453367FB-E18E-1B8F-F6D8-577165BDA2EA}"/>
              </a:ext>
            </a:extLst>
          </p:cNvPr>
          <p:cNvSpPr txBox="1"/>
          <p:nvPr/>
        </p:nvSpPr>
        <p:spPr>
          <a:xfrm>
            <a:off x="5312172" y="9085698"/>
            <a:ext cx="2160000" cy="1200330"/>
          </a:xfrm>
          <a:prstGeom prst="rect">
            <a:avLst/>
          </a:prstGeom>
          <a:noFill/>
        </p:spPr>
        <p:txBody>
          <a:bodyPr wrap="square" rtlCol="0" anchor="ctr">
            <a:spAutoFit/>
          </a:bodyPr>
          <a:lstStyle/>
          <a:p>
            <a:pPr algn="ctr"/>
            <a:r>
              <a:rPr lang="en-US" sz="3600" dirty="0">
                <a:solidFill>
                  <a:schemeClr val="bg1"/>
                </a:solidFill>
                <a:latin typeface="+mj-lt"/>
              </a:rPr>
              <a:t>May 2026</a:t>
            </a:r>
            <a:endParaRPr lang="id-ID" sz="3600" dirty="0">
              <a:solidFill>
                <a:schemeClr val="bg1"/>
              </a:solidFill>
              <a:latin typeface="+mj-lt"/>
            </a:endParaRPr>
          </a:p>
        </p:txBody>
      </p:sp>
      <p:sp>
        <p:nvSpPr>
          <p:cNvPr id="44" name="TextBox 43">
            <a:extLst>
              <a:ext uri="{FF2B5EF4-FFF2-40B4-BE49-F238E27FC236}">
                <a16:creationId xmlns:a16="http://schemas.microsoft.com/office/drawing/2014/main" id="{DD30C229-0B6E-C34A-3105-3B77022D33B7}"/>
              </a:ext>
            </a:extLst>
          </p:cNvPr>
          <p:cNvSpPr txBox="1"/>
          <p:nvPr/>
        </p:nvSpPr>
        <p:spPr>
          <a:xfrm>
            <a:off x="9828122" y="6412712"/>
            <a:ext cx="2160000" cy="1200330"/>
          </a:xfrm>
          <a:prstGeom prst="rect">
            <a:avLst/>
          </a:prstGeom>
          <a:noFill/>
        </p:spPr>
        <p:txBody>
          <a:bodyPr wrap="square" rtlCol="0" anchor="ctr">
            <a:spAutoFit/>
          </a:bodyPr>
          <a:lstStyle/>
          <a:p>
            <a:pPr algn="ctr"/>
            <a:r>
              <a:rPr lang="en-US" sz="3600" dirty="0">
                <a:solidFill>
                  <a:schemeClr val="bg1"/>
                </a:solidFill>
                <a:latin typeface="+mj-lt"/>
              </a:rPr>
              <a:t>July 2026</a:t>
            </a:r>
            <a:endParaRPr lang="id-ID" sz="3600" dirty="0">
              <a:solidFill>
                <a:schemeClr val="bg1"/>
              </a:solidFill>
              <a:latin typeface="+mj-lt"/>
            </a:endParaRPr>
          </a:p>
        </p:txBody>
      </p:sp>
      <p:sp>
        <p:nvSpPr>
          <p:cNvPr id="45" name="TextBox 44">
            <a:extLst>
              <a:ext uri="{FF2B5EF4-FFF2-40B4-BE49-F238E27FC236}">
                <a16:creationId xmlns:a16="http://schemas.microsoft.com/office/drawing/2014/main" id="{70DD4156-E0E8-EDEF-A2AC-D8AA2AB45CCD}"/>
              </a:ext>
            </a:extLst>
          </p:cNvPr>
          <p:cNvSpPr txBox="1"/>
          <p:nvPr/>
        </p:nvSpPr>
        <p:spPr>
          <a:xfrm>
            <a:off x="12584190" y="9844248"/>
            <a:ext cx="2160000" cy="954107"/>
          </a:xfrm>
          <a:prstGeom prst="rect">
            <a:avLst/>
          </a:prstGeom>
          <a:noFill/>
        </p:spPr>
        <p:txBody>
          <a:bodyPr wrap="square" rtlCol="0" anchor="ctr">
            <a:spAutoFit/>
          </a:bodyPr>
          <a:lstStyle/>
          <a:p>
            <a:pPr algn="ctr"/>
            <a:r>
              <a:rPr lang="en-US" sz="2800" dirty="0">
                <a:solidFill>
                  <a:schemeClr val="bg1"/>
                </a:solidFill>
                <a:latin typeface="+mj-lt"/>
              </a:rPr>
              <a:t>July 2026 onwards</a:t>
            </a:r>
            <a:endParaRPr lang="id-ID" sz="2800" dirty="0">
              <a:solidFill>
                <a:schemeClr val="bg1"/>
              </a:solidFill>
              <a:latin typeface="+mj-lt"/>
            </a:endParaRPr>
          </a:p>
        </p:txBody>
      </p:sp>
      <p:grpSp>
        <p:nvGrpSpPr>
          <p:cNvPr id="46" name="Group 45">
            <a:extLst>
              <a:ext uri="{FF2B5EF4-FFF2-40B4-BE49-F238E27FC236}">
                <a16:creationId xmlns:a16="http://schemas.microsoft.com/office/drawing/2014/main" id="{44DD18B9-0420-80DA-7FC0-7B729DA12FB5}"/>
              </a:ext>
            </a:extLst>
          </p:cNvPr>
          <p:cNvGrpSpPr/>
          <p:nvPr/>
        </p:nvGrpSpPr>
        <p:grpSpPr>
          <a:xfrm>
            <a:off x="16047055" y="4002353"/>
            <a:ext cx="8032322" cy="1440000"/>
            <a:chOff x="8934395" y="3850246"/>
            <a:chExt cx="2562281" cy="720000"/>
          </a:xfrm>
        </p:grpSpPr>
        <p:sp>
          <p:nvSpPr>
            <p:cNvPr id="47" name="Rectangle: Rounded Corners 46">
              <a:extLst>
                <a:ext uri="{FF2B5EF4-FFF2-40B4-BE49-F238E27FC236}">
                  <a16:creationId xmlns:a16="http://schemas.microsoft.com/office/drawing/2014/main" id="{3016AD98-0F39-8F4D-7338-3E7712600022}"/>
                </a:ext>
              </a:extLst>
            </p:cNvPr>
            <p:cNvSpPr/>
            <p:nvPr/>
          </p:nvSpPr>
          <p:spPr>
            <a:xfrm>
              <a:off x="8934395" y="3850246"/>
              <a:ext cx="2562281" cy="720000"/>
            </a:xfrm>
            <a:prstGeom prst="roundRect">
              <a:avLst>
                <a:gd name="adj" fmla="val 11389"/>
              </a:avLst>
            </a:prstGeom>
            <a:solidFill>
              <a:srgbClr val="F37D63"/>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48" name="Rectangle: Rounded Corners 47">
              <a:extLst>
                <a:ext uri="{FF2B5EF4-FFF2-40B4-BE49-F238E27FC236}">
                  <a16:creationId xmlns:a16="http://schemas.microsoft.com/office/drawing/2014/main" id="{ABC80DF7-3025-E464-E3BB-6E9053BC83AF}"/>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50" name="Graphic 49">
              <a:extLst>
                <a:ext uri="{FF2B5EF4-FFF2-40B4-BE49-F238E27FC236}">
                  <a16:creationId xmlns:a16="http://schemas.microsoft.com/office/drawing/2014/main" id="{63C0DEB1-33B9-3E78-BE64-1595DBA0B2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2531" y="4091119"/>
              <a:ext cx="210724" cy="270000"/>
            </a:xfrm>
            <a:prstGeom prst="rect">
              <a:avLst/>
            </a:prstGeom>
          </p:spPr>
        </p:pic>
      </p:grpSp>
      <p:grpSp>
        <p:nvGrpSpPr>
          <p:cNvPr id="51" name="Group 50">
            <a:extLst>
              <a:ext uri="{FF2B5EF4-FFF2-40B4-BE49-F238E27FC236}">
                <a16:creationId xmlns:a16="http://schemas.microsoft.com/office/drawing/2014/main" id="{C9A1410D-A891-B360-B703-69C181E39CFD}"/>
              </a:ext>
            </a:extLst>
          </p:cNvPr>
          <p:cNvGrpSpPr/>
          <p:nvPr/>
        </p:nvGrpSpPr>
        <p:grpSpPr>
          <a:xfrm>
            <a:off x="16047055" y="5601423"/>
            <a:ext cx="8032322" cy="1440000"/>
            <a:chOff x="8934395" y="3850246"/>
            <a:chExt cx="2562281" cy="720000"/>
          </a:xfrm>
        </p:grpSpPr>
        <p:sp>
          <p:nvSpPr>
            <p:cNvPr id="52" name="Rectangle: Rounded Corners 51">
              <a:extLst>
                <a:ext uri="{FF2B5EF4-FFF2-40B4-BE49-F238E27FC236}">
                  <a16:creationId xmlns:a16="http://schemas.microsoft.com/office/drawing/2014/main" id="{AA810F13-7827-CC5C-56B7-67695EF772E5}"/>
                </a:ext>
              </a:extLst>
            </p:cNvPr>
            <p:cNvSpPr/>
            <p:nvPr/>
          </p:nvSpPr>
          <p:spPr>
            <a:xfrm>
              <a:off x="8934395" y="3850246"/>
              <a:ext cx="2562281" cy="720000"/>
            </a:xfrm>
            <a:prstGeom prst="roundRect">
              <a:avLst>
                <a:gd name="adj" fmla="val 11389"/>
              </a:avLst>
            </a:prstGeom>
            <a:solidFill>
              <a:srgbClr val="E38A15"/>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53" name="Rectangle: Rounded Corners 52">
              <a:extLst>
                <a:ext uri="{FF2B5EF4-FFF2-40B4-BE49-F238E27FC236}">
                  <a16:creationId xmlns:a16="http://schemas.microsoft.com/office/drawing/2014/main" id="{FA19C70E-1259-4B68-7234-A336CDDC513E}"/>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55" name="Graphic 54">
              <a:extLst>
                <a:ext uri="{FF2B5EF4-FFF2-40B4-BE49-F238E27FC236}">
                  <a16:creationId xmlns:a16="http://schemas.microsoft.com/office/drawing/2014/main" id="{92330EDD-7437-8A61-7E5A-A59548780D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2531" y="4091119"/>
              <a:ext cx="210724" cy="270000"/>
            </a:xfrm>
            <a:prstGeom prst="rect">
              <a:avLst/>
            </a:prstGeom>
          </p:spPr>
        </p:pic>
      </p:grpSp>
      <p:grpSp>
        <p:nvGrpSpPr>
          <p:cNvPr id="56" name="Group 55">
            <a:extLst>
              <a:ext uri="{FF2B5EF4-FFF2-40B4-BE49-F238E27FC236}">
                <a16:creationId xmlns:a16="http://schemas.microsoft.com/office/drawing/2014/main" id="{EE13F365-6777-17B8-BECE-7C6D15A442B7}"/>
              </a:ext>
            </a:extLst>
          </p:cNvPr>
          <p:cNvGrpSpPr/>
          <p:nvPr/>
        </p:nvGrpSpPr>
        <p:grpSpPr>
          <a:xfrm>
            <a:off x="16047055" y="7221423"/>
            <a:ext cx="8032322" cy="1440000"/>
            <a:chOff x="8934395" y="3850246"/>
            <a:chExt cx="2562281" cy="720000"/>
          </a:xfrm>
        </p:grpSpPr>
        <p:sp>
          <p:nvSpPr>
            <p:cNvPr id="57" name="Rectangle: Rounded Corners 56">
              <a:extLst>
                <a:ext uri="{FF2B5EF4-FFF2-40B4-BE49-F238E27FC236}">
                  <a16:creationId xmlns:a16="http://schemas.microsoft.com/office/drawing/2014/main" id="{DD153A02-D43A-7087-E314-836FA2F70837}"/>
                </a:ext>
              </a:extLst>
            </p:cNvPr>
            <p:cNvSpPr/>
            <p:nvPr/>
          </p:nvSpPr>
          <p:spPr>
            <a:xfrm>
              <a:off x="8934395" y="3850246"/>
              <a:ext cx="2562281" cy="720000"/>
            </a:xfrm>
            <a:prstGeom prst="roundRect">
              <a:avLst>
                <a:gd name="adj" fmla="val 11389"/>
              </a:avLst>
            </a:prstGeom>
            <a:solidFill>
              <a:srgbClr val="DBBF91"/>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59" name="Rectangle: Rounded Corners 58">
              <a:extLst>
                <a:ext uri="{FF2B5EF4-FFF2-40B4-BE49-F238E27FC236}">
                  <a16:creationId xmlns:a16="http://schemas.microsoft.com/office/drawing/2014/main" id="{CD988A6B-DA26-A5E6-AD25-78E4719BD88A}"/>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61" name="Graphic 60">
              <a:extLst>
                <a:ext uri="{FF2B5EF4-FFF2-40B4-BE49-F238E27FC236}">
                  <a16:creationId xmlns:a16="http://schemas.microsoft.com/office/drawing/2014/main" id="{36952679-DE43-3295-B6C7-0825E58535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12531" y="4091119"/>
              <a:ext cx="210724" cy="270000"/>
            </a:xfrm>
            <a:prstGeom prst="rect">
              <a:avLst/>
            </a:prstGeom>
          </p:spPr>
        </p:pic>
      </p:grpSp>
      <p:grpSp>
        <p:nvGrpSpPr>
          <p:cNvPr id="62" name="Group 61">
            <a:extLst>
              <a:ext uri="{FF2B5EF4-FFF2-40B4-BE49-F238E27FC236}">
                <a16:creationId xmlns:a16="http://schemas.microsoft.com/office/drawing/2014/main" id="{B799D038-BBBA-C051-37A3-B4F71D9D0101}"/>
              </a:ext>
            </a:extLst>
          </p:cNvPr>
          <p:cNvGrpSpPr/>
          <p:nvPr/>
        </p:nvGrpSpPr>
        <p:grpSpPr>
          <a:xfrm>
            <a:off x="16047055" y="8836294"/>
            <a:ext cx="8032322" cy="1440000"/>
            <a:chOff x="8934395" y="3850246"/>
            <a:chExt cx="2562281" cy="720000"/>
          </a:xfrm>
        </p:grpSpPr>
        <p:sp>
          <p:nvSpPr>
            <p:cNvPr id="63" name="Rectangle: Rounded Corners 62">
              <a:extLst>
                <a:ext uri="{FF2B5EF4-FFF2-40B4-BE49-F238E27FC236}">
                  <a16:creationId xmlns:a16="http://schemas.microsoft.com/office/drawing/2014/main" id="{558D32D1-1AD2-1C7B-3704-BC7755EF6C54}"/>
                </a:ext>
              </a:extLst>
            </p:cNvPr>
            <p:cNvSpPr/>
            <p:nvPr/>
          </p:nvSpPr>
          <p:spPr>
            <a:xfrm>
              <a:off x="8934395" y="3850246"/>
              <a:ext cx="2562281" cy="720000"/>
            </a:xfrm>
            <a:prstGeom prst="roundRect">
              <a:avLst>
                <a:gd name="adj" fmla="val 11389"/>
              </a:avLst>
            </a:prstGeom>
            <a:solidFill>
              <a:srgbClr val="A97E38"/>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64" name="Rectangle: Rounded Corners 63">
              <a:extLst>
                <a:ext uri="{FF2B5EF4-FFF2-40B4-BE49-F238E27FC236}">
                  <a16:creationId xmlns:a16="http://schemas.microsoft.com/office/drawing/2014/main" id="{B4E1C664-B648-3034-2167-F535932AAE0F}"/>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66" name="Graphic 65">
              <a:extLst>
                <a:ext uri="{FF2B5EF4-FFF2-40B4-BE49-F238E27FC236}">
                  <a16:creationId xmlns:a16="http://schemas.microsoft.com/office/drawing/2014/main" id="{D6A82F40-1EFF-CE67-3713-A22BFB38E2A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12531" y="4091119"/>
              <a:ext cx="210724" cy="270000"/>
            </a:xfrm>
            <a:prstGeom prst="rect">
              <a:avLst/>
            </a:prstGeom>
          </p:spPr>
        </p:pic>
      </p:grpSp>
      <p:grpSp>
        <p:nvGrpSpPr>
          <p:cNvPr id="67" name="Group 66">
            <a:extLst>
              <a:ext uri="{FF2B5EF4-FFF2-40B4-BE49-F238E27FC236}">
                <a16:creationId xmlns:a16="http://schemas.microsoft.com/office/drawing/2014/main" id="{C1FA093B-3F73-9953-4D46-7CAD61A43140}"/>
              </a:ext>
            </a:extLst>
          </p:cNvPr>
          <p:cNvGrpSpPr/>
          <p:nvPr/>
        </p:nvGrpSpPr>
        <p:grpSpPr>
          <a:xfrm>
            <a:off x="16047055" y="10441477"/>
            <a:ext cx="8032322" cy="1440000"/>
            <a:chOff x="8934395" y="3850246"/>
            <a:chExt cx="2562281" cy="720000"/>
          </a:xfrm>
        </p:grpSpPr>
        <p:sp>
          <p:nvSpPr>
            <p:cNvPr id="68" name="Rectangle: Rounded Corners 67">
              <a:extLst>
                <a:ext uri="{FF2B5EF4-FFF2-40B4-BE49-F238E27FC236}">
                  <a16:creationId xmlns:a16="http://schemas.microsoft.com/office/drawing/2014/main" id="{65FFCC0D-459C-C5D7-8DF4-ECC324BEB05C}"/>
                </a:ext>
              </a:extLst>
            </p:cNvPr>
            <p:cNvSpPr/>
            <p:nvPr/>
          </p:nvSpPr>
          <p:spPr>
            <a:xfrm>
              <a:off x="8934395" y="3850246"/>
              <a:ext cx="2562281" cy="720000"/>
            </a:xfrm>
            <a:prstGeom prst="roundRect">
              <a:avLst>
                <a:gd name="adj" fmla="val 11389"/>
              </a:avLst>
            </a:prstGeom>
            <a:solidFill>
              <a:srgbClr val="70A597"/>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69" name="Rectangle: Rounded Corners 68">
              <a:extLst>
                <a:ext uri="{FF2B5EF4-FFF2-40B4-BE49-F238E27FC236}">
                  <a16:creationId xmlns:a16="http://schemas.microsoft.com/office/drawing/2014/main" id="{974D11B6-E919-A8F7-0252-BE0134B97CA7}"/>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71" name="Graphic 70">
              <a:extLst>
                <a:ext uri="{FF2B5EF4-FFF2-40B4-BE49-F238E27FC236}">
                  <a16:creationId xmlns:a16="http://schemas.microsoft.com/office/drawing/2014/main" id="{D28CEB0B-10FC-812E-D614-6BA6E7C6125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12531" y="4091119"/>
              <a:ext cx="210724" cy="270000"/>
            </a:xfrm>
            <a:prstGeom prst="rect">
              <a:avLst/>
            </a:prstGeom>
          </p:spPr>
        </p:pic>
      </p:grpSp>
      <p:sp>
        <p:nvSpPr>
          <p:cNvPr id="74" name="TextBox 73">
            <a:extLst>
              <a:ext uri="{FF2B5EF4-FFF2-40B4-BE49-F238E27FC236}">
                <a16:creationId xmlns:a16="http://schemas.microsoft.com/office/drawing/2014/main" id="{487912E6-C6F5-7EFA-3FF4-E7A8844F53FA}"/>
              </a:ext>
            </a:extLst>
          </p:cNvPr>
          <p:cNvSpPr txBox="1"/>
          <p:nvPr/>
        </p:nvSpPr>
        <p:spPr>
          <a:xfrm>
            <a:off x="7484820" y="575194"/>
            <a:ext cx="1589978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Provisional Timeline of Actions</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75" name="Straight Connector 74">
            <a:extLst>
              <a:ext uri="{FF2B5EF4-FFF2-40B4-BE49-F238E27FC236}">
                <a16:creationId xmlns:a16="http://schemas.microsoft.com/office/drawing/2014/main" id="{F1E9002A-728B-D165-4B19-2B04848B93D8}"/>
              </a:ext>
            </a:extLst>
          </p:cNvPr>
          <p:cNvCxnSpPr>
            <a:cxnSpLocks/>
          </p:cNvCxnSpPr>
          <p:nvPr/>
        </p:nvCxnSpPr>
        <p:spPr>
          <a:xfrm>
            <a:off x="7484820" y="1761802"/>
            <a:ext cx="12822755"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grpSp>
        <p:nvGrpSpPr>
          <p:cNvPr id="79" name="Group 78">
            <a:extLst>
              <a:ext uri="{FF2B5EF4-FFF2-40B4-BE49-F238E27FC236}">
                <a16:creationId xmlns:a16="http://schemas.microsoft.com/office/drawing/2014/main" id="{3A4DAFA9-73DD-014C-C940-07DAF0FB2110}"/>
              </a:ext>
            </a:extLst>
          </p:cNvPr>
          <p:cNvGrpSpPr/>
          <p:nvPr/>
        </p:nvGrpSpPr>
        <p:grpSpPr>
          <a:xfrm>
            <a:off x="16047055" y="12059028"/>
            <a:ext cx="8032322" cy="1440000"/>
            <a:chOff x="8934395" y="3850246"/>
            <a:chExt cx="2562281" cy="720000"/>
          </a:xfrm>
        </p:grpSpPr>
        <p:sp>
          <p:nvSpPr>
            <p:cNvPr id="80" name="Rectangle: Rounded Corners 79">
              <a:extLst>
                <a:ext uri="{FF2B5EF4-FFF2-40B4-BE49-F238E27FC236}">
                  <a16:creationId xmlns:a16="http://schemas.microsoft.com/office/drawing/2014/main" id="{86AC83C3-B689-7281-EA7B-454FE64277FB}"/>
                </a:ext>
              </a:extLst>
            </p:cNvPr>
            <p:cNvSpPr/>
            <p:nvPr/>
          </p:nvSpPr>
          <p:spPr>
            <a:xfrm>
              <a:off x="8934395" y="3850246"/>
              <a:ext cx="2562281" cy="720000"/>
            </a:xfrm>
            <a:prstGeom prst="roundRect">
              <a:avLst>
                <a:gd name="adj" fmla="val 11389"/>
              </a:avLst>
            </a:prstGeom>
            <a:solidFill>
              <a:srgbClr val="618599"/>
            </a:solidFill>
            <a:ln>
              <a:noFill/>
            </a:ln>
            <a:effectLst>
              <a:outerShdw blurRad="279400" dist="152400" dir="2700000" sx="98000" sy="98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dirty="0">
                <a:solidFill>
                  <a:schemeClr val="bg2"/>
                </a:solidFill>
              </a:endParaRPr>
            </a:p>
          </p:txBody>
        </p:sp>
        <p:sp>
          <p:nvSpPr>
            <p:cNvPr id="81" name="Rectangle: Rounded Corners 80">
              <a:extLst>
                <a:ext uri="{FF2B5EF4-FFF2-40B4-BE49-F238E27FC236}">
                  <a16:creationId xmlns:a16="http://schemas.microsoft.com/office/drawing/2014/main" id="{6BCAC06F-6215-3CD9-8058-16ACCFFEB6B2}"/>
                </a:ext>
              </a:extLst>
            </p:cNvPr>
            <p:cNvSpPr/>
            <p:nvPr/>
          </p:nvSpPr>
          <p:spPr>
            <a:xfrm>
              <a:off x="11008920" y="3940246"/>
              <a:ext cx="421447" cy="540000"/>
            </a:xfrm>
            <a:prstGeom prst="roundRect">
              <a:avLst>
                <a:gd name="adj" fmla="val 9238"/>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6000">
                <a:solidFill>
                  <a:schemeClr val="bg2"/>
                </a:solidFill>
              </a:endParaRPr>
            </a:p>
          </p:txBody>
        </p:sp>
        <p:pic>
          <p:nvPicPr>
            <p:cNvPr id="83" name="Graphic 82">
              <a:extLst>
                <a:ext uri="{FF2B5EF4-FFF2-40B4-BE49-F238E27FC236}">
                  <a16:creationId xmlns:a16="http://schemas.microsoft.com/office/drawing/2014/main" id="{95B805BE-8E39-435F-B999-84F29223869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2531" y="4091119"/>
              <a:ext cx="210724" cy="270000"/>
            </a:xfrm>
            <a:prstGeom prst="rect">
              <a:avLst/>
            </a:prstGeom>
          </p:spPr>
        </p:pic>
      </p:grpSp>
      <p:sp>
        <p:nvSpPr>
          <p:cNvPr id="85" name="TextBox 84">
            <a:extLst>
              <a:ext uri="{FF2B5EF4-FFF2-40B4-BE49-F238E27FC236}">
                <a16:creationId xmlns:a16="http://schemas.microsoft.com/office/drawing/2014/main" id="{60656FA8-2870-C727-F3BD-54DBB4FD6B4E}"/>
              </a:ext>
            </a:extLst>
          </p:cNvPr>
          <p:cNvSpPr txBox="1"/>
          <p:nvPr/>
        </p:nvSpPr>
        <p:spPr>
          <a:xfrm>
            <a:off x="16242632" y="4091683"/>
            <a:ext cx="5955176" cy="1200329"/>
          </a:xfrm>
          <a:prstGeom prst="rect">
            <a:avLst/>
          </a:prstGeom>
          <a:noFill/>
        </p:spPr>
        <p:txBody>
          <a:bodyPr wrap="square" rtlCol="0">
            <a:spAutoFit/>
          </a:bodyPr>
          <a:lstStyle/>
          <a:p>
            <a:r>
              <a:rPr lang="en-US" sz="2400" dirty="0">
                <a:solidFill>
                  <a:schemeClr val="bg1"/>
                </a:solidFill>
                <a:latin typeface="+mj-lt"/>
              </a:rPr>
              <a:t>Proposal Submission Deadline</a:t>
            </a:r>
          </a:p>
          <a:p>
            <a:pPr marL="342900" indent="-342900" algn="just">
              <a:buFont typeface="Arial" panose="020B0604020202020204" pitchFamily="34" charset="0"/>
              <a:buChar char="•"/>
            </a:pPr>
            <a:r>
              <a:rPr lang="en-US" sz="2400" b="0" dirty="0">
                <a:solidFill>
                  <a:schemeClr val="bg1"/>
                </a:solidFill>
                <a:latin typeface="+mj-lt"/>
              </a:rPr>
              <a:t>Six-month period for submission of proposals.</a:t>
            </a:r>
            <a:endParaRPr lang="en-ID" sz="2400" b="0" dirty="0">
              <a:solidFill>
                <a:schemeClr val="bg1"/>
              </a:solidFill>
              <a:latin typeface="+mj-lt"/>
            </a:endParaRPr>
          </a:p>
        </p:txBody>
      </p:sp>
      <p:sp>
        <p:nvSpPr>
          <p:cNvPr id="86" name="TextBox 85">
            <a:extLst>
              <a:ext uri="{FF2B5EF4-FFF2-40B4-BE49-F238E27FC236}">
                <a16:creationId xmlns:a16="http://schemas.microsoft.com/office/drawing/2014/main" id="{0B03B4A6-2AC5-8175-9DB1-29EABF5BA6B4}"/>
              </a:ext>
            </a:extLst>
          </p:cNvPr>
          <p:cNvSpPr txBox="1"/>
          <p:nvPr/>
        </p:nvSpPr>
        <p:spPr>
          <a:xfrm>
            <a:off x="16239286" y="5706218"/>
            <a:ext cx="5955176" cy="1200329"/>
          </a:xfrm>
          <a:prstGeom prst="rect">
            <a:avLst/>
          </a:prstGeom>
          <a:noFill/>
        </p:spPr>
        <p:txBody>
          <a:bodyPr wrap="square" rtlCol="0">
            <a:spAutoFit/>
          </a:bodyPr>
          <a:lstStyle/>
          <a:p>
            <a:r>
              <a:rPr lang="en-US" sz="2400" dirty="0">
                <a:solidFill>
                  <a:schemeClr val="bg1"/>
                </a:solidFill>
                <a:latin typeface="+mj-lt"/>
              </a:rPr>
              <a:t>Evaluation of Proposals</a:t>
            </a:r>
          </a:p>
          <a:p>
            <a:pPr marL="342900" indent="-342900" algn="just">
              <a:buFont typeface="Arial" panose="020B0604020202020204" pitchFamily="34" charset="0"/>
              <a:buChar char="•"/>
            </a:pPr>
            <a:r>
              <a:rPr lang="en-US" sz="2400" b="0" dirty="0">
                <a:solidFill>
                  <a:schemeClr val="bg1"/>
                </a:solidFill>
                <a:latin typeface="+mj-lt"/>
              </a:rPr>
              <a:t>Assessment and Shortlist of preferred candidates prepared.</a:t>
            </a:r>
            <a:endParaRPr lang="en-ID" sz="2400" b="0" dirty="0">
              <a:solidFill>
                <a:schemeClr val="bg1"/>
              </a:solidFill>
              <a:latin typeface="+mj-lt"/>
            </a:endParaRPr>
          </a:p>
        </p:txBody>
      </p:sp>
      <p:sp>
        <p:nvSpPr>
          <p:cNvPr id="87" name="TextBox 86">
            <a:extLst>
              <a:ext uri="{FF2B5EF4-FFF2-40B4-BE49-F238E27FC236}">
                <a16:creationId xmlns:a16="http://schemas.microsoft.com/office/drawing/2014/main" id="{257FB66E-3370-7822-7577-CB2551AD6920}"/>
              </a:ext>
            </a:extLst>
          </p:cNvPr>
          <p:cNvSpPr txBox="1"/>
          <p:nvPr/>
        </p:nvSpPr>
        <p:spPr>
          <a:xfrm>
            <a:off x="16234267" y="7252547"/>
            <a:ext cx="5955176" cy="1477328"/>
          </a:xfrm>
          <a:prstGeom prst="rect">
            <a:avLst/>
          </a:prstGeom>
          <a:noFill/>
        </p:spPr>
        <p:txBody>
          <a:bodyPr wrap="square" rtlCol="0">
            <a:spAutoFit/>
          </a:bodyPr>
          <a:lstStyle/>
          <a:p>
            <a:r>
              <a:rPr lang="en-US" sz="2400" dirty="0">
                <a:solidFill>
                  <a:schemeClr val="bg1"/>
                </a:solidFill>
                <a:latin typeface="+mj-lt"/>
              </a:rPr>
              <a:t>Final Proposal Submission</a:t>
            </a:r>
          </a:p>
          <a:p>
            <a:pPr marL="342900" indent="-342900" algn="just">
              <a:buFont typeface="Arial" panose="020B0604020202020204" pitchFamily="34" charset="0"/>
              <a:buChar char="•"/>
            </a:pPr>
            <a:r>
              <a:rPr lang="en-US" sz="2200" b="0" dirty="0">
                <a:solidFill>
                  <a:schemeClr val="bg1"/>
                </a:solidFill>
                <a:latin typeface="+mj-lt"/>
              </a:rPr>
              <a:t>Submission of final master plan, economic studies (including ROI), and risk management strategy.</a:t>
            </a:r>
            <a:endParaRPr lang="en-ID" sz="2200" b="0" dirty="0">
              <a:solidFill>
                <a:schemeClr val="bg1"/>
              </a:solidFill>
              <a:latin typeface="+mj-lt"/>
            </a:endParaRPr>
          </a:p>
        </p:txBody>
      </p:sp>
      <p:sp>
        <p:nvSpPr>
          <p:cNvPr id="88" name="TextBox 87">
            <a:extLst>
              <a:ext uri="{FF2B5EF4-FFF2-40B4-BE49-F238E27FC236}">
                <a16:creationId xmlns:a16="http://schemas.microsoft.com/office/drawing/2014/main" id="{71F339B7-B2B4-1F9B-CA47-CAE293ACAC09}"/>
              </a:ext>
            </a:extLst>
          </p:cNvPr>
          <p:cNvSpPr txBox="1"/>
          <p:nvPr/>
        </p:nvSpPr>
        <p:spPr>
          <a:xfrm>
            <a:off x="16242632" y="8956129"/>
            <a:ext cx="5955176" cy="1200329"/>
          </a:xfrm>
          <a:prstGeom prst="rect">
            <a:avLst/>
          </a:prstGeom>
          <a:noFill/>
        </p:spPr>
        <p:txBody>
          <a:bodyPr wrap="square" rtlCol="0">
            <a:spAutoFit/>
          </a:bodyPr>
          <a:lstStyle/>
          <a:p>
            <a:r>
              <a:rPr lang="en-US" sz="2400" dirty="0">
                <a:solidFill>
                  <a:schemeClr val="bg1"/>
                </a:solidFill>
                <a:latin typeface="+mj-lt"/>
              </a:rPr>
              <a:t>Final Proposal Submission</a:t>
            </a:r>
          </a:p>
          <a:p>
            <a:pPr marL="342900" indent="-342900" algn="just">
              <a:buFont typeface="Arial" panose="020B0604020202020204" pitchFamily="34" charset="0"/>
              <a:buChar char="•"/>
            </a:pPr>
            <a:r>
              <a:rPr lang="en-US" sz="2400" b="0" dirty="0">
                <a:solidFill>
                  <a:schemeClr val="bg1"/>
                </a:solidFill>
                <a:latin typeface="+mj-lt"/>
              </a:rPr>
              <a:t>Selection of the highest-scoring candidate and project award..</a:t>
            </a:r>
            <a:endParaRPr lang="en-ID" sz="2400" b="0" dirty="0">
              <a:solidFill>
                <a:schemeClr val="bg1"/>
              </a:solidFill>
              <a:latin typeface="+mj-lt"/>
            </a:endParaRPr>
          </a:p>
        </p:txBody>
      </p:sp>
      <p:sp>
        <p:nvSpPr>
          <p:cNvPr id="89" name="TextBox 88">
            <a:extLst>
              <a:ext uri="{FF2B5EF4-FFF2-40B4-BE49-F238E27FC236}">
                <a16:creationId xmlns:a16="http://schemas.microsoft.com/office/drawing/2014/main" id="{0F72246B-1CA8-DDBC-7F42-917F942B6321}"/>
              </a:ext>
            </a:extLst>
          </p:cNvPr>
          <p:cNvSpPr txBox="1"/>
          <p:nvPr/>
        </p:nvSpPr>
        <p:spPr>
          <a:xfrm>
            <a:off x="16242632" y="10561312"/>
            <a:ext cx="5955176" cy="1200329"/>
          </a:xfrm>
          <a:prstGeom prst="rect">
            <a:avLst/>
          </a:prstGeom>
          <a:noFill/>
        </p:spPr>
        <p:txBody>
          <a:bodyPr wrap="square" rtlCol="0">
            <a:spAutoFit/>
          </a:bodyPr>
          <a:lstStyle/>
          <a:p>
            <a:r>
              <a:rPr lang="en-US" sz="2400" dirty="0">
                <a:solidFill>
                  <a:schemeClr val="bg1"/>
                </a:solidFill>
                <a:latin typeface="+mj-lt"/>
              </a:rPr>
              <a:t>Lease Agreement Signing</a:t>
            </a:r>
          </a:p>
          <a:p>
            <a:pPr marL="342900" indent="-342900" algn="just">
              <a:buFont typeface="Arial" panose="020B0604020202020204" pitchFamily="34" charset="0"/>
              <a:buChar char="•"/>
            </a:pPr>
            <a:r>
              <a:rPr lang="en-US" sz="2400" b="0" dirty="0">
                <a:solidFill>
                  <a:schemeClr val="bg1"/>
                </a:solidFill>
                <a:latin typeface="+mj-lt"/>
              </a:rPr>
              <a:t>Conclusion of lease agreement with selected contractor.</a:t>
            </a:r>
            <a:endParaRPr lang="en-ID" sz="2400" b="0" dirty="0">
              <a:solidFill>
                <a:schemeClr val="bg1"/>
              </a:solidFill>
              <a:latin typeface="+mj-lt"/>
            </a:endParaRPr>
          </a:p>
        </p:txBody>
      </p:sp>
      <p:sp>
        <p:nvSpPr>
          <p:cNvPr id="90" name="TextBox 89">
            <a:extLst>
              <a:ext uri="{FF2B5EF4-FFF2-40B4-BE49-F238E27FC236}">
                <a16:creationId xmlns:a16="http://schemas.microsoft.com/office/drawing/2014/main" id="{6B1660AB-9A22-FED2-C704-9BE5261A4CC5}"/>
              </a:ext>
            </a:extLst>
          </p:cNvPr>
          <p:cNvSpPr txBox="1"/>
          <p:nvPr/>
        </p:nvSpPr>
        <p:spPr>
          <a:xfrm>
            <a:off x="16259389" y="12055766"/>
            <a:ext cx="5955176" cy="1477328"/>
          </a:xfrm>
          <a:prstGeom prst="rect">
            <a:avLst/>
          </a:prstGeom>
          <a:noFill/>
        </p:spPr>
        <p:txBody>
          <a:bodyPr wrap="square" rtlCol="0">
            <a:spAutoFit/>
          </a:bodyPr>
          <a:lstStyle/>
          <a:p>
            <a:r>
              <a:rPr lang="en-US" sz="2400" dirty="0">
                <a:solidFill>
                  <a:schemeClr val="bg1"/>
                </a:solidFill>
                <a:latin typeface="+mj-lt"/>
              </a:rPr>
              <a:t>Implementation Phase</a:t>
            </a:r>
          </a:p>
          <a:p>
            <a:pPr marL="342900" indent="-342900" algn="just">
              <a:buFont typeface="Arial" panose="020B0604020202020204" pitchFamily="34" charset="0"/>
              <a:buChar char="•"/>
            </a:pPr>
            <a:r>
              <a:rPr lang="en-US" sz="2200" b="0" dirty="0">
                <a:solidFill>
                  <a:schemeClr val="bg1"/>
                </a:solidFill>
                <a:latin typeface="+mj-lt"/>
              </a:rPr>
              <a:t>Final design, permitting, and phased project execution. Core infrastructure to be completed by 31 July 2031.</a:t>
            </a:r>
            <a:endParaRPr lang="en-ID" sz="2200" b="0" dirty="0">
              <a:solidFill>
                <a:schemeClr val="bg1"/>
              </a:solidFill>
              <a:latin typeface="+mj-lt"/>
            </a:endParaRPr>
          </a:p>
        </p:txBody>
      </p:sp>
    </p:spTree>
    <p:extLst>
      <p:ext uri="{BB962C8B-B14F-4D97-AF65-F5344CB8AC3E}">
        <p14:creationId xmlns:p14="http://schemas.microsoft.com/office/powerpoint/2010/main" val="39194243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2EE7-18F3-0861-A783-656929FAE62C}"/>
            </a:ext>
          </a:extLst>
        </p:cNvPr>
        <p:cNvGrpSpPr/>
        <p:nvPr/>
      </p:nvGrpSpPr>
      <p:grpSpPr>
        <a:xfrm>
          <a:off x="0" y="0"/>
          <a:ext cx="0" cy="0"/>
          <a:chOff x="0" y="0"/>
          <a:chExt cx="0" cy="0"/>
        </a:xfrm>
      </p:grpSpPr>
      <p:sp>
        <p:nvSpPr>
          <p:cNvPr id="16" name="Rounded Rectangle">
            <a:extLst>
              <a:ext uri="{FF2B5EF4-FFF2-40B4-BE49-F238E27FC236}">
                <a16:creationId xmlns:a16="http://schemas.microsoft.com/office/drawing/2014/main" id="{0D0BB5B2-031A-E1CF-D6EF-CDD8FE77A2FB}"/>
              </a:ext>
            </a:extLst>
          </p:cNvPr>
          <p:cNvSpPr/>
          <p:nvPr/>
        </p:nvSpPr>
        <p:spPr>
          <a:xfrm>
            <a:off x="16282382" y="4095168"/>
            <a:ext cx="6339840" cy="7510379"/>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15" name="Rounded Rectangle">
            <a:extLst>
              <a:ext uri="{FF2B5EF4-FFF2-40B4-BE49-F238E27FC236}">
                <a16:creationId xmlns:a16="http://schemas.microsoft.com/office/drawing/2014/main" id="{D92E98D4-5081-3D53-1054-52317CB6909D}"/>
              </a:ext>
            </a:extLst>
          </p:cNvPr>
          <p:cNvSpPr/>
          <p:nvPr/>
        </p:nvSpPr>
        <p:spPr>
          <a:xfrm>
            <a:off x="8873775" y="4153301"/>
            <a:ext cx="6339840" cy="7510379"/>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2" name="Slide Number Placeholder 1">
            <a:extLst>
              <a:ext uri="{FF2B5EF4-FFF2-40B4-BE49-F238E27FC236}">
                <a16:creationId xmlns:a16="http://schemas.microsoft.com/office/drawing/2014/main" id="{30C733D3-F2BD-109E-9690-8C53C1BE4556}"/>
              </a:ext>
            </a:extLst>
          </p:cNvPr>
          <p:cNvSpPr>
            <a:spLocks noGrp="1"/>
          </p:cNvSpPr>
          <p:nvPr>
            <p:ph type="sldNum" sz="quarter" idx="2"/>
          </p:nvPr>
        </p:nvSpPr>
        <p:spPr/>
        <p:txBody>
          <a:bodyPr/>
          <a:lstStyle/>
          <a:p>
            <a:fld id="{86CB4B4D-7CA3-9044-876B-883B54F8677D}" type="slidenum">
              <a:rPr lang="el-GR" smtClean="0"/>
              <a:pPr/>
              <a:t>12</a:t>
            </a:fld>
            <a:endParaRPr lang="el-GR" dirty="0"/>
          </a:p>
        </p:txBody>
      </p:sp>
      <p:sp>
        <p:nvSpPr>
          <p:cNvPr id="3" name="TextBox 2">
            <a:extLst>
              <a:ext uri="{FF2B5EF4-FFF2-40B4-BE49-F238E27FC236}">
                <a16:creationId xmlns:a16="http://schemas.microsoft.com/office/drawing/2014/main" id="{068F40A5-9311-A314-4CB8-8869D1B14550}"/>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6000" dirty="0">
                <a:solidFill>
                  <a:srgbClr val="A97E38"/>
                </a:solidFill>
              </a:rPr>
              <a:t>Cyprus provides incentives for the </a:t>
            </a: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investor</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9766737F-8BC4-5A3E-3994-5655A58EE976}"/>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5" name="Rounded Rectangle">
            <a:extLst>
              <a:ext uri="{FF2B5EF4-FFF2-40B4-BE49-F238E27FC236}">
                <a16:creationId xmlns:a16="http://schemas.microsoft.com/office/drawing/2014/main" id="{6BE7FE5D-B7A7-F11C-32BD-00AC015A7C37}"/>
              </a:ext>
            </a:extLst>
          </p:cNvPr>
          <p:cNvSpPr/>
          <p:nvPr/>
        </p:nvSpPr>
        <p:spPr>
          <a:xfrm>
            <a:off x="1503680" y="4153301"/>
            <a:ext cx="6339840" cy="7510378"/>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7" name="Shape">
            <a:extLst>
              <a:ext uri="{FF2B5EF4-FFF2-40B4-BE49-F238E27FC236}">
                <a16:creationId xmlns:a16="http://schemas.microsoft.com/office/drawing/2014/main" id="{4B44935A-FD48-B686-55AA-2201036A3A00}"/>
              </a:ext>
            </a:extLst>
          </p:cNvPr>
          <p:cNvSpPr/>
          <p:nvPr/>
        </p:nvSpPr>
        <p:spPr>
          <a:xfrm>
            <a:off x="2144861"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CF7D7A"/>
          </a:solidFill>
          <a:ln w="12700">
            <a:miter lim="400000"/>
          </a:ln>
        </p:spPr>
        <p:txBody>
          <a:bodyPr lIns="22859" tIns="22859" rIns="22859" bIns="22859"/>
          <a:lstStyle/>
          <a:p>
            <a:endParaRPr sz="900" dirty="0"/>
          </a:p>
        </p:txBody>
      </p:sp>
      <p:sp>
        <p:nvSpPr>
          <p:cNvPr id="8" name="Shape">
            <a:extLst>
              <a:ext uri="{FF2B5EF4-FFF2-40B4-BE49-F238E27FC236}">
                <a16:creationId xmlns:a16="http://schemas.microsoft.com/office/drawing/2014/main" id="{DB211948-5307-2A96-05D0-250E3E62DD07}"/>
              </a:ext>
            </a:extLst>
          </p:cNvPr>
          <p:cNvSpPr/>
          <p:nvPr/>
        </p:nvSpPr>
        <p:spPr>
          <a:xfrm>
            <a:off x="2441468"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chemeClr val="bg1">
              <a:lumMod val="95000"/>
            </a:schemeClr>
          </a:solidFill>
          <a:ln w="12700">
            <a:miter lim="400000"/>
          </a:ln>
        </p:spPr>
        <p:txBody>
          <a:bodyPr lIns="22859" tIns="22859" rIns="22859" bIns="22859"/>
          <a:lstStyle/>
          <a:p>
            <a:endParaRPr sz="900" dirty="0"/>
          </a:p>
        </p:txBody>
      </p:sp>
      <p:sp>
        <p:nvSpPr>
          <p:cNvPr id="11" name="Shape">
            <a:extLst>
              <a:ext uri="{FF2B5EF4-FFF2-40B4-BE49-F238E27FC236}">
                <a16:creationId xmlns:a16="http://schemas.microsoft.com/office/drawing/2014/main" id="{0F16F9E1-38FB-100C-058E-BB542339DE6C}"/>
              </a:ext>
            </a:extLst>
          </p:cNvPr>
          <p:cNvSpPr/>
          <p:nvPr/>
        </p:nvSpPr>
        <p:spPr>
          <a:xfrm>
            <a:off x="9553468"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70A597"/>
          </a:solidFill>
          <a:ln w="12700">
            <a:miter lim="400000"/>
          </a:ln>
        </p:spPr>
        <p:txBody>
          <a:bodyPr lIns="22859" tIns="22859" rIns="22859" bIns="22859"/>
          <a:lstStyle/>
          <a:p>
            <a:endParaRPr sz="900" dirty="0"/>
          </a:p>
        </p:txBody>
      </p:sp>
      <p:sp>
        <p:nvSpPr>
          <p:cNvPr id="12" name="Shape">
            <a:extLst>
              <a:ext uri="{FF2B5EF4-FFF2-40B4-BE49-F238E27FC236}">
                <a16:creationId xmlns:a16="http://schemas.microsoft.com/office/drawing/2014/main" id="{6C94AFD6-CC9C-FEFF-6D3C-A88A392F3250}"/>
              </a:ext>
            </a:extLst>
          </p:cNvPr>
          <p:cNvSpPr/>
          <p:nvPr/>
        </p:nvSpPr>
        <p:spPr>
          <a:xfrm>
            <a:off x="9850075"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chemeClr val="bg1">
              <a:lumMod val="95000"/>
            </a:schemeClr>
          </a:solidFill>
          <a:ln w="12700">
            <a:miter lim="400000"/>
          </a:ln>
        </p:spPr>
        <p:txBody>
          <a:bodyPr lIns="22859" tIns="22859" rIns="22859" bIns="22859"/>
          <a:lstStyle/>
          <a:p>
            <a:endParaRPr sz="900" dirty="0"/>
          </a:p>
        </p:txBody>
      </p:sp>
      <p:sp>
        <p:nvSpPr>
          <p:cNvPr id="13" name="Shape">
            <a:extLst>
              <a:ext uri="{FF2B5EF4-FFF2-40B4-BE49-F238E27FC236}">
                <a16:creationId xmlns:a16="http://schemas.microsoft.com/office/drawing/2014/main" id="{E841F9BC-C5C5-0F47-4624-CC8B46854AD3}"/>
              </a:ext>
            </a:extLst>
          </p:cNvPr>
          <p:cNvSpPr/>
          <p:nvPr/>
        </p:nvSpPr>
        <p:spPr>
          <a:xfrm>
            <a:off x="16962075"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618599"/>
          </a:solidFill>
          <a:ln w="12700">
            <a:miter lim="400000"/>
          </a:ln>
        </p:spPr>
        <p:txBody>
          <a:bodyPr lIns="22859" tIns="22859" rIns="22859" bIns="22859"/>
          <a:lstStyle/>
          <a:p>
            <a:endParaRPr sz="900" dirty="0"/>
          </a:p>
        </p:txBody>
      </p:sp>
      <p:sp>
        <p:nvSpPr>
          <p:cNvPr id="14" name="Shape">
            <a:extLst>
              <a:ext uri="{FF2B5EF4-FFF2-40B4-BE49-F238E27FC236}">
                <a16:creationId xmlns:a16="http://schemas.microsoft.com/office/drawing/2014/main" id="{3E5E84E6-3CD1-55E3-3E19-B99ABDA1EB6B}"/>
              </a:ext>
            </a:extLst>
          </p:cNvPr>
          <p:cNvSpPr/>
          <p:nvPr/>
        </p:nvSpPr>
        <p:spPr>
          <a:xfrm>
            <a:off x="17258682"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F7F5F6"/>
          </a:solidFill>
          <a:ln w="12700">
            <a:miter lim="400000"/>
          </a:ln>
        </p:spPr>
        <p:txBody>
          <a:bodyPr lIns="22859" tIns="22859" rIns="22859" bIns="22859"/>
          <a:lstStyle/>
          <a:p>
            <a:endParaRPr sz="900" dirty="0"/>
          </a:p>
        </p:txBody>
      </p:sp>
      <p:sp>
        <p:nvSpPr>
          <p:cNvPr id="17" name="TextBox 16">
            <a:extLst>
              <a:ext uri="{FF2B5EF4-FFF2-40B4-BE49-F238E27FC236}">
                <a16:creationId xmlns:a16="http://schemas.microsoft.com/office/drawing/2014/main" id="{7157DF54-D63B-AA0B-CB61-BC725476A7AD}"/>
              </a:ext>
            </a:extLst>
          </p:cNvPr>
          <p:cNvSpPr txBox="1"/>
          <p:nvPr/>
        </p:nvSpPr>
        <p:spPr>
          <a:xfrm>
            <a:off x="2600960" y="3919180"/>
            <a:ext cx="40843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2"/>
                </a:solidFill>
                <a:effectLst/>
                <a:uFillTx/>
                <a:latin typeface="Helvetica Neue"/>
                <a:ea typeface="Helvetica Neue"/>
                <a:cs typeface="Helvetica Neue"/>
                <a:sym typeface="Helvetica Neue"/>
              </a:rPr>
              <a:t>Financial Incentives</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8" name="TextBox 17">
            <a:extLst>
              <a:ext uri="{FF2B5EF4-FFF2-40B4-BE49-F238E27FC236}">
                <a16:creationId xmlns:a16="http://schemas.microsoft.com/office/drawing/2014/main" id="{5AFBFE81-9E88-C843-987D-2CDD18758100}"/>
              </a:ext>
            </a:extLst>
          </p:cNvPr>
          <p:cNvSpPr txBox="1"/>
          <p:nvPr/>
        </p:nvSpPr>
        <p:spPr>
          <a:xfrm>
            <a:off x="10001535" y="3948207"/>
            <a:ext cx="40843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2"/>
                </a:solidFill>
                <a:effectLst/>
                <a:uFillTx/>
                <a:latin typeface="Helvetica Neue"/>
                <a:ea typeface="Helvetica Neue"/>
                <a:cs typeface="Helvetica Neue"/>
                <a:sym typeface="Helvetica Neue"/>
              </a:rPr>
              <a:t>Tax Incentives</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566E57DE-5040-25F4-A6DC-2448B7213A86}"/>
              </a:ext>
            </a:extLst>
          </p:cNvPr>
          <p:cNvSpPr txBox="1"/>
          <p:nvPr/>
        </p:nvSpPr>
        <p:spPr>
          <a:xfrm>
            <a:off x="17410142" y="3732763"/>
            <a:ext cx="408432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2"/>
                </a:solidFill>
                <a:effectLst/>
                <a:uFillTx/>
                <a:latin typeface="Helvetica Neue"/>
                <a:ea typeface="Helvetica Neue"/>
                <a:cs typeface="Helvetica Neue"/>
                <a:sym typeface="Helvetica Neue"/>
              </a:rPr>
              <a:t>Planning and Building Incentives</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20" name="TextBox 19">
            <a:extLst>
              <a:ext uri="{FF2B5EF4-FFF2-40B4-BE49-F238E27FC236}">
                <a16:creationId xmlns:a16="http://schemas.microsoft.com/office/drawing/2014/main" id="{C151635A-2609-C6D6-1609-56A2E4A72B3D}"/>
              </a:ext>
            </a:extLst>
          </p:cNvPr>
          <p:cNvSpPr txBox="1"/>
          <p:nvPr/>
        </p:nvSpPr>
        <p:spPr>
          <a:xfrm>
            <a:off x="1879600" y="5587453"/>
            <a:ext cx="5588000" cy="5365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CF7D7A"/>
                </a:solidFill>
                <a:effectLst/>
                <a:uFillTx/>
                <a:latin typeface="Helvetica Neue"/>
                <a:ea typeface="Helvetica Neue"/>
                <a:cs typeface="Helvetica Neue"/>
                <a:sym typeface="Helvetica Neue"/>
              </a:rPr>
              <a:t>Infrastructure Support: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To ensure the Park is investment-ready, the Government may provide funding and deliver essential infrastructure such as transport and utility networks.</a:t>
            </a: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CF7D7A"/>
                </a:solidFill>
              </a:rPr>
              <a:t>Investment Aid: </a:t>
            </a:r>
            <a:r>
              <a:rPr lang="en-US" sz="2400" b="0" dirty="0">
                <a:solidFill>
                  <a:schemeClr val="tx2"/>
                </a:solidFill>
              </a:rPr>
              <a:t>May be provided to the strategic investor for the development of essential infrastructure.</a:t>
            </a: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CF7D7A"/>
                </a:solidFill>
                <a:effectLst/>
                <a:uFillTx/>
                <a:latin typeface="Helvetica Neue"/>
                <a:ea typeface="Helvetica Neue"/>
                <a:cs typeface="Helvetica Neue"/>
                <a:sym typeface="Helvetica Neue"/>
              </a:rPr>
              <a:t>Long-term Land Lease Agreement: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With initial duration of 33 years, and renewal option for two additional terms.</a:t>
            </a:r>
            <a:endParaRPr kumimoji="0" lang="el-GR" sz="2400" b="0"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635F3DE2-614F-2514-4417-36174AD35CA1}"/>
              </a:ext>
            </a:extLst>
          </p:cNvPr>
          <p:cNvSpPr txBox="1"/>
          <p:nvPr/>
        </p:nvSpPr>
        <p:spPr>
          <a:xfrm>
            <a:off x="9257679" y="5669198"/>
            <a:ext cx="5588000"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70A597"/>
                </a:solidFill>
                <a:effectLst/>
                <a:uFillTx/>
                <a:latin typeface="Helvetica Neue"/>
                <a:ea typeface="Helvetica Neue"/>
                <a:cs typeface="Helvetica Neue"/>
                <a:sym typeface="Helvetica Neue"/>
              </a:rPr>
              <a:t>IP Tax Regime: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80% of the qualifying profits from IP rights are exempt from taxation.</a:t>
            </a: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70A597"/>
                </a:solidFill>
              </a:rPr>
              <a:t>Tax Exemptions for Employees: </a:t>
            </a:r>
            <a:r>
              <a:rPr lang="en-US" sz="2400" b="0" dirty="0">
                <a:solidFill>
                  <a:schemeClr val="tx2"/>
                </a:solidFill>
              </a:rPr>
              <a:t>50% income tax exemption is available for employees earning over €55,000- and 20%-income tax exemption for employees earning less than €55,000.</a:t>
            </a:r>
            <a:endParaRPr kumimoji="0" lang="el-GR" sz="2400" b="0"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22" name="TextBox 21">
            <a:extLst>
              <a:ext uri="{FF2B5EF4-FFF2-40B4-BE49-F238E27FC236}">
                <a16:creationId xmlns:a16="http://schemas.microsoft.com/office/drawing/2014/main" id="{4B759B3D-87A2-634B-27FE-D807C712BACD}"/>
              </a:ext>
            </a:extLst>
          </p:cNvPr>
          <p:cNvSpPr txBox="1"/>
          <p:nvPr/>
        </p:nvSpPr>
        <p:spPr>
          <a:xfrm>
            <a:off x="16658302" y="5664396"/>
            <a:ext cx="5588000" cy="5211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just">
              <a:spcAft>
                <a:spcPts val="1200"/>
              </a:spcAft>
              <a:buFont typeface="Arial" panose="020B0604020202020204" pitchFamily="34" charset="0"/>
              <a:buChar char="•"/>
            </a:pPr>
            <a:r>
              <a:rPr kumimoji="0" lang="en-US" sz="2400" b="1" i="0" u="none" strike="noStrike" cap="none" spc="0" normalizeH="0" baseline="0" dirty="0">
                <a:ln>
                  <a:noFill/>
                </a:ln>
                <a:solidFill>
                  <a:srgbClr val="618599"/>
                </a:solidFill>
                <a:effectLst/>
                <a:uFillTx/>
                <a:latin typeface="Helvetica Neue"/>
                <a:ea typeface="Helvetica Neue"/>
                <a:cs typeface="Helvetica Neue"/>
                <a:sym typeface="Helvetica Neue"/>
              </a:rPr>
              <a:t>Increased Building Ratios: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The building ratio for the Park may increase up to 0.45:1, </a:t>
            </a:r>
            <a:r>
              <a:rPr lang="en-US" sz="2400" b="0" dirty="0">
                <a:solidFill>
                  <a:schemeClr val="tx2"/>
                </a:solidFill>
              </a:rPr>
              <a:t>with a maximum buildable area capped at 65,000m².</a:t>
            </a:r>
          </a:p>
          <a:p>
            <a:pPr marL="342900" indent="-342900" algn="just">
              <a:spcAft>
                <a:spcPts val="1200"/>
              </a:spcAft>
              <a:buFont typeface="Arial" panose="020B0604020202020204" pitchFamily="34" charset="0"/>
              <a:buChar char="•"/>
            </a:pPr>
            <a:r>
              <a:rPr lang="en-US" sz="2400" dirty="0">
                <a:solidFill>
                  <a:srgbClr val="618599"/>
                </a:solidFill>
              </a:rPr>
              <a:t>Height Adjustments: </a:t>
            </a:r>
            <a:r>
              <a:rPr lang="en-US" sz="2400" b="0" dirty="0">
                <a:solidFill>
                  <a:schemeClr val="tx2"/>
                </a:solidFill>
              </a:rPr>
              <a:t>The Planning Authority may allow certain buildings to exceed the maximum number of floors and height limits to accommodate strategic needs, provide architectural harmony and larger open spaces on the ground floor.</a:t>
            </a:r>
          </a:p>
        </p:txBody>
      </p:sp>
      <p:pic>
        <p:nvPicPr>
          <p:cNvPr id="9" name="Graphic 8" descr="A grid with small circles">
            <a:extLst>
              <a:ext uri="{FF2B5EF4-FFF2-40B4-BE49-F238E27FC236}">
                <a16:creationId xmlns:a16="http://schemas.microsoft.com/office/drawing/2014/main" id="{77F5CEEE-3795-932D-B346-1EE04ABF80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99548" y="-435774"/>
            <a:ext cx="4739112" cy="4739112"/>
          </a:xfrm>
          <a:prstGeom prst="rect">
            <a:avLst/>
          </a:prstGeom>
        </p:spPr>
      </p:pic>
    </p:spTree>
    <p:extLst>
      <p:ext uri="{BB962C8B-B14F-4D97-AF65-F5344CB8AC3E}">
        <p14:creationId xmlns:p14="http://schemas.microsoft.com/office/powerpoint/2010/main" val="1442998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anim calcmode="lin" valueType="num">
                                      <p:cBhvr>
                                        <p:cTn id="82" dur="1000" fill="hold"/>
                                        <p:tgtEl>
                                          <p:spTgt spid="22"/>
                                        </p:tgtEl>
                                        <p:attrNameLst>
                                          <p:attrName>ppt_x</p:attrName>
                                        </p:attrNameLst>
                                      </p:cBhvr>
                                      <p:tavLst>
                                        <p:tav tm="0">
                                          <p:val>
                                            <p:strVal val="#ppt_x"/>
                                          </p:val>
                                        </p:tav>
                                        <p:tav tm="100000">
                                          <p:val>
                                            <p:strVal val="#ppt_x"/>
                                          </p:val>
                                        </p:tav>
                                      </p:tavLst>
                                    </p:anim>
                                    <p:anim calcmode="lin" valueType="num">
                                      <p:cBhvr>
                                        <p:cTn id="8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animBg="1"/>
      <p:bldP spid="7" grpId="0" animBg="1"/>
      <p:bldP spid="8" grpId="0" animBg="1"/>
      <p:bldP spid="11" grpId="0" animBg="1"/>
      <p:bldP spid="12" grpId="0" animBg="1"/>
      <p:bldP spid="13" grpId="0" animBg="1"/>
      <p:bldP spid="14" grpId="0" animBg="1"/>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9F81-7D9F-51DA-CC31-3B1D15A3C043}"/>
            </a:ext>
          </a:extLst>
        </p:cNvPr>
        <p:cNvGrpSpPr/>
        <p:nvPr/>
      </p:nvGrpSpPr>
      <p:grpSpPr>
        <a:xfrm>
          <a:off x="0" y="0"/>
          <a:ext cx="0" cy="0"/>
          <a:chOff x="0" y="0"/>
          <a:chExt cx="0" cy="0"/>
        </a:xfrm>
      </p:grpSpPr>
      <p:sp>
        <p:nvSpPr>
          <p:cNvPr id="16" name="Rounded Rectangle">
            <a:extLst>
              <a:ext uri="{FF2B5EF4-FFF2-40B4-BE49-F238E27FC236}">
                <a16:creationId xmlns:a16="http://schemas.microsoft.com/office/drawing/2014/main" id="{945A30AA-75F2-370A-23F5-B28F0A646B42}"/>
              </a:ext>
            </a:extLst>
          </p:cNvPr>
          <p:cNvSpPr/>
          <p:nvPr/>
        </p:nvSpPr>
        <p:spPr>
          <a:xfrm>
            <a:off x="16282382" y="4095168"/>
            <a:ext cx="6339840" cy="7510379"/>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15" name="Rounded Rectangle">
            <a:extLst>
              <a:ext uri="{FF2B5EF4-FFF2-40B4-BE49-F238E27FC236}">
                <a16:creationId xmlns:a16="http://schemas.microsoft.com/office/drawing/2014/main" id="{D8AD9FB7-B872-6A99-D0D1-3CEE6B155975}"/>
              </a:ext>
            </a:extLst>
          </p:cNvPr>
          <p:cNvSpPr/>
          <p:nvPr/>
        </p:nvSpPr>
        <p:spPr>
          <a:xfrm>
            <a:off x="8873775" y="4153301"/>
            <a:ext cx="6339840" cy="7510379"/>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2" name="Slide Number Placeholder 1">
            <a:extLst>
              <a:ext uri="{FF2B5EF4-FFF2-40B4-BE49-F238E27FC236}">
                <a16:creationId xmlns:a16="http://schemas.microsoft.com/office/drawing/2014/main" id="{05AC0204-8133-79B1-8561-EB98F7107EF8}"/>
              </a:ext>
            </a:extLst>
          </p:cNvPr>
          <p:cNvSpPr>
            <a:spLocks noGrp="1"/>
          </p:cNvSpPr>
          <p:nvPr>
            <p:ph type="sldNum" sz="quarter" idx="2"/>
          </p:nvPr>
        </p:nvSpPr>
        <p:spPr/>
        <p:txBody>
          <a:bodyPr/>
          <a:lstStyle/>
          <a:p>
            <a:fld id="{86CB4B4D-7CA3-9044-876B-883B54F8677D}" type="slidenum">
              <a:rPr lang="el-GR" smtClean="0"/>
              <a:pPr/>
              <a:t>13</a:t>
            </a:fld>
            <a:endParaRPr lang="el-GR" dirty="0"/>
          </a:p>
        </p:txBody>
      </p:sp>
      <p:cxnSp>
        <p:nvCxnSpPr>
          <p:cNvPr id="4" name="Straight Connector 3">
            <a:extLst>
              <a:ext uri="{FF2B5EF4-FFF2-40B4-BE49-F238E27FC236}">
                <a16:creationId xmlns:a16="http://schemas.microsoft.com/office/drawing/2014/main" id="{4DF8CA54-2CC1-F003-E4EF-D3EA08AB7627}"/>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5" name="Rounded Rectangle">
            <a:extLst>
              <a:ext uri="{FF2B5EF4-FFF2-40B4-BE49-F238E27FC236}">
                <a16:creationId xmlns:a16="http://schemas.microsoft.com/office/drawing/2014/main" id="{AD2EB463-51E3-F0B9-9D5F-522ABD7F58C7}"/>
              </a:ext>
            </a:extLst>
          </p:cNvPr>
          <p:cNvSpPr/>
          <p:nvPr/>
        </p:nvSpPr>
        <p:spPr>
          <a:xfrm>
            <a:off x="1483360" y="4095168"/>
            <a:ext cx="6339840" cy="7510378"/>
          </a:xfrm>
          <a:prstGeom prst="roundRect">
            <a:avLst>
              <a:gd name="adj" fmla="val 5556"/>
            </a:avLst>
          </a:prstGeom>
          <a:solidFill>
            <a:schemeClr val="bg1">
              <a:lumMod val="95000"/>
            </a:schemeClr>
          </a:solidFill>
          <a:ln w="12700">
            <a:miter lim="400000"/>
          </a:ln>
        </p:spPr>
        <p:txBody>
          <a:bodyPr lIns="0" tIns="0" rIns="0" bIns="0" anchor="ctr"/>
          <a:lstStyle/>
          <a:p>
            <a:endParaRPr sz="900" dirty="0"/>
          </a:p>
        </p:txBody>
      </p:sp>
      <p:sp>
        <p:nvSpPr>
          <p:cNvPr id="7" name="Shape">
            <a:extLst>
              <a:ext uri="{FF2B5EF4-FFF2-40B4-BE49-F238E27FC236}">
                <a16:creationId xmlns:a16="http://schemas.microsoft.com/office/drawing/2014/main" id="{995DA838-47F3-9334-761A-CDB00551774A}"/>
              </a:ext>
            </a:extLst>
          </p:cNvPr>
          <p:cNvSpPr/>
          <p:nvPr/>
        </p:nvSpPr>
        <p:spPr>
          <a:xfrm>
            <a:off x="2144861"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E38A15"/>
          </a:solidFill>
          <a:ln w="12700">
            <a:miter lim="400000"/>
          </a:ln>
        </p:spPr>
        <p:txBody>
          <a:bodyPr lIns="22859" tIns="22859" rIns="22859" bIns="22859"/>
          <a:lstStyle/>
          <a:p>
            <a:endParaRPr sz="900" dirty="0"/>
          </a:p>
        </p:txBody>
      </p:sp>
      <p:sp>
        <p:nvSpPr>
          <p:cNvPr id="8" name="Shape">
            <a:extLst>
              <a:ext uri="{FF2B5EF4-FFF2-40B4-BE49-F238E27FC236}">
                <a16:creationId xmlns:a16="http://schemas.microsoft.com/office/drawing/2014/main" id="{F3F3A9F3-01FE-8238-5E4E-EFAC3AEEDAC5}"/>
              </a:ext>
            </a:extLst>
          </p:cNvPr>
          <p:cNvSpPr/>
          <p:nvPr/>
        </p:nvSpPr>
        <p:spPr>
          <a:xfrm>
            <a:off x="2441468"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chemeClr val="bg1">
              <a:lumMod val="95000"/>
            </a:schemeClr>
          </a:solidFill>
          <a:ln w="12700">
            <a:miter lim="400000"/>
          </a:ln>
        </p:spPr>
        <p:txBody>
          <a:bodyPr lIns="22859" tIns="22859" rIns="22859" bIns="22859"/>
          <a:lstStyle/>
          <a:p>
            <a:endParaRPr sz="900" dirty="0"/>
          </a:p>
        </p:txBody>
      </p:sp>
      <p:sp>
        <p:nvSpPr>
          <p:cNvPr id="11" name="Shape">
            <a:extLst>
              <a:ext uri="{FF2B5EF4-FFF2-40B4-BE49-F238E27FC236}">
                <a16:creationId xmlns:a16="http://schemas.microsoft.com/office/drawing/2014/main" id="{C280EBF3-834B-816F-F31C-04A75D94E6B4}"/>
              </a:ext>
            </a:extLst>
          </p:cNvPr>
          <p:cNvSpPr/>
          <p:nvPr/>
        </p:nvSpPr>
        <p:spPr>
          <a:xfrm>
            <a:off x="9553468"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00839C"/>
          </a:solidFill>
          <a:ln w="12700">
            <a:miter lim="400000"/>
          </a:ln>
        </p:spPr>
        <p:txBody>
          <a:bodyPr lIns="22859" tIns="22859" rIns="22859" bIns="22859"/>
          <a:lstStyle/>
          <a:p>
            <a:endParaRPr sz="900" dirty="0"/>
          </a:p>
        </p:txBody>
      </p:sp>
      <p:sp>
        <p:nvSpPr>
          <p:cNvPr id="12" name="Shape">
            <a:extLst>
              <a:ext uri="{FF2B5EF4-FFF2-40B4-BE49-F238E27FC236}">
                <a16:creationId xmlns:a16="http://schemas.microsoft.com/office/drawing/2014/main" id="{D928AF59-7C61-566F-8D43-BC649DEB7D2D}"/>
              </a:ext>
            </a:extLst>
          </p:cNvPr>
          <p:cNvSpPr/>
          <p:nvPr/>
        </p:nvSpPr>
        <p:spPr>
          <a:xfrm>
            <a:off x="9850075"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chemeClr val="bg1">
              <a:lumMod val="95000"/>
            </a:schemeClr>
          </a:solidFill>
          <a:ln w="12700">
            <a:miter lim="400000"/>
          </a:ln>
        </p:spPr>
        <p:txBody>
          <a:bodyPr lIns="22859" tIns="22859" rIns="22859" bIns="22859"/>
          <a:lstStyle/>
          <a:p>
            <a:endParaRPr sz="900" dirty="0"/>
          </a:p>
        </p:txBody>
      </p:sp>
      <p:sp>
        <p:nvSpPr>
          <p:cNvPr id="13" name="Shape">
            <a:extLst>
              <a:ext uri="{FF2B5EF4-FFF2-40B4-BE49-F238E27FC236}">
                <a16:creationId xmlns:a16="http://schemas.microsoft.com/office/drawing/2014/main" id="{23B109B9-C7D6-3125-0C67-D3107624DEF8}"/>
              </a:ext>
            </a:extLst>
          </p:cNvPr>
          <p:cNvSpPr/>
          <p:nvPr/>
        </p:nvSpPr>
        <p:spPr>
          <a:xfrm>
            <a:off x="16962075" y="3186647"/>
            <a:ext cx="4980457" cy="2056600"/>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F37D63"/>
          </a:solidFill>
          <a:ln w="12700">
            <a:miter lim="400000"/>
          </a:ln>
        </p:spPr>
        <p:txBody>
          <a:bodyPr lIns="22859" tIns="22859" rIns="22859" bIns="22859"/>
          <a:lstStyle/>
          <a:p>
            <a:endParaRPr sz="900" dirty="0"/>
          </a:p>
        </p:txBody>
      </p:sp>
      <p:sp>
        <p:nvSpPr>
          <p:cNvPr id="14" name="Shape">
            <a:extLst>
              <a:ext uri="{FF2B5EF4-FFF2-40B4-BE49-F238E27FC236}">
                <a16:creationId xmlns:a16="http://schemas.microsoft.com/office/drawing/2014/main" id="{1B61B891-4074-4E50-C388-EDF08176F24F}"/>
              </a:ext>
            </a:extLst>
          </p:cNvPr>
          <p:cNvSpPr/>
          <p:nvPr/>
        </p:nvSpPr>
        <p:spPr>
          <a:xfrm>
            <a:off x="17258682" y="3309126"/>
            <a:ext cx="4387241" cy="1811642"/>
          </a:xfrm>
          <a:custGeom>
            <a:avLst/>
            <a:gdLst/>
            <a:ahLst/>
            <a:cxnLst>
              <a:cxn ang="0">
                <a:pos x="wd2" y="hd2"/>
              </a:cxn>
              <a:cxn ang="5400000">
                <a:pos x="wd2" y="hd2"/>
              </a:cxn>
              <a:cxn ang="10800000">
                <a:pos x="wd2" y="hd2"/>
              </a:cxn>
              <a:cxn ang="16200000">
                <a:pos x="wd2" y="hd2"/>
              </a:cxn>
            </a:cxnLst>
            <a:rect l="0" t="0" r="r" b="b"/>
            <a:pathLst>
              <a:path w="21592" h="21582" extrusionOk="0">
                <a:moveTo>
                  <a:pt x="10151" y="126"/>
                </a:moveTo>
                <a:lnTo>
                  <a:pt x="667" y="4958"/>
                </a:lnTo>
                <a:cubicBezTo>
                  <a:pt x="487" y="5052"/>
                  <a:pt x="333" y="5181"/>
                  <a:pt x="219" y="5336"/>
                </a:cubicBezTo>
                <a:cubicBezTo>
                  <a:pt x="97" y="5500"/>
                  <a:pt x="22" y="5687"/>
                  <a:pt x="1" y="5882"/>
                </a:cubicBezTo>
                <a:lnTo>
                  <a:pt x="1" y="15633"/>
                </a:lnTo>
                <a:cubicBezTo>
                  <a:pt x="-6" y="15815"/>
                  <a:pt x="41" y="15996"/>
                  <a:pt x="136" y="16158"/>
                </a:cubicBezTo>
                <a:cubicBezTo>
                  <a:pt x="240" y="16335"/>
                  <a:pt x="398" y="16482"/>
                  <a:pt x="592" y="16584"/>
                </a:cubicBezTo>
                <a:lnTo>
                  <a:pt x="10160" y="21442"/>
                </a:lnTo>
                <a:cubicBezTo>
                  <a:pt x="10405" y="21553"/>
                  <a:pt x="10680" y="21599"/>
                  <a:pt x="10954" y="21576"/>
                </a:cubicBezTo>
                <a:cubicBezTo>
                  <a:pt x="11165" y="21558"/>
                  <a:pt x="11368" y="21500"/>
                  <a:pt x="11550" y="21404"/>
                </a:cubicBezTo>
                <a:lnTo>
                  <a:pt x="20964" y="16612"/>
                </a:lnTo>
                <a:cubicBezTo>
                  <a:pt x="21152" y="16525"/>
                  <a:pt x="21309" y="16395"/>
                  <a:pt x="21420" y="16235"/>
                </a:cubicBezTo>
                <a:cubicBezTo>
                  <a:pt x="21534" y="16070"/>
                  <a:pt x="21594" y="15881"/>
                  <a:pt x="21592" y="15688"/>
                </a:cubicBezTo>
                <a:lnTo>
                  <a:pt x="21583" y="5996"/>
                </a:lnTo>
                <a:cubicBezTo>
                  <a:pt x="21589" y="5811"/>
                  <a:pt x="21545" y="5626"/>
                  <a:pt x="21455" y="5458"/>
                </a:cubicBezTo>
                <a:cubicBezTo>
                  <a:pt x="21358" y="5277"/>
                  <a:pt x="21210" y="5121"/>
                  <a:pt x="21026" y="5004"/>
                </a:cubicBezTo>
                <a:lnTo>
                  <a:pt x="11459" y="133"/>
                </a:lnTo>
                <a:cubicBezTo>
                  <a:pt x="11255" y="47"/>
                  <a:pt x="11032" y="1"/>
                  <a:pt x="10805" y="0"/>
                </a:cubicBezTo>
                <a:cubicBezTo>
                  <a:pt x="10579" y="-1"/>
                  <a:pt x="10356" y="42"/>
                  <a:pt x="10151" y="126"/>
                </a:cubicBezTo>
                <a:close/>
              </a:path>
            </a:pathLst>
          </a:custGeom>
          <a:solidFill>
            <a:srgbClr val="F7F5F6"/>
          </a:solidFill>
          <a:ln w="12700">
            <a:miter lim="400000"/>
          </a:ln>
        </p:spPr>
        <p:txBody>
          <a:bodyPr lIns="22859" tIns="22859" rIns="22859" bIns="22859"/>
          <a:lstStyle/>
          <a:p>
            <a:endParaRPr sz="900" dirty="0"/>
          </a:p>
        </p:txBody>
      </p:sp>
      <p:sp>
        <p:nvSpPr>
          <p:cNvPr id="6" name="TextBox 5">
            <a:extLst>
              <a:ext uri="{FF2B5EF4-FFF2-40B4-BE49-F238E27FC236}">
                <a16:creationId xmlns:a16="http://schemas.microsoft.com/office/drawing/2014/main" id="{CFDD24C7-6706-C5AD-AADC-63983CF07917}"/>
              </a:ext>
            </a:extLst>
          </p:cNvPr>
          <p:cNvSpPr txBox="1"/>
          <p:nvPr/>
        </p:nvSpPr>
        <p:spPr>
          <a:xfrm>
            <a:off x="2600960" y="3589893"/>
            <a:ext cx="408432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2"/>
                </a:solidFill>
                <a:effectLst/>
                <a:uFillTx/>
                <a:latin typeface="Helvetica Neue"/>
                <a:ea typeface="Helvetica Neue"/>
                <a:cs typeface="Helvetica Neue"/>
                <a:sym typeface="Helvetica Neue"/>
              </a:rPr>
              <a:t>Renewable Energy Integration within the Park</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6E115369-AF95-6A6A-B431-3716FB82F65F}"/>
              </a:ext>
            </a:extLst>
          </p:cNvPr>
          <p:cNvSpPr txBox="1"/>
          <p:nvPr/>
        </p:nvSpPr>
        <p:spPr>
          <a:xfrm>
            <a:off x="10001535" y="3732763"/>
            <a:ext cx="408432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2"/>
                </a:solidFill>
                <a:effectLst/>
                <a:uFillTx/>
                <a:latin typeface="Helvetica Neue"/>
                <a:ea typeface="Helvetica Neue"/>
                <a:cs typeface="Helvetica Neue"/>
                <a:sym typeface="Helvetica Neue"/>
              </a:rPr>
              <a:t>Refined Visa and Work Permit Incentives</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28D0ADD5-6622-84AF-C548-1004650E5820}"/>
              </a:ext>
            </a:extLst>
          </p:cNvPr>
          <p:cNvSpPr txBox="1"/>
          <p:nvPr/>
        </p:nvSpPr>
        <p:spPr>
          <a:xfrm>
            <a:off x="17410142" y="3948207"/>
            <a:ext cx="40843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solidFill>
                  <a:schemeClr val="tx2"/>
                </a:solidFill>
              </a:rPr>
              <a:t>Operational Support</a:t>
            </a:r>
            <a:endParaRPr kumimoji="0" lang="el-GR" sz="2800" b="1"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027FFDB2-9189-9AF9-A678-99AE92C514D8}"/>
              </a:ext>
            </a:extLst>
          </p:cNvPr>
          <p:cNvSpPr txBox="1"/>
          <p:nvPr/>
        </p:nvSpPr>
        <p:spPr>
          <a:xfrm>
            <a:off x="9184900" y="5262846"/>
            <a:ext cx="5717589"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1" i="0" u="none" strike="noStrike" cap="none" spc="0" normalizeH="0" baseline="0" dirty="0">
                <a:ln>
                  <a:noFill/>
                </a:ln>
                <a:solidFill>
                  <a:srgbClr val="00839C"/>
                </a:solidFill>
                <a:effectLst/>
                <a:uFillTx/>
                <a:latin typeface="Helvetica Neue"/>
                <a:ea typeface="Helvetica Neue"/>
                <a:cs typeface="Helvetica Neue"/>
                <a:sym typeface="Helvetica Neue"/>
              </a:rPr>
              <a:t>Cyprus Start-up Visa Scheme: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For non-EU entrepreneurs of innovative, high-growth potential startups.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839C"/>
                </a:solidFill>
              </a:rPr>
              <a:t>Work Permits for Non-Nationals: </a:t>
            </a:r>
            <a:r>
              <a:rPr lang="en-US" sz="2400" b="0" dirty="0">
                <a:solidFill>
                  <a:schemeClr val="tx2"/>
                </a:solidFill>
              </a:rPr>
              <a:t>Expedited work permit processing for high-skilled employees.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839C"/>
                </a:solidFill>
              </a:rPr>
              <a:t>Golden Knowledge </a:t>
            </a:r>
            <a:r>
              <a:rPr lang="el-GR" sz="2400" dirty="0">
                <a:solidFill>
                  <a:srgbClr val="00839C"/>
                </a:solidFill>
              </a:rPr>
              <a:t>Programme</a:t>
            </a:r>
            <a:r>
              <a:rPr lang="en-US" sz="2400" dirty="0">
                <a:solidFill>
                  <a:srgbClr val="00839C"/>
                </a:solidFill>
              </a:rPr>
              <a:t>: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fast-track citizenship for high skilled personnel (e.g., research&amp; innovation).</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839C"/>
                </a:solidFill>
              </a:rPr>
              <a:t>Permanent Residency </a:t>
            </a:r>
            <a:r>
              <a:rPr lang="en-GB" sz="2400" dirty="0">
                <a:solidFill>
                  <a:srgbClr val="00839C"/>
                </a:solidFill>
              </a:rPr>
              <a:t>Programmes</a:t>
            </a:r>
            <a:r>
              <a:rPr lang="en-US" sz="2400" dirty="0">
                <a:solidFill>
                  <a:srgbClr val="00839C"/>
                </a:solidFill>
              </a:rPr>
              <a:t>: </a:t>
            </a:r>
            <a:r>
              <a:rPr lang="en-US" sz="2400" b="0" dirty="0">
                <a:solidFill>
                  <a:schemeClr val="tx2"/>
                </a:solidFill>
              </a:rPr>
              <a:t>Fast Track Residency.</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839C"/>
                </a:solidFill>
              </a:rPr>
              <a:t>Simplified Employment of Third-Country Nationals: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For high-demand roles in sectors like nanotechnology.</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839C"/>
                </a:solidFill>
              </a:rPr>
              <a:t>Temporary Work Visas for Researchers and Academics: </a:t>
            </a:r>
            <a:r>
              <a:rPr lang="en-US" sz="2400" b="0" dirty="0">
                <a:solidFill>
                  <a:schemeClr val="tx2"/>
                </a:solidFill>
              </a:rPr>
              <a:t>For short-term projects.</a:t>
            </a:r>
            <a:endParaRPr kumimoji="0" lang="el-GR" sz="2400" b="0"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8" name="TextBox 17">
            <a:extLst>
              <a:ext uri="{FF2B5EF4-FFF2-40B4-BE49-F238E27FC236}">
                <a16:creationId xmlns:a16="http://schemas.microsoft.com/office/drawing/2014/main" id="{7A987646-F480-2400-F562-547E82FD387D}"/>
              </a:ext>
            </a:extLst>
          </p:cNvPr>
          <p:cNvSpPr txBox="1"/>
          <p:nvPr/>
        </p:nvSpPr>
        <p:spPr>
          <a:xfrm>
            <a:off x="1859280" y="5416598"/>
            <a:ext cx="5588000" cy="5734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E38A15"/>
                </a:solidFill>
                <a:effectLst/>
                <a:uFillTx/>
                <a:latin typeface="Helvetica Neue"/>
                <a:ea typeface="Helvetica Neue"/>
                <a:cs typeface="Helvetica Neue"/>
                <a:sym typeface="Helvetica Neue"/>
              </a:rPr>
              <a:t>Exclusive Renewable Energy Power (REP) System: </a:t>
            </a:r>
            <a:r>
              <a:rPr kumimoji="0" lang="en-US" sz="2400" b="0" u="none" strike="noStrike" cap="none" spc="0" normalizeH="0" baseline="0" dirty="0">
                <a:ln>
                  <a:noFill/>
                </a:ln>
                <a:solidFill>
                  <a:schemeClr val="tx2"/>
                </a:solidFill>
                <a:effectLst/>
                <a:uFillTx/>
                <a:latin typeface="Helvetica Neue"/>
                <a:ea typeface="Helvetica Neue"/>
                <a:cs typeface="Helvetica Neue"/>
                <a:sym typeface="Helvetica Neue"/>
              </a:rPr>
              <a:t>The investor may install a rooftop REP system of up to 5 MW capacity for exclusive</a:t>
            </a:r>
            <a:r>
              <a:rPr kumimoji="0" lang="en-US" sz="2400" b="0" u="none" strike="noStrike" cap="none" spc="0" normalizeH="0" dirty="0">
                <a:ln>
                  <a:noFill/>
                </a:ln>
                <a:solidFill>
                  <a:schemeClr val="tx2"/>
                </a:solidFill>
                <a:effectLst/>
                <a:uFillTx/>
                <a:latin typeface="Helvetica Neue"/>
                <a:ea typeface="Helvetica Neue"/>
                <a:cs typeface="Helvetica Neue"/>
                <a:sym typeface="Helvetica Neue"/>
              </a:rPr>
              <a:t> on-site consumption.</a:t>
            </a:r>
            <a:endParaRPr kumimoji="0" lang="en-US" sz="2400" b="0" u="none" strike="noStrike" cap="none" spc="0" normalizeH="0" baseline="0" dirty="0">
              <a:ln>
                <a:noFill/>
              </a:ln>
              <a:solidFill>
                <a:schemeClr val="tx2"/>
              </a:solidFill>
              <a:effectLst/>
              <a:uFillTx/>
              <a:latin typeface="Helvetica Neue"/>
              <a:ea typeface="Helvetica Neue"/>
              <a:cs typeface="Helvetica Neue"/>
              <a:sym typeface="Helvetica Neue"/>
            </a:endParaRP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E38A15"/>
                </a:solidFill>
              </a:rPr>
              <a:t>Access to Government Programmes: </a:t>
            </a:r>
            <a:r>
              <a:rPr lang="en-US" sz="2400" b="0" dirty="0">
                <a:solidFill>
                  <a:schemeClr val="tx2"/>
                </a:solidFill>
              </a:rPr>
              <a:t>Cyprus’ Renewable Energy Subsidy Schemes support the installation of energy-efficient and renewable energy systems.</a:t>
            </a: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E38A15"/>
                </a:solidFill>
                <a:effectLst/>
                <a:uFillTx/>
                <a:latin typeface="Helvetica Neue"/>
                <a:ea typeface="Helvetica Neue"/>
                <a:cs typeface="Helvetica Neue"/>
                <a:sym typeface="Helvetica Neue"/>
              </a:rPr>
              <a:t>Green Energy Certification: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Facilities within the Park that adopt renewable energy systems may apply for green building certifications.</a:t>
            </a:r>
            <a:endParaRPr kumimoji="0" lang="el-GR" sz="2400" b="0"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FD1B16DB-47B0-2B8C-EF10-C00D29A0A0FE}"/>
              </a:ext>
            </a:extLst>
          </p:cNvPr>
          <p:cNvSpPr txBox="1"/>
          <p:nvPr/>
        </p:nvSpPr>
        <p:spPr>
          <a:xfrm>
            <a:off x="16658302" y="5365726"/>
            <a:ext cx="5588000" cy="4842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1" i="0" u="none" strike="noStrike" cap="none" spc="0" normalizeH="0" baseline="0" dirty="0">
                <a:ln>
                  <a:noFill/>
                </a:ln>
                <a:solidFill>
                  <a:srgbClr val="F37D63"/>
                </a:solidFill>
                <a:effectLst/>
                <a:uFillTx/>
                <a:latin typeface="Helvetica Neue"/>
                <a:ea typeface="Helvetica Neue"/>
                <a:cs typeface="Helvetica Neue"/>
                <a:sym typeface="Helvetica Neue"/>
              </a:rPr>
              <a:t>Bureaucracy-Free Operations: </a:t>
            </a:r>
            <a:r>
              <a:rPr kumimoji="0" lang="en-US" sz="2400" b="0" i="0" u="none" strike="noStrike" cap="none" spc="0" normalizeH="0" baseline="0" dirty="0">
                <a:ln>
                  <a:noFill/>
                </a:ln>
                <a:solidFill>
                  <a:schemeClr val="tx2"/>
                </a:solidFill>
                <a:effectLst/>
                <a:uFillTx/>
                <a:latin typeface="Helvetica Neue"/>
                <a:ea typeface="Helvetica Neue"/>
                <a:cs typeface="Helvetica Neue"/>
                <a:sym typeface="Helvetica Neue"/>
              </a:rPr>
              <a:t>The Government will ensure all necessary permits for starting the Park's construction are obtained promptly, minimizing administrative burdens.</a:t>
            </a:r>
          </a:p>
          <a:p>
            <a:pPr marL="342900" marR="0" indent="-342900" algn="just" defTabSz="8255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rgbClr val="F37D63"/>
                </a:solidFill>
              </a:rPr>
              <a:t>Tenant Base Security: </a:t>
            </a:r>
            <a:r>
              <a:rPr lang="en-US" sz="2400" b="0" dirty="0">
                <a:solidFill>
                  <a:schemeClr val="tx2"/>
                </a:solidFill>
              </a:rPr>
              <a:t>The Government will secure public organisations and </a:t>
            </a:r>
            <a:r>
              <a:rPr lang="en-GB" sz="2400" b="0" dirty="0">
                <a:solidFill>
                  <a:schemeClr val="tx2"/>
                </a:solidFill>
              </a:rPr>
              <a:t>centres</a:t>
            </a:r>
            <a:r>
              <a:rPr lang="en-US" sz="2400" b="0" dirty="0">
                <a:solidFill>
                  <a:schemeClr val="tx2"/>
                </a:solidFill>
              </a:rPr>
              <a:t> of excellence as initial tenants, providing financial stability and enhancing the Park’s reputation as a premier innovation hub.</a:t>
            </a:r>
          </a:p>
        </p:txBody>
      </p:sp>
      <p:pic>
        <p:nvPicPr>
          <p:cNvPr id="20" name="Graphic 19" descr="A grid with small circles">
            <a:extLst>
              <a:ext uri="{FF2B5EF4-FFF2-40B4-BE49-F238E27FC236}">
                <a16:creationId xmlns:a16="http://schemas.microsoft.com/office/drawing/2014/main" id="{F221B6AE-3A57-FD64-8EA6-7051C2102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99548" y="-435774"/>
            <a:ext cx="4739112" cy="4739112"/>
          </a:xfrm>
          <a:prstGeom prst="rect">
            <a:avLst/>
          </a:prstGeom>
        </p:spPr>
      </p:pic>
      <p:sp>
        <p:nvSpPr>
          <p:cNvPr id="21" name="TextBox 20">
            <a:extLst>
              <a:ext uri="{FF2B5EF4-FFF2-40B4-BE49-F238E27FC236}">
                <a16:creationId xmlns:a16="http://schemas.microsoft.com/office/drawing/2014/main" id="{07B3CBAD-D768-00D0-E420-55B6F9354227}"/>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6000" dirty="0">
                <a:solidFill>
                  <a:srgbClr val="A97E38"/>
                </a:solidFill>
              </a:rPr>
              <a:t>Cyprus provides incentives for the </a:t>
            </a: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investor</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88496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animBg="1"/>
      <p:bldP spid="7" grpId="0" animBg="1"/>
      <p:bldP spid="8" grpId="0" animBg="1"/>
      <p:bldP spid="11" grpId="0" animBg="1"/>
      <p:bldP spid="12" grpId="0" animBg="1"/>
      <p:bldP spid="13" grpId="0" animBg="1"/>
      <p:bldP spid="14" grpId="0" animBg="1"/>
      <p:bldP spid="6" grpId="0"/>
      <p:bldP spid="9" grpId="0"/>
      <p:bldP spid="10"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324" name="ΓΡΑΦΕΙΟ ΚΥΒΕΡΝΗΤΙΚΟΥ ΕΚΠΡΟΣΩΠΟΥ"/>
          <p:cNvSpPr txBox="1">
            <a:spLocks noGrp="1"/>
          </p:cNvSpPr>
          <p:nvPr>
            <p:ph type="subTitle" sz="quarter" idx="4294967295"/>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dirty="0"/>
              <a:t>ΓΡΑΦΕΙΟ ΚΥΒΕΡΝΗΤΙΚΟΥ ΕΚΠΡΟΣΩΠΟΥ</a:t>
            </a:r>
          </a:p>
        </p:txBody>
      </p:sp>
      <p:sp>
        <p:nvSpPr>
          <p:cNvPr id="325" name="Thank you"/>
          <p:cNvSpPr txBox="1"/>
          <p:nvPr/>
        </p:nvSpPr>
        <p:spPr>
          <a:xfrm>
            <a:off x="1140756" y="2760241"/>
            <a:ext cx="21543805" cy="13108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defTabSz="457200">
              <a:lnSpc>
                <a:spcPct val="120000"/>
              </a:lnSpc>
              <a:defRPr sz="8500" b="0" i="1">
                <a:solidFill>
                  <a:srgbClr val="5E5E5E"/>
                </a:solidFill>
                <a:latin typeface="Arial"/>
                <a:ea typeface="Arial"/>
                <a:cs typeface="Arial"/>
                <a:sym typeface="Arial"/>
              </a:defRPr>
            </a:lvl1pPr>
          </a:lstStyle>
          <a:p>
            <a:r>
              <a:rPr dirty="0"/>
              <a:t>Thank you</a:t>
            </a:r>
          </a:p>
        </p:txBody>
      </p:sp>
      <p:pic>
        <p:nvPicPr>
          <p:cNvPr id="326" name="Image" descr="Image"/>
          <p:cNvPicPr>
            <a:picLocks noChangeAspect="1"/>
          </p:cNvPicPr>
          <p:nvPr/>
        </p:nvPicPr>
        <p:blipFill>
          <a:blip r:embed="rId2"/>
          <a:stretch>
            <a:fillRect/>
          </a:stretch>
        </p:blipFill>
        <p:spPr>
          <a:xfrm>
            <a:off x="-87656" y="-2162945"/>
            <a:ext cx="25221098" cy="16636699"/>
          </a:xfrm>
          <a:prstGeom prst="rect">
            <a:avLst/>
          </a:prstGeom>
          <a:ln w="12700">
            <a:miter lim="400000"/>
          </a:ln>
        </p:spPr>
      </p:pic>
      <p:sp>
        <p:nvSpPr>
          <p:cNvPr id="2" name="Slide Number Placeholder 1">
            <a:extLst>
              <a:ext uri="{FF2B5EF4-FFF2-40B4-BE49-F238E27FC236}">
                <a16:creationId xmlns:a16="http://schemas.microsoft.com/office/drawing/2014/main" id="{50454FF8-50C8-8BFB-7CE3-95130B8CAE2D}"/>
              </a:ext>
            </a:extLst>
          </p:cNvPr>
          <p:cNvSpPr>
            <a:spLocks noGrp="1"/>
          </p:cNvSpPr>
          <p:nvPr>
            <p:ph type="sldNum" sz="quarter" idx="2"/>
          </p:nvPr>
        </p:nvSpPr>
        <p:spPr/>
        <p:txBody>
          <a:bodyPr/>
          <a:lstStyle/>
          <a:p>
            <a:fld id="{86CB4B4D-7CA3-9044-876B-883B54F8677D}" type="slidenum">
              <a:rPr lang="el-GR" smtClean="0"/>
              <a:pPr/>
              <a:t>14</a:t>
            </a:fld>
            <a:endParaRPr lang="el-G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97F81B92-ED22-5595-F4AB-BF3CC2AC828E}"/>
              </a:ext>
            </a:extLst>
          </p:cNvPr>
          <p:cNvSpPr/>
          <p:nvPr/>
        </p:nvSpPr>
        <p:spPr>
          <a:xfrm>
            <a:off x="21139281" y="-974998"/>
            <a:ext cx="3888000" cy="3888000"/>
          </a:xfrm>
          <a:prstGeom prst="ellipse">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3D00F79-7B7C-E105-95F8-4E4192214E39}"/>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A catalyst for innovation and economic development</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9" name="Straight Connector 8">
            <a:extLst>
              <a:ext uri="{FF2B5EF4-FFF2-40B4-BE49-F238E27FC236}">
                <a16:creationId xmlns:a16="http://schemas.microsoft.com/office/drawing/2014/main" id="{536EAFF4-058C-27AF-BB2C-D977AEE30F40}"/>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038F1A80-0BA2-768A-6BD9-255126D30079}"/>
              </a:ext>
            </a:extLst>
          </p:cNvPr>
          <p:cNvSpPr txBox="1"/>
          <p:nvPr/>
        </p:nvSpPr>
        <p:spPr>
          <a:xfrm>
            <a:off x="1210617" y="2659042"/>
            <a:ext cx="1223868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chemeClr val="tx2"/>
                </a:solidFill>
                <a:effectLst/>
                <a:uFillTx/>
                <a:latin typeface="Arial" panose="020B0604020202020204" pitchFamily="34" charset="0"/>
                <a:cs typeface="Arial" panose="020B0604020202020204" pitchFamily="34" charset="0"/>
                <a:sym typeface="Helvetica Neue"/>
              </a:rPr>
              <a:t>The Cyprus Science and Technology Park has a </a:t>
            </a:r>
            <a:r>
              <a:rPr kumimoji="0" lang="en-US" sz="3200" i="0" u="none" strike="noStrike" cap="none" spc="0" normalizeH="0" baseline="0" dirty="0">
                <a:ln>
                  <a:noFill/>
                </a:ln>
                <a:solidFill>
                  <a:srgbClr val="A97E38"/>
                </a:solidFill>
                <a:effectLst/>
                <a:uFillTx/>
                <a:latin typeface="Arial" panose="020B0604020202020204" pitchFamily="34" charset="0"/>
                <a:cs typeface="Arial" panose="020B0604020202020204" pitchFamily="34" charset="0"/>
                <a:sym typeface="Helvetica Neue"/>
              </a:rPr>
              <a:t>vision</a:t>
            </a:r>
            <a:r>
              <a:rPr kumimoji="0" lang="en-US" sz="3200" i="0" u="none" strike="noStrike" cap="none" spc="0" normalizeH="0" baseline="0" dirty="0">
                <a:ln>
                  <a:noFill/>
                </a:ln>
                <a:solidFill>
                  <a:schemeClr val="tx2"/>
                </a:solidFill>
                <a:effectLst/>
                <a:uFillTx/>
                <a:latin typeface="Arial" panose="020B0604020202020204" pitchFamily="34" charset="0"/>
                <a:cs typeface="Arial" panose="020B0604020202020204" pitchFamily="34" charset="0"/>
                <a:sym typeface="Helvetica Neue"/>
              </a:rPr>
              <a:t> to…</a:t>
            </a:r>
            <a:r>
              <a:rPr kumimoji="0" lang="en-US" sz="3200" i="0" u="none" strike="noStrike" cap="none" spc="0" normalizeH="0" baseline="0" dirty="0">
                <a:ln>
                  <a:noFill/>
                </a:ln>
                <a:solidFill>
                  <a:schemeClr val="tx2"/>
                </a:solidFill>
                <a:effectLst/>
                <a:uFillTx/>
                <a:latin typeface="Helvetica Neue"/>
                <a:ea typeface="Helvetica Neue"/>
                <a:cs typeface="Helvetica Neue"/>
                <a:sym typeface="Helvetica Neue"/>
              </a:rPr>
              <a:t> </a:t>
            </a:r>
            <a:endParaRPr kumimoji="0" lang="el-GR" sz="3200" i="0" u="none" strike="noStrike" cap="none" spc="0" normalizeH="0" baseline="0" dirty="0">
              <a:ln>
                <a:noFill/>
              </a:ln>
              <a:solidFill>
                <a:schemeClr val="tx2"/>
              </a:solidFill>
              <a:effectLst/>
              <a:uFillTx/>
              <a:latin typeface="Helvetica Neue"/>
              <a:ea typeface="Helvetica Neue"/>
              <a:cs typeface="Helvetica Neue"/>
              <a:sym typeface="Helvetica Neue"/>
            </a:endParaRPr>
          </a:p>
        </p:txBody>
      </p:sp>
      <p:sp>
        <p:nvSpPr>
          <p:cNvPr id="12" name="TextBox 11">
            <a:extLst>
              <a:ext uri="{FF2B5EF4-FFF2-40B4-BE49-F238E27FC236}">
                <a16:creationId xmlns:a16="http://schemas.microsoft.com/office/drawing/2014/main" id="{C141C262-0792-C31F-E166-2E6AAF0EE60B}"/>
              </a:ext>
            </a:extLst>
          </p:cNvPr>
          <p:cNvSpPr txBox="1"/>
          <p:nvPr/>
        </p:nvSpPr>
        <p:spPr>
          <a:xfrm>
            <a:off x="2215037" y="6361814"/>
            <a:ext cx="1995392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2800" dirty="0">
                <a:solidFill>
                  <a:schemeClr val="tx2"/>
                </a:solidFill>
                <a:latin typeface="Arial" panose="020B0604020202020204" pitchFamily="34" charset="0"/>
                <a:cs typeface="Arial" panose="020B0604020202020204" pitchFamily="34" charset="0"/>
              </a:rPr>
              <a:t>The Park has a </a:t>
            </a:r>
            <a:r>
              <a:rPr lang="en-GB" sz="2800" dirty="0">
                <a:solidFill>
                  <a:srgbClr val="A97E38"/>
                </a:solidFill>
                <a:latin typeface="Arial" panose="020B0604020202020204" pitchFamily="34" charset="0"/>
                <a:cs typeface="Arial" panose="020B0604020202020204" pitchFamily="34" charset="0"/>
              </a:rPr>
              <a:t>dynamic purpose</a:t>
            </a:r>
            <a:r>
              <a:rPr lang="en-GB" sz="2800" dirty="0">
                <a:solidFill>
                  <a:schemeClr val="tx2"/>
                </a:solidFill>
                <a:latin typeface="Arial" panose="020B0604020202020204" pitchFamily="34" charset="0"/>
                <a:cs typeface="Arial" panose="020B0604020202020204" pitchFamily="34" charset="0"/>
              </a:rPr>
              <a:t> to serve as a transformative platform for business creation, technological advancement and economic development, through:</a:t>
            </a:r>
            <a:endParaRPr lang="el-GR" sz="2800" dirty="0">
              <a:solidFill>
                <a:schemeClr val="tx2"/>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EEA68778-69E1-9059-0543-A853C067BFB0}"/>
              </a:ext>
            </a:extLst>
          </p:cNvPr>
          <p:cNvSpPr txBox="1"/>
          <p:nvPr/>
        </p:nvSpPr>
        <p:spPr>
          <a:xfrm>
            <a:off x="2157509" y="7552808"/>
            <a:ext cx="1995392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CF7D7A"/>
                </a:solidFill>
                <a:effectLst/>
                <a:uFillTx/>
                <a:latin typeface="Arial" panose="020B0604020202020204" pitchFamily="34" charset="0"/>
                <a:cs typeface="Arial" panose="020B0604020202020204" pitchFamily="34" charset="0"/>
                <a:sym typeface="Helvetica Neue"/>
              </a:rPr>
              <a:t>1. Fostering</a:t>
            </a:r>
            <a:r>
              <a:rPr kumimoji="0" lang="en-US" sz="2800" b="1" i="0" u="none" strike="noStrike" cap="none" spc="0" normalizeH="0" dirty="0">
                <a:ln>
                  <a:noFill/>
                </a:ln>
                <a:solidFill>
                  <a:srgbClr val="CF7D7A"/>
                </a:solidFill>
                <a:effectLst/>
                <a:uFillTx/>
                <a:latin typeface="Arial" panose="020B0604020202020204" pitchFamily="34" charset="0"/>
                <a:cs typeface="Arial" panose="020B0604020202020204" pitchFamily="34" charset="0"/>
                <a:sym typeface="Helvetica Neue"/>
              </a:rPr>
              <a:t> c</a:t>
            </a:r>
            <a:r>
              <a:rPr kumimoji="0" lang="en-US" sz="2800" b="1" i="0" u="none" strike="noStrike" cap="none" spc="0" normalizeH="0" baseline="0" dirty="0">
                <a:ln>
                  <a:noFill/>
                </a:ln>
                <a:solidFill>
                  <a:srgbClr val="CF7D7A"/>
                </a:solidFill>
                <a:effectLst/>
                <a:uFillTx/>
                <a:latin typeface="Arial" panose="020B0604020202020204" pitchFamily="34" charset="0"/>
                <a:cs typeface="Arial" panose="020B0604020202020204" pitchFamily="34" charset="0"/>
                <a:sym typeface="Helvetica Neue"/>
              </a:rPr>
              <a:t>ollaboration between startups, well-established enterprises, research institutions and the academia, enabling cross-sectoral partnerships and fostering synergies.</a:t>
            </a:r>
            <a:endParaRPr kumimoji="0" lang="el-GR" sz="2800" b="1" i="0" u="none" strike="noStrike" cap="none" spc="0" normalizeH="0" baseline="0" dirty="0">
              <a:ln>
                <a:noFill/>
              </a:ln>
              <a:solidFill>
                <a:srgbClr val="CF7D7A"/>
              </a:solidFill>
              <a:effectLst/>
              <a:uFillTx/>
              <a:latin typeface="Arial" panose="020B0604020202020204" pitchFamily="34" charset="0"/>
              <a:cs typeface="Arial" panose="020B0604020202020204" pitchFamily="34" charset="0"/>
              <a:sym typeface="Helvetica Neue"/>
            </a:endParaRPr>
          </a:p>
        </p:txBody>
      </p:sp>
      <p:sp>
        <p:nvSpPr>
          <p:cNvPr id="73" name="TextBox 72">
            <a:extLst>
              <a:ext uri="{FF2B5EF4-FFF2-40B4-BE49-F238E27FC236}">
                <a16:creationId xmlns:a16="http://schemas.microsoft.com/office/drawing/2014/main" id="{E5CB172A-25E9-D295-51CA-A54812C0E042}"/>
              </a:ext>
            </a:extLst>
          </p:cNvPr>
          <p:cNvSpPr txBox="1"/>
          <p:nvPr/>
        </p:nvSpPr>
        <p:spPr>
          <a:xfrm>
            <a:off x="2139350" y="8852632"/>
            <a:ext cx="1999024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lang="en-US" sz="2800" dirty="0">
                <a:solidFill>
                  <a:srgbClr val="F37D63"/>
                </a:solidFill>
                <a:latin typeface="Arial" panose="020B0604020202020204" pitchFamily="34" charset="0"/>
                <a:cs typeface="Arial" panose="020B0604020202020204" pitchFamily="34" charset="0"/>
              </a:rPr>
              <a:t>2</a:t>
            </a:r>
            <a:r>
              <a:rPr kumimoji="0" lang="en-US" sz="2800" b="1" i="0" u="none" strike="noStrike" cap="none" spc="0" normalizeH="0" baseline="0">
                <a:ln>
                  <a:noFill/>
                </a:ln>
                <a:solidFill>
                  <a:srgbClr val="F37D63"/>
                </a:solidFill>
                <a:effectLst/>
                <a:uFillTx/>
                <a:latin typeface="Arial" panose="020B0604020202020204" pitchFamily="34" charset="0"/>
                <a:cs typeface="Arial" panose="020B0604020202020204" pitchFamily="34" charset="0"/>
                <a:sym typeface="Helvetica Neue"/>
              </a:rPr>
              <a:t>. Establishing </a:t>
            </a:r>
            <a:r>
              <a:rPr kumimoji="0" lang="en-US" sz="2800" b="1" i="0" u="none" strike="noStrike" cap="none" spc="0" normalizeH="0" baseline="0" dirty="0">
                <a:ln>
                  <a:noFill/>
                </a:ln>
                <a:solidFill>
                  <a:srgbClr val="F37D63"/>
                </a:solidFill>
                <a:effectLst/>
                <a:uFillTx/>
                <a:latin typeface="Arial" panose="020B0604020202020204" pitchFamily="34" charset="0"/>
                <a:cs typeface="Arial" panose="020B0604020202020204" pitchFamily="34" charset="0"/>
                <a:sym typeface="Helvetica Neue"/>
              </a:rPr>
              <a:t>of a dynamic and interconnected ecosystem, integrating research, industry and education, enabling knowledge transfer, scaling, co-creation and innovation.</a:t>
            </a:r>
            <a:endParaRPr kumimoji="0" lang="el-GR" sz="2800" b="1" i="0" u="none" strike="noStrike" cap="none" spc="0" normalizeH="0" baseline="0" dirty="0">
              <a:ln>
                <a:noFill/>
              </a:ln>
              <a:solidFill>
                <a:srgbClr val="F37D63"/>
              </a:solidFill>
              <a:effectLst/>
              <a:uFillTx/>
              <a:latin typeface="Arial" panose="020B0604020202020204" pitchFamily="34" charset="0"/>
              <a:cs typeface="Arial" panose="020B0604020202020204" pitchFamily="34" charset="0"/>
              <a:sym typeface="Helvetica Neue"/>
            </a:endParaRPr>
          </a:p>
        </p:txBody>
      </p:sp>
      <p:sp>
        <p:nvSpPr>
          <p:cNvPr id="74" name="TextBox 73">
            <a:extLst>
              <a:ext uri="{FF2B5EF4-FFF2-40B4-BE49-F238E27FC236}">
                <a16:creationId xmlns:a16="http://schemas.microsoft.com/office/drawing/2014/main" id="{A9158CEB-2C1D-403C-6CEF-574511593CBB}"/>
              </a:ext>
            </a:extLst>
          </p:cNvPr>
          <p:cNvSpPr txBox="1"/>
          <p:nvPr/>
        </p:nvSpPr>
        <p:spPr>
          <a:xfrm>
            <a:off x="2139349" y="10152456"/>
            <a:ext cx="1999024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E38A15"/>
                </a:solidFill>
                <a:effectLst/>
                <a:uFillTx/>
                <a:latin typeface="Arial" panose="020B0604020202020204" pitchFamily="34" charset="0"/>
                <a:cs typeface="Arial" panose="020B0604020202020204" pitchFamily="34" charset="0"/>
                <a:sym typeface="Helvetica Neue"/>
              </a:rPr>
              <a:t>3. Reinforcing Cyprus’ position as a regional hub for research and innovation and enabling knowledge-driven economic growth and investment attraction.</a:t>
            </a:r>
            <a:endParaRPr kumimoji="0" lang="el-GR" sz="2800" b="1" i="0" u="none" strike="noStrike" cap="none" spc="0" normalizeH="0" baseline="0" dirty="0">
              <a:ln>
                <a:noFill/>
              </a:ln>
              <a:solidFill>
                <a:srgbClr val="E38A15"/>
              </a:solidFill>
              <a:effectLst/>
              <a:uFillTx/>
              <a:latin typeface="Arial" panose="020B0604020202020204" pitchFamily="34" charset="0"/>
              <a:cs typeface="Arial" panose="020B0604020202020204" pitchFamily="34" charset="0"/>
              <a:sym typeface="Helvetica Neue"/>
            </a:endParaRPr>
          </a:p>
        </p:txBody>
      </p:sp>
      <p:grpSp>
        <p:nvGrpSpPr>
          <p:cNvPr id="75" name="Google Shape;16754;p362">
            <a:extLst>
              <a:ext uri="{FF2B5EF4-FFF2-40B4-BE49-F238E27FC236}">
                <a16:creationId xmlns:a16="http://schemas.microsoft.com/office/drawing/2014/main" id="{5E272FC9-84C4-CEB6-37D9-0CE179F9BE80}"/>
              </a:ext>
            </a:extLst>
          </p:cNvPr>
          <p:cNvGrpSpPr/>
          <p:nvPr/>
        </p:nvGrpSpPr>
        <p:grpSpPr>
          <a:xfrm>
            <a:off x="21813519" y="833090"/>
            <a:ext cx="2086721" cy="3095177"/>
            <a:chOff x="1713" y="2"/>
            <a:chExt cx="2295" cy="3296"/>
          </a:xfrm>
        </p:grpSpPr>
        <p:sp>
          <p:nvSpPr>
            <p:cNvPr id="76" name="Google Shape;16755;p362">
              <a:extLst>
                <a:ext uri="{FF2B5EF4-FFF2-40B4-BE49-F238E27FC236}">
                  <a16:creationId xmlns:a16="http://schemas.microsoft.com/office/drawing/2014/main" id="{0000A7BF-3C71-B781-6AEE-7F85BAE0109F}"/>
                </a:ext>
              </a:extLst>
            </p:cNvPr>
            <p:cNvSpPr/>
            <p:nvPr/>
          </p:nvSpPr>
          <p:spPr>
            <a:xfrm>
              <a:off x="1713" y="2"/>
              <a:ext cx="2295" cy="2712"/>
            </a:xfrm>
            <a:custGeom>
              <a:avLst/>
              <a:gdLst/>
              <a:ahLst/>
              <a:cxnLst/>
              <a:rect l="l" t="t" r="r" b="b"/>
              <a:pathLst>
                <a:path w="1146" h="1356" extrusionOk="0">
                  <a:moveTo>
                    <a:pt x="582" y="0"/>
                  </a:moveTo>
                  <a:cubicBezTo>
                    <a:pt x="238" y="0"/>
                    <a:pt x="0" y="334"/>
                    <a:pt x="95" y="654"/>
                  </a:cubicBezTo>
                  <a:cubicBezTo>
                    <a:pt x="241" y="976"/>
                    <a:pt x="371" y="1001"/>
                    <a:pt x="357" y="1356"/>
                  </a:cubicBezTo>
                  <a:cubicBezTo>
                    <a:pt x="807" y="1356"/>
                    <a:pt x="807" y="1356"/>
                    <a:pt x="807" y="1356"/>
                  </a:cubicBezTo>
                  <a:cubicBezTo>
                    <a:pt x="802" y="905"/>
                    <a:pt x="1036" y="852"/>
                    <a:pt x="1079" y="612"/>
                  </a:cubicBezTo>
                  <a:cubicBezTo>
                    <a:pt x="1146" y="291"/>
                    <a:pt x="898" y="0"/>
                    <a:pt x="582" y="0"/>
                  </a:cubicBezTo>
                  <a:close/>
                </a:path>
              </a:pathLst>
            </a:custGeom>
            <a:solidFill>
              <a:srgbClr val="FFC9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77" name="Google Shape;16756;p362">
              <a:extLst>
                <a:ext uri="{FF2B5EF4-FFF2-40B4-BE49-F238E27FC236}">
                  <a16:creationId xmlns:a16="http://schemas.microsoft.com/office/drawing/2014/main" id="{6AF44191-9DA6-4087-5EC3-D41E7110F668}"/>
                </a:ext>
              </a:extLst>
            </p:cNvPr>
            <p:cNvSpPr/>
            <p:nvPr/>
          </p:nvSpPr>
          <p:spPr>
            <a:xfrm>
              <a:off x="2007" y="60"/>
              <a:ext cx="872" cy="2478"/>
            </a:xfrm>
            <a:custGeom>
              <a:avLst/>
              <a:gdLst/>
              <a:ahLst/>
              <a:cxnLst/>
              <a:rect l="l" t="t" r="r" b="b"/>
              <a:pathLst>
                <a:path w="435" h="1239" extrusionOk="0">
                  <a:moveTo>
                    <a:pt x="0" y="423"/>
                  </a:moveTo>
                  <a:cubicBezTo>
                    <a:pt x="0" y="833"/>
                    <a:pt x="268" y="800"/>
                    <a:pt x="242" y="1239"/>
                  </a:cubicBezTo>
                  <a:cubicBezTo>
                    <a:pt x="339" y="1239"/>
                    <a:pt x="339" y="1239"/>
                    <a:pt x="339" y="1239"/>
                  </a:cubicBezTo>
                  <a:cubicBezTo>
                    <a:pt x="347" y="850"/>
                    <a:pt x="233" y="755"/>
                    <a:pt x="220" y="549"/>
                  </a:cubicBezTo>
                  <a:cubicBezTo>
                    <a:pt x="197" y="317"/>
                    <a:pt x="278" y="5"/>
                    <a:pt x="435" y="2"/>
                  </a:cubicBezTo>
                  <a:cubicBezTo>
                    <a:pt x="211" y="0"/>
                    <a:pt x="19" y="189"/>
                    <a:pt x="0" y="423"/>
                  </a:cubicBezTo>
                  <a:close/>
                </a:path>
              </a:pathLst>
            </a:custGeom>
            <a:solidFill>
              <a:srgbClr val="FAE3C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78" name="Google Shape;16757;p362">
              <a:extLst>
                <a:ext uri="{FF2B5EF4-FFF2-40B4-BE49-F238E27FC236}">
                  <a16:creationId xmlns:a16="http://schemas.microsoft.com/office/drawing/2014/main" id="{6B1D9642-2C57-9A32-C953-38402712A18B}"/>
                </a:ext>
              </a:extLst>
            </p:cNvPr>
            <p:cNvSpPr/>
            <p:nvPr/>
          </p:nvSpPr>
          <p:spPr>
            <a:xfrm>
              <a:off x="2879" y="2"/>
              <a:ext cx="1129" cy="2712"/>
            </a:xfrm>
            <a:custGeom>
              <a:avLst/>
              <a:gdLst/>
              <a:ahLst/>
              <a:cxnLst/>
              <a:rect l="l" t="t" r="r" b="b"/>
              <a:pathLst>
                <a:path w="564" h="1356" extrusionOk="0">
                  <a:moveTo>
                    <a:pt x="0" y="0"/>
                  </a:moveTo>
                  <a:cubicBezTo>
                    <a:pt x="194" y="4"/>
                    <a:pt x="288" y="385"/>
                    <a:pt x="243" y="655"/>
                  </a:cubicBezTo>
                  <a:cubicBezTo>
                    <a:pt x="190" y="888"/>
                    <a:pt x="95" y="1085"/>
                    <a:pt x="112" y="1356"/>
                  </a:cubicBezTo>
                  <a:cubicBezTo>
                    <a:pt x="225" y="1356"/>
                    <a:pt x="225" y="1356"/>
                    <a:pt x="225" y="1356"/>
                  </a:cubicBezTo>
                  <a:cubicBezTo>
                    <a:pt x="220" y="905"/>
                    <a:pt x="454" y="852"/>
                    <a:pt x="497" y="612"/>
                  </a:cubicBezTo>
                  <a:cubicBezTo>
                    <a:pt x="564" y="291"/>
                    <a:pt x="316" y="0"/>
                    <a:pt x="0" y="0"/>
                  </a:cubicBezTo>
                  <a:close/>
                </a:path>
              </a:pathLst>
            </a:custGeom>
            <a:solidFill>
              <a:srgbClr val="FDB6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79" name="Google Shape;16758;p362">
              <a:extLst>
                <a:ext uri="{FF2B5EF4-FFF2-40B4-BE49-F238E27FC236}">
                  <a16:creationId xmlns:a16="http://schemas.microsoft.com/office/drawing/2014/main" id="{80C3A9CA-0737-FE31-02C1-2D7E047D1CCC}"/>
                </a:ext>
              </a:extLst>
            </p:cNvPr>
            <p:cNvSpPr/>
            <p:nvPr/>
          </p:nvSpPr>
          <p:spPr>
            <a:xfrm>
              <a:off x="2196" y="868"/>
              <a:ext cx="1284" cy="474"/>
            </a:xfrm>
            <a:custGeom>
              <a:avLst/>
              <a:gdLst/>
              <a:ahLst/>
              <a:cxnLst/>
              <a:rect l="l" t="t" r="r" b="b"/>
              <a:pathLst>
                <a:path w="641" h="237" extrusionOk="0">
                  <a:moveTo>
                    <a:pt x="545" y="157"/>
                  </a:moveTo>
                  <a:cubicBezTo>
                    <a:pt x="520" y="158"/>
                    <a:pt x="506" y="136"/>
                    <a:pt x="494" y="126"/>
                  </a:cubicBezTo>
                  <a:cubicBezTo>
                    <a:pt x="460" y="167"/>
                    <a:pt x="424" y="165"/>
                    <a:pt x="392" y="126"/>
                  </a:cubicBezTo>
                  <a:cubicBezTo>
                    <a:pt x="348" y="177"/>
                    <a:pt x="322" y="155"/>
                    <a:pt x="288" y="127"/>
                  </a:cubicBezTo>
                  <a:cubicBezTo>
                    <a:pt x="274" y="141"/>
                    <a:pt x="267" y="155"/>
                    <a:pt x="239" y="157"/>
                  </a:cubicBezTo>
                  <a:cubicBezTo>
                    <a:pt x="212" y="160"/>
                    <a:pt x="198" y="128"/>
                    <a:pt x="186" y="127"/>
                  </a:cubicBezTo>
                  <a:cubicBezTo>
                    <a:pt x="97" y="237"/>
                    <a:pt x="0" y="0"/>
                    <a:pt x="135" y="110"/>
                  </a:cubicBezTo>
                  <a:cubicBezTo>
                    <a:pt x="184" y="71"/>
                    <a:pt x="196" y="71"/>
                    <a:pt x="241" y="110"/>
                  </a:cubicBezTo>
                  <a:cubicBezTo>
                    <a:pt x="275" y="65"/>
                    <a:pt x="314" y="78"/>
                    <a:pt x="341" y="111"/>
                  </a:cubicBezTo>
                  <a:cubicBezTo>
                    <a:pt x="381" y="64"/>
                    <a:pt x="411" y="78"/>
                    <a:pt x="444" y="111"/>
                  </a:cubicBezTo>
                  <a:cubicBezTo>
                    <a:pt x="469" y="73"/>
                    <a:pt x="516" y="73"/>
                    <a:pt x="537" y="104"/>
                  </a:cubicBezTo>
                  <a:cubicBezTo>
                    <a:pt x="543" y="111"/>
                    <a:pt x="544" y="113"/>
                    <a:pt x="548" y="109"/>
                  </a:cubicBezTo>
                  <a:cubicBezTo>
                    <a:pt x="636" y="28"/>
                    <a:pt x="641" y="140"/>
                    <a:pt x="545" y="157"/>
                  </a:cubicBezTo>
                  <a:close/>
                </a:path>
              </a:pathLst>
            </a:custGeom>
            <a:solidFill>
              <a:srgbClr val="F8F8F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0" name="Google Shape;16759;p362">
              <a:extLst>
                <a:ext uri="{FF2B5EF4-FFF2-40B4-BE49-F238E27FC236}">
                  <a16:creationId xmlns:a16="http://schemas.microsoft.com/office/drawing/2014/main" id="{15E9A3B8-3109-3CAA-9FD6-F84EA3DFDEFF}"/>
                </a:ext>
              </a:extLst>
            </p:cNvPr>
            <p:cNvSpPr/>
            <p:nvPr/>
          </p:nvSpPr>
          <p:spPr>
            <a:xfrm>
              <a:off x="2079" y="890"/>
              <a:ext cx="828" cy="1966"/>
            </a:xfrm>
            <a:custGeom>
              <a:avLst/>
              <a:gdLst/>
              <a:ahLst/>
              <a:cxnLst/>
              <a:rect l="l" t="t" r="r" b="b"/>
              <a:pathLst>
                <a:path w="413" h="983" extrusionOk="0">
                  <a:moveTo>
                    <a:pt x="365" y="957"/>
                  </a:moveTo>
                  <a:cubicBezTo>
                    <a:pt x="316" y="983"/>
                    <a:pt x="352" y="472"/>
                    <a:pt x="342" y="466"/>
                  </a:cubicBezTo>
                  <a:cubicBezTo>
                    <a:pt x="288" y="367"/>
                    <a:pt x="0" y="0"/>
                    <a:pt x="141" y="73"/>
                  </a:cubicBezTo>
                  <a:cubicBezTo>
                    <a:pt x="151" y="88"/>
                    <a:pt x="387" y="452"/>
                    <a:pt x="388" y="453"/>
                  </a:cubicBezTo>
                  <a:cubicBezTo>
                    <a:pt x="378" y="529"/>
                    <a:pt x="413" y="980"/>
                    <a:pt x="365" y="957"/>
                  </a:cubicBezTo>
                  <a:close/>
                </a:path>
              </a:pathLst>
            </a:custGeom>
            <a:solidFill>
              <a:srgbClr val="C6883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1" name="Google Shape;16760;p362">
              <a:extLst>
                <a:ext uri="{FF2B5EF4-FFF2-40B4-BE49-F238E27FC236}">
                  <a16:creationId xmlns:a16="http://schemas.microsoft.com/office/drawing/2014/main" id="{316F656C-DA86-E3FB-EFA5-DDE459AFCD6D}"/>
                </a:ext>
              </a:extLst>
            </p:cNvPr>
            <p:cNvSpPr/>
            <p:nvPr/>
          </p:nvSpPr>
          <p:spPr>
            <a:xfrm>
              <a:off x="2218" y="1000"/>
              <a:ext cx="268" cy="396"/>
            </a:xfrm>
            <a:custGeom>
              <a:avLst/>
              <a:gdLst/>
              <a:ahLst/>
              <a:cxnLst/>
              <a:rect l="l" t="t" r="r" b="b"/>
              <a:pathLst>
                <a:path w="134" h="198" extrusionOk="0">
                  <a:moveTo>
                    <a:pt x="40" y="11"/>
                  </a:moveTo>
                  <a:cubicBezTo>
                    <a:pt x="0" y="29"/>
                    <a:pt x="131" y="179"/>
                    <a:pt x="134" y="198"/>
                  </a:cubicBezTo>
                  <a:cubicBezTo>
                    <a:pt x="124" y="145"/>
                    <a:pt x="109" y="0"/>
                    <a:pt x="40" y="11"/>
                  </a:cubicBezTo>
                  <a:close/>
                </a:path>
              </a:pathLst>
            </a:custGeom>
            <a:solidFill>
              <a:srgbClr val="ECBB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2" name="Google Shape;16761;p362">
              <a:extLst>
                <a:ext uri="{FF2B5EF4-FFF2-40B4-BE49-F238E27FC236}">
                  <a16:creationId xmlns:a16="http://schemas.microsoft.com/office/drawing/2014/main" id="{B844A712-FF7C-05C6-EDAA-CED4EF4592F3}"/>
                </a:ext>
              </a:extLst>
            </p:cNvPr>
            <p:cNvSpPr/>
            <p:nvPr/>
          </p:nvSpPr>
          <p:spPr>
            <a:xfrm>
              <a:off x="2851" y="988"/>
              <a:ext cx="673" cy="1868"/>
            </a:xfrm>
            <a:custGeom>
              <a:avLst/>
              <a:gdLst/>
              <a:ahLst/>
              <a:cxnLst/>
              <a:rect l="l" t="t" r="r" b="b"/>
              <a:pathLst>
                <a:path w="336" h="934" extrusionOk="0">
                  <a:moveTo>
                    <a:pt x="48" y="908"/>
                  </a:moveTo>
                  <a:cubicBezTo>
                    <a:pt x="0" y="934"/>
                    <a:pt x="36" y="410"/>
                    <a:pt x="25" y="404"/>
                  </a:cubicBezTo>
                  <a:cubicBezTo>
                    <a:pt x="39" y="387"/>
                    <a:pt x="261" y="34"/>
                    <a:pt x="278" y="17"/>
                  </a:cubicBezTo>
                  <a:cubicBezTo>
                    <a:pt x="336" y="0"/>
                    <a:pt x="305" y="65"/>
                    <a:pt x="299" y="67"/>
                  </a:cubicBezTo>
                  <a:cubicBezTo>
                    <a:pt x="251" y="141"/>
                    <a:pt x="72" y="417"/>
                    <a:pt x="71" y="417"/>
                  </a:cubicBezTo>
                  <a:cubicBezTo>
                    <a:pt x="61" y="492"/>
                    <a:pt x="96" y="930"/>
                    <a:pt x="48" y="908"/>
                  </a:cubicBezTo>
                  <a:close/>
                </a:path>
              </a:pathLst>
            </a:custGeom>
            <a:solidFill>
              <a:srgbClr val="C6883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3" name="Google Shape;16762;p362">
              <a:extLst>
                <a:ext uri="{FF2B5EF4-FFF2-40B4-BE49-F238E27FC236}">
                  <a16:creationId xmlns:a16="http://schemas.microsoft.com/office/drawing/2014/main" id="{E683C3D8-B070-50B0-E7F3-2F4B627A9CAA}"/>
                </a:ext>
              </a:extLst>
            </p:cNvPr>
            <p:cNvSpPr/>
            <p:nvPr/>
          </p:nvSpPr>
          <p:spPr>
            <a:xfrm>
              <a:off x="2328" y="2516"/>
              <a:ext cx="978" cy="782"/>
            </a:xfrm>
            <a:custGeom>
              <a:avLst/>
              <a:gdLst/>
              <a:ahLst/>
              <a:cxnLst/>
              <a:rect l="l" t="t" r="r" b="b"/>
              <a:pathLst>
                <a:path w="488" h="391" extrusionOk="0">
                  <a:moveTo>
                    <a:pt x="360" y="362"/>
                  </a:moveTo>
                  <a:cubicBezTo>
                    <a:pt x="226" y="360"/>
                    <a:pt x="79" y="391"/>
                    <a:pt x="70" y="241"/>
                  </a:cubicBezTo>
                  <a:cubicBezTo>
                    <a:pt x="75" y="0"/>
                    <a:pt x="0" y="93"/>
                    <a:pt x="460" y="75"/>
                  </a:cubicBezTo>
                  <a:cubicBezTo>
                    <a:pt x="487" y="72"/>
                    <a:pt x="479" y="106"/>
                    <a:pt x="480" y="177"/>
                  </a:cubicBezTo>
                  <a:cubicBezTo>
                    <a:pt x="488" y="277"/>
                    <a:pt x="464" y="355"/>
                    <a:pt x="360" y="36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4" name="Google Shape;16763;p362">
              <a:extLst>
                <a:ext uri="{FF2B5EF4-FFF2-40B4-BE49-F238E27FC236}">
                  <a16:creationId xmlns:a16="http://schemas.microsoft.com/office/drawing/2014/main" id="{D8E04EAE-35BE-1462-5874-51D40973D67F}"/>
                </a:ext>
              </a:extLst>
            </p:cNvPr>
            <p:cNvSpPr/>
            <p:nvPr/>
          </p:nvSpPr>
          <p:spPr>
            <a:xfrm>
              <a:off x="2512" y="2634"/>
              <a:ext cx="339" cy="630"/>
            </a:xfrm>
            <a:custGeom>
              <a:avLst/>
              <a:gdLst/>
              <a:ahLst/>
              <a:cxnLst/>
              <a:rect l="l" t="t" r="r" b="b"/>
              <a:pathLst>
                <a:path w="169" h="315" extrusionOk="0">
                  <a:moveTo>
                    <a:pt x="100" y="221"/>
                  </a:moveTo>
                  <a:cubicBezTo>
                    <a:pt x="105" y="205"/>
                    <a:pt x="88" y="17"/>
                    <a:pt x="109" y="16"/>
                  </a:cubicBezTo>
                  <a:cubicBezTo>
                    <a:pt x="64" y="21"/>
                    <a:pt x="0" y="0"/>
                    <a:pt x="7" y="42"/>
                  </a:cubicBezTo>
                  <a:cubicBezTo>
                    <a:pt x="2" y="234"/>
                    <a:pt x="4" y="315"/>
                    <a:pt x="169" y="303"/>
                  </a:cubicBezTo>
                  <a:cubicBezTo>
                    <a:pt x="131" y="303"/>
                    <a:pt x="100" y="266"/>
                    <a:pt x="100" y="221"/>
                  </a:cubicBezTo>
                  <a:close/>
                </a:path>
              </a:pathLst>
            </a:custGeom>
            <a:solidFill>
              <a:srgbClr val="5956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5" name="Google Shape;16764;p362">
              <a:extLst>
                <a:ext uri="{FF2B5EF4-FFF2-40B4-BE49-F238E27FC236}">
                  <a16:creationId xmlns:a16="http://schemas.microsoft.com/office/drawing/2014/main" id="{387A2DF5-6EBA-CC43-7042-682F178B894B}"/>
                </a:ext>
              </a:extLst>
            </p:cNvPr>
            <p:cNvSpPr/>
            <p:nvPr/>
          </p:nvSpPr>
          <p:spPr>
            <a:xfrm>
              <a:off x="2907" y="2666"/>
              <a:ext cx="405" cy="596"/>
            </a:xfrm>
            <a:custGeom>
              <a:avLst/>
              <a:gdLst/>
              <a:ahLst/>
              <a:cxnLst/>
              <a:rect l="l" t="t" r="r" b="b"/>
              <a:pathLst>
                <a:path w="202" h="298" extrusionOk="0">
                  <a:moveTo>
                    <a:pt x="175" y="0"/>
                  </a:moveTo>
                  <a:cubicBezTo>
                    <a:pt x="71" y="0"/>
                    <a:pt x="71" y="0"/>
                    <a:pt x="71" y="0"/>
                  </a:cubicBezTo>
                  <a:cubicBezTo>
                    <a:pt x="89" y="0"/>
                    <a:pt x="79" y="61"/>
                    <a:pt x="82" y="118"/>
                  </a:cubicBezTo>
                  <a:cubicBezTo>
                    <a:pt x="82" y="215"/>
                    <a:pt x="93" y="274"/>
                    <a:pt x="0" y="287"/>
                  </a:cubicBezTo>
                  <a:cubicBezTo>
                    <a:pt x="202" y="298"/>
                    <a:pt x="194" y="215"/>
                    <a:pt x="191" y="29"/>
                  </a:cubicBezTo>
                  <a:cubicBezTo>
                    <a:pt x="189" y="15"/>
                    <a:pt x="199" y="11"/>
                    <a:pt x="175"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6" name="Google Shape;16765;p362">
              <a:extLst>
                <a:ext uri="{FF2B5EF4-FFF2-40B4-BE49-F238E27FC236}">
                  <a16:creationId xmlns:a16="http://schemas.microsoft.com/office/drawing/2014/main" id="{2D5EE7E4-CDC1-9DB7-19A8-C7F7B45A2E4A}"/>
                </a:ext>
              </a:extLst>
            </p:cNvPr>
            <p:cNvSpPr/>
            <p:nvPr/>
          </p:nvSpPr>
          <p:spPr>
            <a:xfrm>
              <a:off x="2091" y="2184"/>
              <a:ext cx="1574" cy="1094"/>
            </a:xfrm>
            <a:custGeom>
              <a:avLst/>
              <a:gdLst/>
              <a:ahLst/>
              <a:cxnLst/>
              <a:rect l="l" t="t" r="r" b="b"/>
              <a:pathLst>
                <a:path w="785" h="547" extrusionOk="0">
                  <a:moveTo>
                    <a:pt x="627" y="451"/>
                  </a:moveTo>
                  <a:cubicBezTo>
                    <a:pt x="0" y="434"/>
                    <a:pt x="161" y="547"/>
                    <a:pt x="139" y="173"/>
                  </a:cubicBezTo>
                  <a:cubicBezTo>
                    <a:pt x="141" y="126"/>
                    <a:pt x="129" y="104"/>
                    <a:pt x="159" y="97"/>
                  </a:cubicBezTo>
                  <a:cubicBezTo>
                    <a:pt x="785" y="114"/>
                    <a:pt x="625" y="0"/>
                    <a:pt x="647" y="374"/>
                  </a:cubicBezTo>
                  <a:cubicBezTo>
                    <a:pt x="644" y="421"/>
                    <a:pt x="657" y="444"/>
                    <a:pt x="627" y="451"/>
                  </a:cubicBezTo>
                  <a:close/>
                </a:path>
              </a:pathLst>
            </a:custGeom>
            <a:solidFill>
              <a:srgbClr val="A7ACB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7" name="Google Shape;16766;p362">
              <a:extLst>
                <a:ext uri="{FF2B5EF4-FFF2-40B4-BE49-F238E27FC236}">
                  <a16:creationId xmlns:a16="http://schemas.microsoft.com/office/drawing/2014/main" id="{0074B856-689E-0E6D-2785-DBB400448D31}"/>
                </a:ext>
              </a:extLst>
            </p:cNvPr>
            <p:cNvSpPr/>
            <p:nvPr/>
          </p:nvSpPr>
          <p:spPr>
            <a:xfrm>
              <a:off x="2322" y="2354"/>
              <a:ext cx="337" cy="802"/>
            </a:xfrm>
            <a:custGeom>
              <a:avLst/>
              <a:gdLst/>
              <a:ahLst/>
              <a:cxnLst/>
              <a:rect l="l" t="t" r="r" b="b"/>
              <a:pathLst>
                <a:path w="168" h="401" extrusionOk="0">
                  <a:moveTo>
                    <a:pt x="153" y="351"/>
                  </a:moveTo>
                  <a:cubicBezTo>
                    <a:pt x="161" y="339"/>
                    <a:pt x="135" y="0"/>
                    <a:pt x="168" y="12"/>
                  </a:cubicBezTo>
                  <a:cubicBezTo>
                    <a:pt x="0" y="6"/>
                    <a:pt x="59" y="8"/>
                    <a:pt x="48" y="196"/>
                  </a:cubicBezTo>
                  <a:cubicBezTo>
                    <a:pt x="51" y="401"/>
                    <a:pt x="20" y="363"/>
                    <a:pt x="168" y="366"/>
                  </a:cubicBezTo>
                  <a:cubicBezTo>
                    <a:pt x="160" y="366"/>
                    <a:pt x="153" y="359"/>
                    <a:pt x="153" y="351"/>
                  </a:cubicBezTo>
                  <a:close/>
                </a:path>
              </a:pathLst>
            </a:custGeom>
            <a:solidFill>
              <a:srgbClr val="BDBF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8" name="Google Shape;16767;p362">
              <a:extLst>
                <a:ext uri="{FF2B5EF4-FFF2-40B4-BE49-F238E27FC236}">
                  <a16:creationId xmlns:a16="http://schemas.microsoft.com/office/drawing/2014/main" id="{7BD938B8-CD8B-E9F2-148B-CE2DEC89FDAA}"/>
                </a:ext>
              </a:extLst>
            </p:cNvPr>
            <p:cNvSpPr/>
            <p:nvPr/>
          </p:nvSpPr>
          <p:spPr>
            <a:xfrm>
              <a:off x="3148" y="2354"/>
              <a:ext cx="278" cy="764"/>
            </a:xfrm>
            <a:custGeom>
              <a:avLst/>
              <a:gdLst/>
              <a:ahLst/>
              <a:cxnLst/>
              <a:rect l="l" t="t" r="r" b="b"/>
              <a:pathLst>
                <a:path w="139" h="382" extrusionOk="0">
                  <a:moveTo>
                    <a:pt x="100" y="12"/>
                  </a:moveTo>
                  <a:cubicBezTo>
                    <a:pt x="0" y="12"/>
                    <a:pt x="0" y="12"/>
                    <a:pt x="0" y="12"/>
                  </a:cubicBezTo>
                  <a:cubicBezTo>
                    <a:pt x="28" y="10"/>
                    <a:pt x="10" y="114"/>
                    <a:pt x="15" y="209"/>
                  </a:cubicBezTo>
                  <a:cubicBezTo>
                    <a:pt x="10" y="305"/>
                    <a:pt x="28" y="361"/>
                    <a:pt x="0" y="366"/>
                  </a:cubicBezTo>
                  <a:cubicBezTo>
                    <a:pt x="67" y="362"/>
                    <a:pt x="127" y="382"/>
                    <a:pt x="120" y="335"/>
                  </a:cubicBezTo>
                  <a:cubicBezTo>
                    <a:pt x="112" y="251"/>
                    <a:pt x="139" y="0"/>
                    <a:pt x="100" y="12"/>
                  </a:cubicBezTo>
                  <a:close/>
                </a:path>
              </a:pathLst>
            </a:custGeom>
            <a:solidFill>
              <a:srgbClr val="949B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89" name="Google Shape;16768;p362">
              <a:extLst>
                <a:ext uri="{FF2B5EF4-FFF2-40B4-BE49-F238E27FC236}">
                  <a16:creationId xmlns:a16="http://schemas.microsoft.com/office/drawing/2014/main" id="{89897341-407A-06C4-9FE7-3906DB74EAF9}"/>
                </a:ext>
              </a:extLst>
            </p:cNvPr>
            <p:cNvSpPr/>
            <p:nvPr/>
          </p:nvSpPr>
          <p:spPr>
            <a:xfrm>
              <a:off x="2284" y="2376"/>
              <a:ext cx="1167" cy="222"/>
            </a:xfrm>
            <a:custGeom>
              <a:avLst/>
              <a:gdLst/>
              <a:ahLst/>
              <a:cxnLst/>
              <a:rect l="l" t="t" r="r" b="b"/>
              <a:pathLst>
                <a:path w="583" h="111" extrusionOk="0">
                  <a:moveTo>
                    <a:pt x="550" y="86"/>
                  </a:moveTo>
                  <a:cubicBezTo>
                    <a:pt x="220" y="78"/>
                    <a:pt x="0" y="111"/>
                    <a:pt x="13" y="56"/>
                  </a:cubicBezTo>
                  <a:cubicBezTo>
                    <a:pt x="13" y="56"/>
                    <a:pt x="13" y="56"/>
                    <a:pt x="13" y="56"/>
                  </a:cubicBezTo>
                  <a:cubicBezTo>
                    <a:pt x="11" y="0"/>
                    <a:pt x="168" y="35"/>
                    <a:pt x="321" y="26"/>
                  </a:cubicBezTo>
                  <a:cubicBezTo>
                    <a:pt x="468" y="31"/>
                    <a:pt x="583" y="6"/>
                    <a:pt x="581" y="56"/>
                  </a:cubicBezTo>
                  <a:cubicBezTo>
                    <a:pt x="581" y="56"/>
                    <a:pt x="581" y="56"/>
                    <a:pt x="581" y="56"/>
                  </a:cubicBezTo>
                  <a:cubicBezTo>
                    <a:pt x="581" y="73"/>
                    <a:pt x="567" y="86"/>
                    <a:pt x="550" y="86"/>
                  </a:cubicBezTo>
                  <a:close/>
                </a:path>
              </a:pathLst>
            </a:custGeom>
            <a:solidFill>
              <a:srgbClr val="C7CA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0" name="Google Shape;16769;p362">
              <a:extLst>
                <a:ext uri="{FF2B5EF4-FFF2-40B4-BE49-F238E27FC236}">
                  <a16:creationId xmlns:a16="http://schemas.microsoft.com/office/drawing/2014/main" id="{26A7C960-D2DE-B691-2BA0-845B46204F9C}"/>
                </a:ext>
              </a:extLst>
            </p:cNvPr>
            <p:cNvSpPr/>
            <p:nvPr/>
          </p:nvSpPr>
          <p:spPr>
            <a:xfrm>
              <a:off x="2284" y="2588"/>
              <a:ext cx="1167" cy="222"/>
            </a:xfrm>
            <a:custGeom>
              <a:avLst/>
              <a:gdLst/>
              <a:ahLst/>
              <a:cxnLst/>
              <a:rect l="l" t="t" r="r" b="b"/>
              <a:pathLst>
                <a:path w="583" h="111" extrusionOk="0">
                  <a:moveTo>
                    <a:pt x="550" y="87"/>
                  </a:moveTo>
                  <a:cubicBezTo>
                    <a:pt x="220" y="79"/>
                    <a:pt x="0" y="111"/>
                    <a:pt x="13" y="56"/>
                  </a:cubicBezTo>
                  <a:cubicBezTo>
                    <a:pt x="13" y="56"/>
                    <a:pt x="13" y="56"/>
                    <a:pt x="13" y="56"/>
                  </a:cubicBezTo>
                  <a:cubicBezTo>
                    <a:pt x="11" y="0"/>
                    <a:pt x="168" y="35"/>
                    <a:pt x="321" y="26"/>
                  </a:cubicBezTo>
                  <a:cubicBezTo>
                    <a:pt x="468" y="31"/>
                    <a:pt x="583" y="6"/>
                    <a:pt x="581" y="56"/>
                  </a:cubicBezTo>
                  <a:cubicBezTo>
                    <a:pt x="581" y="56"/>
                    <a:pt x="581" y="56"/>
                    <a:pt x="581" y="56"/>
                  </a:cubicBezTo>
                  <a:cubicBezTo>
                    <a:pt x="581" y="73"/>
                    <a:pt x="567" y="87"/>
                    <a:pt x="550" y="87"/>
                  </a:cubicBezTo>
                  <a:close/>
                </a:path>
              </a:pathLst>
            </a:custGeom>
            <a:solidFill>
              <a:srgbClr val="C7CA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1" name="Google Shape;16770;p362">
              <a:extLst>
                <a:ext uri="{FF2B5EF4-FFF2-40B4-BE49-F238E27FC236}">
                  <a16:creationId xmlns:a16="http://schemas.microsoft.com/office/drawing/2014/main" id="{28B0ECEC-2278-8346-2115-50071B78BCA5}"/>
                </a:ext>
              </a:extLst>
            </p:cNvPr>
            <p:cNvSpPr/>
            <p:nvPr/>
          </p:nvSpPr>
          <p:spPr>
            <a:xfrm>
              <a:off x="2284" y="2800"/>
              <a:ext cx="1167" cy="222"/>
            </a:xfrm>
            <a:custGeom>
              <a:avLst/>
              <a:gdLst/>
              <a:ahLst/>
              <a:cxnLst/>
              <a:rect l="l" t="t" r="r" b="b"/>
              <a:pathLst>
                <a:path w="583" h="111" extrusionOk="0">
                  <a:moveTo>
                    <a:pt x="550" y="87"/>
                  </a:moveTo>
                  <a:cubicBezTo>
                    <a:pt x="220" y="79"/>
                    <a:pt x="0" y="111"/>
                    <a:pt x="13" y="56"/>
                  </a:cubicBezTo>
                  <a:cubicBezTo>
                    <a:pt x="13" y="56"/>
                    <a:pt x="13" y="56"/>
                    <a:pt x="13" y="56"/>
                  </a:cubicBezTo>
                  <a:cubicBezTo>
                    <a:pt x="11" y="0"/>
                    <a:pt x="168" y="35"/>
                    <a:pt x="321" y="26"/>
                  </a:cubicBezTo>
                  <a:cubicBezTo>
                    <a:pt x="468" y="32"/>
                    <a:pt x="583" y="6"/>
                    <a:pt x="581" y="56"/>
                  </a:cubicBezTo>
                  <a:cubicBezTo>
                    <a:pt x="581" y="56"/>
                    <a:pt x="581" y="56"/>
                    <a:pt x="581" y="56"/>
                  </a:cubicBezTo>
                  <a:cubicBezTo>
                    <a:pt x="581" y="73"/>
                    <a:pt x="567" y="87"/>
                    <a:pt x="550" y="87"/>
                  </a:cubicBezTo>
                  <a:close/>
                </a:path>
              </a:pathLst>
            </a:custGeom>
            <a:solidFill>
              <a:srgbClr val="C7CA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2" name="Google Shape;16771;p362">
              <a:extLst>
                <a:ext uri="{FF2B5EF4-FFF2-40B4-BE49-F238E27FC236}">
                  <a16:creationId xmlns:a16="http://schemas.microsoft.com/office/drawing/2014/main" id="{FFC2D590-447C-4A35-F6AC-F5ECEDD37739}"/>
                </a:ext>
              </a:extLst>
            </p:cNvPr>
            <p:cNvSpPr/>
            <p:nvPr/>
          </p:nvSpPr>
          <p:spPr>
            <a:xfrm>
              <a:off x="3206" y="2426"/>
              <a:ext cx="334" cy="154"/>
            </a:xfrm>
            <a:custGeom>
              <a:avLst/>
              <a:gdLst/>
              <a:ahLst/>
              <a:cxnLst/>
              <a:rect l="l" t="t" r="r" b="b"/>
              <a:pathLst>
                <a:path w="167" h="77" extrusionOk="0">
                  <a:moveTo>
                    <a:pt x="90" y="1"/>
                  </a:moveTo>
                  <a:cubicBezTo>
                    <a:pt x="0" y="1"/>
                    <a:pt x="0" y="1"/>
                    <a:pt x="0" y="1"/>
                  </a:cubicBezTo>
                  <a:cubicBezTo>
                    <a:pt x="22" y="0"/>
                    <a:pt x="27" y="58"/>
                    <a:pt x="0" y="61"/>
                  </a:cubicBezTo>
                  <a:cubicBezTo>
                    <a:pt x="167" y="77"/>
                    <a:pt x="124" y="5"/>
                    <a:pt x="90" y="1"/>
                  </a:cubicBezTo>
                  <a:close/>
                </a:path>
              </a:pathLst>
            </a:custGeom>
            <a:solidFill>
              <a:srgbClr val="B2B5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3" name="Google Shape;16772;p362">
              <a:extLst>
                <a:ext uri="{FF2B5EF4-FFF2-40B4-BE49-F238E27FC236}">
                  <a16:creationId xmlns:a16="http://schemas.microsoft.com/office/drawing/2014/main" id="{2C3CA53B-2FDE-A0B2-1FEB-601133C230A5}"/>
                </a:ext>
              </a:extLst>
            </p:cNvPr>
            <p:cNvSpPr/>
            <p:nvPr/>
          </p:nvSpPr>
          <p:spPr>
            <a:xfrm>
              <a:off x="2260" y="2392"/>
              <a:ext cx="352" cy="198"/>
            </a:xfrm>
            <a:custGeom>
              <a:avLst/>
              <a:gdLst/>
              <a:ahLst/>
              <a:cxnLst/>
              <a:rect l="l" t="t" r="r" b="b"/>
              <a:pathLst>
                <a:path w="176" h="99" extrusionOk="0">
                  <a:moveTo>
                    <a:pt x="157" y="48"/>
                  </a:moveTo>
                  <a:cubicBezTo>
                    <a:pt x="157" y="31"/>
                    <a:pt x="166" y="18"/>
                    <a:pt x="176" y="18"/>
                  </a:cubicBezTo>
                  <a:cubicBezTo>
                    <a:pt x="0" y="0"/>
                    <a:pt x="25" y="99"/>
                    <a:pt x="176" y="78"/>
                  </a:cubicBezTo>
                  <a:cubicBezTo>
                    <a:pt x="166" y="78"/>
                    <a:pt x="157" y="65"/>
                    <a:pt x="157" y="48"/>
                  </a:cubicBezTo>
                  <a:close/>
                </a:path>
              </a:pathLst>
            </a:custGeom>
            <a:solidFill>
              <a:srgbClr val="E0E0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4" name="Google Shape;16773;p362">
              <a:extLst>
                <a:ext uri="{FF2B5EF4-FFF2-40B4-BE49-F238E27FC236}">
                  <a16:creationId xmlns:a16="http://schemas.microsoft.com/office/drawing/2014/main" id="{6CD93853-4930-0A78-BA1C-502C50B2E70B}"/>
                </a:ext>
              </a:extLst>
            </p:cNvPr>
            <p:cNvSpPr/>
            <p:nvPr/>
          </p:nvSpPr>
          <p:spPr>
            <a:xfrm>
              <a:off x="2260" y="2604"/>
              <a:ext cx="352" cy="198"/>
            </a:xfrm>
            <a:custGeom>
              <a:avLst/>
              <a:gdLst/>
              <a:ahLst/>
              <a:cxnLst/>
              <a:rect l="l" t="t" r="r" b="b"/>
              <a:pathLst>
                <a:path w="176" h="99" extrusionOk="0">
                  <a:moveTo>
                    <a:pt x="157" y="48"/>
                  </a:moveTo>
                  <a:cubicBezTo>
                    <a:pt x="157" y="31"/>
                    <a:pt x="166" y="18"/>
                    <a:pt x="176" y="18"/>
                  </a:cubicBezTo>
                  <a:cubicBezTo>
                    <a:pt x="0" y="0"/>
                    <a:pt x="25" y="99"/>
                    <a:pt x="176" y="79"/>
                  </a:cubicBezTo>
                  <a:cubicBezTo>
                    <a:pt x="166" y="79"/>
                    <a:pt x="157" y="65"/>
                    <a:pt x="157" y="48"/>
                  </a:cubicBezTo>
                  <a:close/>
                </a:path>
              </a:pathLst>
            </a:custGeom>
            <a:solidFill>
              <a:srgbClr val="E0E0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5" name="Google Shape;16774;p362">
              <a:extLst>
                <a:ext uri="{FF2B5EF4-FFF2-40B4-BE49-F238E27FC236}">
                  <a16:creationId xmlns:a16="http://schemas.microsoft.com/office/drawing/2014/main" id="{DB4C295A-AF3A-2002-0C1F-20EEB215794A}"/>
                </a:ext>
              </a:extLst>
            </p:cNvPr>
            <p:cNvSpPr/>
            <p:nvPr/>
          </p:nvSpPr>
          <p:spPr>
            <a:xfrm>
              <a:off x="3206" y="2638"/>
              <a:ext cx="334" cy="156"/>
            </a:xfrm>
            <a:custGeom>
              <a:avLst/>
              <a:gdLst/>
              <a:ahLst/>
              <a:cxnLst/>
              <a:rect l="l" t="t" r="r" b="b"/>
              <a:pathLst>
                <a:path w="167" h="78" extrusionOk="0">
                  <a:moveTo>
                    <a:pt x="90" y="1"/>
                  </a:moveTo>
                  <a:cubicBezTo>
                    <a:pt x="0" y="1"/>
                    <a:pt x="0" y="1"/>
                    <a:pt x="0" y="1"/>
                  </a:cubicBezTo>
                  <a:cubicBezTo>
                    <a:pt x="22" y="0"/>
                    <a:pt x="27" y="58"/>
                    <a:pt x="0" y="62"/>
                  </a:cubicBezTo>
                  <a:cubicBezTo>
                    <a:pt x="167" y="78"/>
                    <a:pt x="124" y="5"/>
                    <a:pt x="90" y="1"/>
                  </a:cubicBezTo>
                  <a:close/>
                </a:path>
              </a:pathLst>
            </a:custGeom>
            <a:solidFill>
              <a:srgbClr val="B2B5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6" name="Google Shape;16775;p362">
              <a:extLst>
                <a:ext uri="{FF2B5EF4-FFF2-40B4-BE49-F238E27FC236}">
                  <a16:creationId xmlns:a16="http://schemas.microsoft.com/office/drawing/2014/main" id="{DDB69954-95F1-80C2-1B62-AFED5AF84BD4}"/>
                </a:ext>
              </a:extLst>
            </p:cNvPr>
            <p:cNvSpPr/>
            <p:nvPr/>
          </p:nvSpPr>
          <p:spPr>
            <a:xfrm>
              <a:off x="2260" y="2818"/>
              <a:ext cx="352" cy="196"/>
            </a:xfrm>
            <a:custGeom>
              <a:avLst/>
              <a:gdLst/>
              <a:ahLst/>
              <a:cxnLst/>
              <a:rect l="l" t="t" r="r" b="b"/>
              <a:pathLst>
                <a:path w="176" h="98" extrusionOk="0">
                  <a:moveTo>
                    <a:pt x="157" y="47"/>
                  </a:moveTo>
                  <a:cubicBezTo>
                    <a:pt x="157" y="31"/>
                    <a:pt x="166" y="17"/>
                    <a:pt x="176" y="17"/>
                  </a:cubicBezTo>
                  <a:cubicBezTo>
                    <a:pt x="0" y="0"/>
                    <a:pt x="25" y="98"/>
                    <a:pt x="176" y="78"/>
                  </a:cubicBezTo>
                  <a:cubicBezTo>
                    <a:pt x="166" y="78"/>
                    <a:pt x="157" y="64"/>
                    <a:pt x="157" y="47"/>
                  </a:cubicBezTo>
                  <a:close/>
                </a:path>
              </a:pathLst>
            </a:custGeom>
            <a:solidFill>
              <a:srgbClr val="E0E0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sp>
          <p:nvSpPr>
            <p:cNvPr id="97" name="Google Shape;16776;p362">
              <a:extLst>
                <a:ext uri="{FF2B5EF4-FFF2-40B4-BE49-F238E27FC236}">
                  <a16:creationId xmlns:a16="http://schemas.microsoft.com/office/drawing/2014/main" id="{624A153B-8E31-C804-F580-A1CD863179DC}"/>
                </a:ext>
              </a:extLst>
            </p:cNvPr>
            <p:cNvSpPr/>
            <p:nvPr/>
          </p:nvSpPr>
          <p:spPr>
            <a:xfrm>
              <a:off x="3206" y="2852"/>
              <a:ext cx="334" cy="154"/>
            </a:xfrm>
            <a:custGeom>
              <a:avLst/>
              <a:gdLst/>
              <a:ahLst/>
              <a:cxnLst/>
              <a:rect l="l" t="t" r="r" b="b"/>
              <a:pathLst>
                <a:path w="167" h="77" extrusionOk="0">
                  <a:moveTo>
                    <a:pt x="90" y="0"/>
                  </a:moveTo>
                  <a:cubicBezTo>
                    <a:pt x="0" y="0"/>
                    <a:pt x="0" y="0"/>
                    <a:pt x="0" y="0"/>
                  </a:cubicBezTo>
                  <a:cubicBezTo>
                    <a:pt x="22" y="0"/>
                    <a:pt x="27" y="57"/>
                    <a:pt x="0" y="61"/>
                  </a:cubicBezTo>
                  <a:cubicBezTo>
                    <a:pt x="167" y="77"/>
                    <a:pt x="124" y="4"/>
                    <a:pt x="90" y="0"/>
                  </a:cubicBezTo>
                  <a:close/>
                </a:path>
              </a:pathLst>
            </a:custGeom>
            <a:solidFill>
              <a:srgbClr val="B2B5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i="0" u="none" strike="noStrike" cap="none" dirty="0">
                <a:solidFill>
                  <a:srgbClr val="000000"/>
                </a:solidFill>
              </a:endParaRPr>
            </a:p>
          </p:txBody>
        </p:sp>
      </p:grpSp>
      <p:sp>
        <p:nvSpPr>
          <p:cNvPr id="2" name="Slide Number Placeholder 1">
            <a:extLst>
              <a:ext uri="{FF2B5EF4-FFF2-40B4-BE49-F238E27FC236}">
                <a16:creationId xmlns:a16="http://schemas.microsoft.com/office/drawing/2014/main" id="{03EDA69A-A055-78C3-ACB2-29D7D9B39811}"/>
              </a:ext>
            </a:extLst>
          </p:cNvPr>
          <p:cNvSpPr>
            <a:spLocks noGrp="1"/>
          </p:cNvSpPr>
          <p:nvPr>
            <p:ph type="sldNum" sz="quarter" idx="2"/>
          </p:nvPr>
        </p:nvSpPr>
        <p:spPr>
          <a:xfrm>
            <a:off x="23459184" y="12734543"/>
            <a:ext cx="488916" cy="471924"/>
          </a:xfrm>
        </p:spPr>
        <p:txBody>
          <a:bodyPr/>
          <a:lstStyle/>
          <a:p>
            <a:fld id="{86CB4B4D-7CA3-9044-876B-883B54F8677D}" type="slidenum">
              <a:rPr lang="el-GR" smtClean="0"/>
              <a:pPr/>
              <a:t>2</a:t>
            </a:fld>
            <a:endParaRPr lang="el-GR" dirty="0"/>
          </a:p>
        </p:txBody>
      </p:sp>
      <p:sp>
        <p:nvSpPr>
          <p:cNvPr id="4" name="TextBox 3">
            <a:extLst>
              <a:ext uri="{FF2B5EF4-FFF2-40B4-BE49-F238E27FC236}">
                <a16:creationId xmlns:a16="http://schemas.microsoft.com/office/drawing/2014/main" id="{1F85DCE7-D129-3D07-7557-9BE0F5945B9E}"/>
              </a:ext>
            </a:extLst>
          </p:cNvPr>
          <p:cNvSpPr txBox="1"/>
          <p:nvPr/>
        </p:nvSpPr>
        <p:spPr>
          <a:xfrm>
            <a:off x="1221527" y="3545421"/>
            <a:ext cx="20761111" cy="1747996"/>
          </a:xfrm>
          <a:prstGeom prst="roundRect">
            <a:avLst/>
          </a:prstGeom>
          <a:solidFill>
            <a:srgbClr val="A97E3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GB" sz="3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lang="en-GB" sz="3200">
              <a:solidFill>
                <a:schemeClr val="bg1"/>
              </a:solidFill>
              <a:latin typeface="Arial" panose="020B0604020202020204" pitchFamily="34" charset="0"/>
              <a:cs typeface="Arial" panose="020B0604020202020204" pitchFamily="34" charset="0"/>
            </a:endParaRPr>
          </a:p>
          <a:p>
            <a:pPr marL="0" marR="0" indent="0" algn="l" defTabSz="825500" rtl="0" fontAlgn="auto" latinLnBrk="0" hangingPunct="0">
              <a:lnSpc>
                <a:spcPct val="100000"/>
              </a:lnSpc>
              <a:spcBef>
                <a:spcPts val="0"/>
              </a:spcBef>
              <a:spcAft>
                <a:spcPts val="0"/>
              </a:spcAft>
              <a:buClrTx/>
              <a:buSzTx/>
              <a:buFontTx/>
              <a:buNone/>
              <a:tabLst/>
            </a:pPr>
            <a:endParaRPr kumimoji="0" lang="el-GR" sz="3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11" name="TextBox 10">
            <a:extLst>
              <a:ext uri="{FF2B5EF4-FFF2-40B4-BE49-F238E27FC236}">
                <a16:creationId xmlns:a16="http://schemas.microsoft.com/office/drawing/2014/main" id="{1490A886-1615-EB9C-D84F-6CC391C220CC}"/>
              </a:ext>
            </a:extLst>
          </p:cNvPr>
          <p:cNvSpPr txBox="1"/>
          <p:nvPr/>
        </p:nvSpPr>
        <p:spPr>
          <a:xfrm>
            <a:off x="1702217" y="4003474"/>
            <a:ext cx="20761111" cy="1747996"/>
          </a:xfrm>
          <a:prstGeom prst="roundRect">
            <a:avLst/>
          </a:prstGeom>
          <a:solidFill>
            <a:srgbClr val="E5D1B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dirty="0">
                <a:solidFill>
                  <a:schemeClr val="tx2"/>
                </a:solidFill>
                <a:latin typeface="Arial" panose="020B0604020202020204" pitchFamily="34" charset="0"/>
                <a:cs typeface="Arial" panose="020B0604020202020204" pitchFamily="34" charset="0"/>
              </a:rPr>
              <a:t>…establish Cyprus as an internationally recognized tech hub for innovation and entrepreneurship, where research, technology and sustainability converge to create opportunities, accelerate progress and drive economic growth in a globally connected environment</a:t>
            </a:r>
            <a:endParaRPr kumimoji="0" lang="el-GR" sz="3200" b="1" i="0" u="none" strike="noStrike" cap="none" spc="0" normalizeH="0" baseline="0" dirty="0">
              <a:ln>
                <a:noFill/>
              </a:ln>
              <a:solidFill>
                <a:schemeClr val="tx2"/>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860925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2" grpId="0"/>
      <p:bldP spid="73" grpId="0"/>
      <p:bldP spid="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oogle Shape;241;p6">
            <a:extLst>
              <a:ext uri="{FF2B5EF4-FFF2-40B4-BE49-F238E27FC236}">
                <a16:creationId xmlns:a16="http://schemas.microsoft.com/office/drawing/2014/main" id="{C6073B1E-5E01-17F6-DEFF-E28BB84BCB85}"/>
              </a:ext>
            </a:extLst>
          </p:cNvPr>
          <p:cNvGrpSpPr/>
          <p:nvPr/>
        </p:nvGrpSpPr>
        <p:grpSpPr>
          <a:xfrm>
            <a:off x="8572098" y="4391660"/>
            <a:ext cx="11784947" cy="5964245"/>
            <a:chOff x="-5781456" y="-1"/>
            <a:chExt cx="11784943" cy="5964243"/>
          </a:xfrm>
        </p:grpSpPr>
        <p:sp>
          <p:nvSpPr>
            <p:cNvPr id="34" name="Google Shape;243;p6">
              <a:extLst>
                <a:ext uri="{FF2B5EF4-FFF2-40B4-BE49-F238E27FC236}">
                  <a16:creationId xmlns:a16="http://schemas.microsoft.com/office/drawing/2014/main" id="{BC1DA977-AF7E-5579-7497-2D13CF5BC9BF}"/>
                </a:ext>
              </a:extLst>
            </p:cNvPr>
            <p:cNvSpPr/>
            <p:nvPr/>
          </p:nvSpPr>
          <p:spPr>
            <a:xfrm rot="10800000">
              <a:off x="-1" y="0"/>
              <a:ext cx="2939133" cy="3309942"/>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3A6680">
                <a:alpha val="80000"/>
              </a:srgbClr>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35" name="Google Shape;244;p6">
              <a:extLst>
                <a:ext uri="{FF2B5EF4-FFF2-40B4-BE49-F238E27FC236}">
                  <a16:creationId xmlns:a16="http://schemas.microsoft.com/office/drawing/2014/main" id="{8C72C27B-7B52-25E9-DF6D-F36F419420C1}"/>
                </a:ext>
              </a:extLst>
            </p:cNvPr>
            <p:cNvSpPr/>
            <p:nvPr/>
          </p:nvSpPr>
          <p:spPr>
            <a:xfrm rot="10800000">
              <a:off x="1536699" y="2654300"/>
              <a:ext cx="2939133" cy="3309942"/>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4C8E7D">
                <a:alpha val="80000"/>
              </a:srgbClr>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37" name="Google Shape;246;p6">
              <a:extLst>
                <a:ext uri="{FF2B5EF4-FFF2-40B4-BE49-F238E27FC236}">
                  <a16:creationId xmlns:a16="http://schemas.microsoft.com/office/drawing/2014/main" id="{F190B144-54E8-84AA-FFDD-B769340D501C}"/>
                </a:ext>
              </a:extLst>
            </p:cNvPr>
            <p:cNvSpPr/>
            <p:nvPr/>
          </p:nvSpPr>
          <p:spPr>
            <a:xfrm rot="10800000">
              <a:off x="-1" y="0"/>
              <a:ext cx="2939133" cy="3309942"/>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noFill/>
            <a:ln w="25400" cap="flat" cmpd="sng">
              <a:noFill/>
              <a:prstDash val="solid"/>
              <a:round/>
              <a:headEnd type="none" w="sm" len="sm"/>
              <a:tailEnd type="none" w="sm" len="sm"/>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38" name="Google Shape;247;p6">
              <a:extLst>
                <a:ext uri="{FF2B5EF4-FFF2-40B4-BE49-F238E27FC236}">
                  <a16:creationId xmlns:a16="http://schemas.microsoft.com/office/drawing/2014/main" id="{4EC8F32A-051A-5D0A-C6BE-5694254729BB}"/>
                </a:ext>
              </a:extLst>
            </p:cNvPr>
            <p:cNvSpPr/>
            <p:nvPr/>
          </p:nvSpPr>
          <p:spPr>
            <a:xfrm rot="10800000">
              <a:off x="3064354" y="-1"/>
              <a:ext cx="2939133" cy="3309942"/>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00839C"/>
            </a:solidFill>
            <a:ln w="25400" cap="flat" cmpd="sng">
              <a:noFill/>
              <a:prstDash val="solid"/>
              <a:round/>
              <a:headEnd type="none" w="sm" len="sm"/>
              <a:tailEnd type="none" w="sm" len="sm"/>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39" name="Google Shape;248;p6">
              <a:extLst>
                <a:ext uri="{FF2B5EF4-FFF2-40B4-BE49-F238E27FC236}">
                  <a16:creationId xmlns:a16="http://schemas.microsoft.com/office/drawing/2014/main" id="{E3ECA64D-3355-A402-FAFC-5478ABD2EBA8}"/>
                </a:ext>
              </a:extLst>
            </p:cNvPr>
            <p:cNvSpPr txBox="1"/>
            <p:nvPr/>
          </p:nvSpPr>
          <p:spPr>
            <a:xfrm>
              <a:off x="396586" y="1683085"/>
              <a:ext cx="2145960"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Inclusivity</a:t>
              </a:r>
              <a:endParaRPr sz="2000" b="1" dirty="0"/>
            </a:p>
          </p:txBody>
        </p:sp>
        <p:sp>
          <p:nvSpPr>
            <p:cNvPr id="40" name="Google Shape;249;p6">
              <a:extLst>
                <a:ext uri="{FF2B5EF4-FFF2-40B4-BE49-F238E27FC236}">
                  <a16:creationId xmlns:a16="http://schemas.microsoft.com/office/drawing/2014/main" id="{F7696871-B320-810F-E77A-355EF4999583}"/>
                </a:ext>
              </a:extLst>
            </p:cNvPr>
            <p:cNvSpPr txBox="1"/>
            <p:nvPr/>
          </p:nvSpPr>
          <p:spPr>
            <a:xfrm>
              <a:off x="1829141" y="4189648"/>
              <a:ext cx="2354248" cy="1087477"/>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Global Positioning</a:t>
              </a:r>
              <a:endParaRPr sz="2000" b="1" dirty="0"/>
            </a:p>
          </p:txBody>
        </p:sp>
        <p:sp>
          <p:nvSpPr>
            <p:cNvPr id="41" name="Google Shape;250;p6">
              <a:extLst>
                <a:ext uri="{FF2B5EF4-FFF2-40B4-BE49-F238E27FC236}">
                  <a16:creationId xmlns:a16="http://schemas.microsoft.com/office/drawing/2014/main" id="{4D96610C-A554-8D68-97D6-7872C879AB6A}"/>
                </a:ext>
              </a:extLst>
            </p:cNvPr>
            <p:cNvSpPr txBox="1"/>
            <p:nvPr/>
          </p:nvSpPr>
          <p:spPr>
            <a:xfrm>
              <a:off x="3256592" y="1835485"/>
              <a:ext cx="2567212"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Effectiveness</a:t>
              </a:r>
              <a:endParaRPr b="1" dirty="0"/>
            </a:p>
          </p:txBody>
        </p:sp>
        <p:sp>
          <p:nvSpPr>
            <p:cNvPr id="43" name="Google Shape;252;p6">
              <a:extLst>
                <a:ext uri="{FF2B5EF4-FFF2-40B4-BE49-F238E27FC236}">
                  <a16:creationId xmlns:a16="http://schemas.microsoft.com/office/drawing/2014/main" id="{147B2ADD-6661-197B-76B3-1D6BEDAD585D}"/>
                </a:ext>
              </a:extLst>
            </p:cNvPr>
            <p:cNvSpPr/>
            <p:nvPr/>
          </p:nvSpPr>
          <p:spPr>
            <a:xfrm>
              <a:off x="-5781456" y="5344020"/>
              <a:ext cx="419372" cy="419101"/>
            </a:xfrm>
            <a:custGeom>
              <a:avLst/>
              <a:gdLst/>
              <a:ahLst/>
              <a:cxnLst/>
              <a:rect l="l" t="t" r="r" b="b"/>
              <a:pathLst>
                <a:path w="21600" h="21600" extrusionOk="0">
                  <a:moveTo>
                    <a:pt x="9030" y="0"/>
                  </a:moveTo>
                  <a:cubicBezTo>
                    <a:pt x="8681" y="0"/>
                    <a:pt x="8403" y="278"/>
                    <a:pt x="8403" y="628"/>
                  </a:cubicBezTo>
                  <a:lnTo>
                    <a:pt x="8403" y="2357"/>
                  </a:lnTo>
                  <a:cubicBezTo>
                    <a:pt x="7754" y="2541"/>
                    <a:pt x="7126" y="2794"/>
                    <a:pt x="6536" y="3124"/>
                  </a:cubicBezTo>
                  <a:lnTo>
                    <a:pt x="5309" y="1910"/>
                  </a:lnTo>
                  <a:cubicBezTo>
                    <a:pt x="5062" y="1663"/>
                    <a:pt x="4664" y="1663"/>
                    <a:pt x="4418" y="1910"/>
                  </a:cubicBezTo>
                  <a:lnTo>
                    <a:pt x="1909" y="4406"/>
                  </a:lnTo>
                  <a:cubicBezTo>
                    <a:pt x="1791" y="4525"/>
                    <a:pt x="1728" y="4685"/>
                    <a:pt x="1728" y="4853"/>
                  </a:cubicBezTo>
                  <a:cubicBezTo>
                    <a:pt x="1728" y="5020"/>
                    <a:pt x="1791" y="5180"/>
                    <a:pt x="1909" y="5299"/>
                  </a:cubicBezTo>
                  <a:lnTo>
                    <a:pt x="3135" y="6526"/>
                  </a:lnTo>
                  <a:cubicBezTo>
                    <a:pt x="2806" y="7117"/>
                    <a:pt x="2553" y="7746"/>
                    <a:pt x="2369" y="8395"/>
                  </a:cubicBezTo>
                  <a:lnTo>
                    <a:pt x="641" y="8395"/>
                  </a:lnTo>
                  <a:cubicBezTo>
                    <a:pt x="292" y="8395"/>
                    <a:pt x="0" y="8672"/>
                    <a:pt x="0" y="9022"/>
                  </a:cubicBezTo>
                  <a:lnTo>
                    <a:pt x="0" y="12564"/>
                  </a:lnTo>
                  <a:cubicBezTo>
                    <a:pt x="0" y="12914"/>
                    <a:pt x="292" y="13205"/>
                    <a:pt x="641" y="13205"/>
                  </a:cubicBezTo>
                  <a:lnTo>
                    <a:pt x="2369" y="13205"/>
                  </a:lnTo>
                  <a:cubicBezTo>
                    <a:pt x="2553" y="13855"/>
                    <a:pt x="2806" y="14470"/>
                    <a:pt x="3135" y="15060"/>
                  </a:cubicBezTo>
                  <a:lnTo>
                    <a:pt x="1909" y="16287"/>
                  </a:lnTo>
                  <a:cubicBezTo>
                    <a:pt x="1662" y="16534"/>
                    <a:pt x="1662" y="16933"/>
                    <a:pt x="1909" y="17180"/>
                  </a:cubicBezTo>
                  <a:lnTo>
                    <a:pt x="4418" y="19690"/>
                  </a:lnTo>
                  <a:cubicBezTo>
                    <a:pt x="4664" y="19937"/>
                    <a:pt x="5062" y="19937"/>
                    <a:pt x="5309" y="19690"/>
                  </a:cubicBezTo>
                  <a:lnTo>
                    <a:pt x="6536" y="18462"/>
                  </a:lnTo>
                  <a:cubicBezTo>
                    <a:pt x="7126" y="18792"/>
                    <a:pt x="7755" y="19059"/>
                    <a:pt x="8403" y="19243"/>
                  </a:cubicBezTo>
                  <a:lnTo>
                    <a:pt x="8403" y="20959"/>
                  </a:lnTo>
                  <a:cubicBezTo>
                    <a:pt x="8403" y="21308"/>
                    <a:pt x="8681" y="21600"/>
                    <a:pt x="9030" y="21600"/>
                  </a:cubicBezTo>
                  <a:lnTo>
                    <a:pt x="12570" y="21600"/>
                  </a:lnTo>
                  <a:cubicBezTo>
                    <a:pt x="12919" y="21600"/>
                    <a:pt x="13211" y="21308"/>
                    <a:pt x="13211" y="20959"/>
                  </a:cubicBezTo>
                  <a:lnTo>
                    <a:pt x="13211" y="19243"/>
                  </a:lnTo>
                  <a:cubicBezTo>
                    <a:pt x="13859" y="19059"/>
                    <a:pt x="14474" y="18792"/>
                    <a:pt x="15064" y="18462"/>
                  </a:cubicBezTo>
                  <a:lnTo>
                    <a:pt x="16291" y="19690"/>
                  </a:lnTo>
                  <a:cubicBezTo>
                    <a:pt x="16538" y="19937"/>
                    <a:pt x="16935" y="19937"/>
                    <a:pt x="17182" y="19690"/>
                  </a:cubicBezTo>
                  <a:lnTo>
                    <a:pt x="19691" y="17180"/>
                  </a:lnTo>
                  <a:cubicBezTo>
                    <a:pt x="19938" y="16933"/>
                    <a:pt x="19938" y="16534"/>
                    <a:pt x="19691" y="16287"/>
                  </a:cubicBezTo>
                  <a:lnTo>
                    <a:pt x="18465" y="15060"/>
                  </a:lnTo>
                  <a:cubicBezTo>
                    <a:pt x="18794" y="14470"/>
                    <a:pt x="19047" y="13855"/>
                    <a:pt x="19231" y="13205"/>
                  </a:cubicBezTo>
                  <a:lnTo>
                    <a:pt x="20959" y="13205"/>
                  </a:lnTo>
                  <a:cubicBezTo>
                    <a:pt x="21308" y="13205"/>
                    <a:pt x="21600" y="12914"/>
                    <a:pt x="21600" y="12564"/>
                  </a:cubicBezTo>
                  <a:lnTo>
                    <a:pt x="21600" y="9022"/>
                  </a:lnTo>
                  <a:cubicBezTo>
                    <a:pt x="21600" y="8672"/>
                    <a:pt x="21308" y="8395"/>
                    <a:pt x="20959" y="8395"/>
                  </a:cubicBezTo>
                  <a:lnTo>
                    <a:pt x="19231" y="8395"/>
                  </a:lnTo>
                  <a:cubicBezTo>
                    <a:pt x="19047" y="7746"/>
                    <a:pt x="18794" y="7117"/>
                    <a:pt x="18465" y="6526"/>
                  </a:cubicBezTo>
                  <a:lnTo>
                    <a:pt x="19691" y="5299"/>
                  </a:lnTo>
                  <a:cubicBezTo>
                    <a:pt x="19809" y="5180"/>
                    <a:pt x="19872" y="5021"/>
                    <a:pt x="19872" y="4853"/>
                  </a:cubicBezTo>
                  <a:cubicBezTo>
                    <a:pt x="19872" y="4685"/>
                    <a:pt x="19809" y="4525"/>
                    <a:pt x="19691" y="4406"/>
                  </a:cubicBezTo>
                  <a:lnTo>
                    <a:pt x="17182" y="1910"/>
                  </a:lnTo>
                  <a:cubicBezTo>
                    <a:pt x="16936" y="1663"/>
                    <a:pt x="16538" y="1663"/>
                    <a:pt x="16291" y="1910"/>
                  </a:cubicBezTo>
                  <a:lnTo>
                    <a:pt x="15064" y="3124"/>
                  </a:lnTo>
                  <a:cubicBezTo>
                    <a:pt x="14474" y="2794"/>
                    <a:pt x="13859" y="2541"/>
                    <a:pt x="13211" y="2357"/>
                  </a:cubicBezTo>
                  <a:lnTo>
                    <a:pt x="13211" y="628"/>
                  </a:lnTo>
                  <a:cubicBezTo>
                    <a:pt x="13211" y="278"/>
                    <a:pt x="12919" y="0"/>
                    <a:pt x="12570" y="0"/>
                  </a:cubicBezTo>
                  <a:lnTo>
                    <a:pt x="9030" y="0"/>
                  </a:lnTo>
                  <a:close/>
                  <a:moveTo>
                    <a:pt x="10800" y="4351"/>
                  </a:moveTo>
                  <a:cubicBezTo>
                    <a:pt x="14348" y="4351"/>
                    <a:pt x="17238" y="7243"/>
                    <a:pt x="17238" y="10793"/>
                  </a:cubicBezTo>
                  <a:cubicBezTo>
                    <a:pt x="17238" y="14343"/>
                    <a:pt x="14348" y="17235"/>
                    <a:pt x="10800" y="17235"/>
                  </a:cubicBezTo>
                  <a:cubicBezTo>
                    <a:pt x="7252" y="17235"/>
                    <a:pt x="4362" y="14343"/>
                    <a:pt x="4362" y="10793"/>
                  </a:cubicBezTo>
                  <a:cubicBezTo>
                    <a:pt x="4362" y="7243"/>
                    <a:pt x="7252" y="4351"/>
                    <a:pt x="10800" y="4351"/>
                  </a:cubicBezTo>
                  <a:close/>
                  <a:moveTo>
                    <a:pt x="10800" y="5620"/>
                  </a:moveTo>
                  <a:cubicBezTo>
                    <a:pt x="7950" y="5620"/>
                    <a:pt x="5630" y="7941"/>
                    <a:pt x="5630" y="10793"/>
                  </a:cubicBezTo>
                  <a:cubicBezTo>
                    <a:pt x="5630" y="12532"/>
                    <a:pt x="6499" y="14080"/>
                    <a:pt x="7818" y="15018"/>
                  </a:cubicBezTo>
                  <a:lnTo>
                    <a:pt x="7818" y="14488"/>
                  </a:lnTo>
                  <a:cubicBezTo>
                    <a:pt x="7817" y="14094"/>
                    <a:pt x="7970" y="13722"/>
                    <a:pt x="8250" y="13442"/>
                  </a:cubicBezTo>
                  <a:cubicBezTo>
                    <a:pt x="8529" y="13163"/>
                    <a:pt x="8901" y="13010"/>
                    <a:pt x="9295" y="13010"/>
                  </a:cubicBezTo>
                  <a:cubicBezTo>
                    <a:pt x="9793" y="13010"/>
                    <a:pt x="11807" y="13010"/>
                    <a:pt x="12305" y="13010"/>
                  </a:cubicBezTo>
                  <a:cubicBezTo>
                    <a:pt x="12698" y="13010"/>
                    <a:pt x="13068" y="13152"/>
                    <a:pt x="13350" y="13429"/>
                  </a:cubicBezTo>
                  <a:cubicBezTo>
                    <a:pt x="13637" y="13710"/>
                    <a:pt x="13796" y="14092"/>
                    <a:pt x="13796" y="14488"/>
                  </a:cubicBezTo>
                  <a:lnTo>
                    <a:pt x="13796" y="15018"/>
                  </a:lnTo>
                  <a:cubicBezTo>
                    <a:pt x="15115" y="14080"/>
                    <a:pt x="15970" y="12532"/>
                    <a:pt x="15970" y="10793"/>
                  </a:cubicBezTo>
                  <a:cubicBezTo>
                    <a:pt x="15970" y="7941"/>
                    <a:pt x="13650" y="5620"/>
                    <a:pt x="10800" y="5620"/>
                  </a:cubicBezTo>
                  <a:close/>
                  <a:moveTo>
                    <a:pt x="10800" y="8185"/>
                  </a:moveTo>
                  <a:cubicBezTo>
                    <a:pt x="12004" y="8185"/>
                    <a:pt x="12988" y="9156"/>
                    <a:pt x="12988" y="10361"/>
                  </a:cubicBezTo>
                  <a:cubicBezTo>
                    <a:pt x="12988" y="11565"/>
                    <a:pt x="12004" y="12550"/>
                    <a:pt x="10800" y="12550"/>
                  </a:cubicBezTo>
                  <a:cubicBezTo>
                    <a:pt x="9596" y="12550"/>
                    <a:pt x="8612" y="11565"/>
                    <a:pt x="8612" y="10361"/>
                  </a:cubicBezTo>
                  <a:cubicBezTo>
                    <a:pt x="8612" y="9156"/>
                    <a:pt x="9596" y="8185"/>
                    <a:pt x="10800" y="8185"/>
                  </a:cubicBezTo>
                  <a:close/>
                  <a:moveTo>
                    <a:pt x="10800" y="9440"/>
                  </a:moveTo>
                  <a:cubicBezTo>
                    <a:pt x="10294" y="9440"/>
                    <a:pt x="9880" y="9854"/>
                    <a:pt x="9880" y="10361"/>
                  </a:cubicBezTo>
                  <a:cubicBezTo>
                    <a:pt x="9880" y="10867"/>
                    <a:pt x="10294" y="11281"/>
                    <a:pt x="10800" y="11281"/>
                  </a:cubicBezTo>
                  <a:cubicBezTo>
                    <a:pt x="11306" y="11281"/>
                    <a:pt x="11720" y="10867"/>
                    <a:pt x="11720" y="10361"/>
                  </a:cubicBezTo>
                  <a:cubicBezTo>
                    <a:pt x="11720" y="9854"/>
                    <a:pt x="11306" y="9440"/>
                    <a:pt x="10800" y="9440"/>
                  </a:cubicBezTo>
                  <a:close/>
                  <a:moveTo>
                    <a:pt x="9295" y="14265"/>
                  </a:moveTo>
                  <a:cubicBezTo>
                    <a:pt x="9181" y="14265"/>
                    <a:pt x="9072" y="14375"/>
                    <a:pt x="9072" y="14488"/>
                  </a:cubicBezTo>
                  <a:lnTo>
                    <a:pt x="9072" y="15674"/>
                  </a:lnTo>
                  <a:cubicBezTo>
                    <a:pt x="9611" y="15865"/>
                    <a:pt x="10196" y="15966"/>
                    <a:pt x="10800" y="15966"/>
                  </a:cubicBezTo>
                  <a:cubicBezTo>
                    <a:pt x="11404" y="15966"/>
                    <a:pt x="11989" y="15865"/>
                    <a:pt x="12528" y="15674"/>
                  </a:cubicBezTo>
                  <a:lnTo>
                    <a:pt x="12528" y="14488"/>
                  </a:lnTo>
                  <a:cubicBezTo>
                    <a:pt x="12528" y="14372"/>
                    <a:pt x="12417" y="14265"/>
                    <a:pt x="12305" y="14265"/>
                  </a:cubicBezTo>
                  <a:cubicBezTo>
                    <a:pt x="11807" y="14265"/>
                    <a:pt x="9793" y="14265"/>
                    <a:pt x="9295" y="14265"/>
                  </a:cubicBezTo>
                  <a:close/>
                </a:path>
              </a:pathLst>
            </a:custGeom>
            <a:solidFill>
              <a:srgbClr val="F7F5F6"/>
            </a:solid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000"/>
                <a:buFont typeface="Calibri"/>
                <a:buNone/>
              </a:pPr>
              <a:endParaRPr sz="3000" b="0" i="0" u="none" strike="noStrike" cap="none" dirty="0">
                <a:solidFill>
                  <a:srgbClr val="525455"/>
                </a:solidFill>
                <a:latin typeface="Helvetica Neue"/>
                <a:ea typeface="Helvetica Neue"/>
                <a:cs typeface="Helvetica Neue"/>
                <a:sym typeface="Helvetica Neue"/>
              </a:endParaRPr>
            </a:p>
          </p:txBody>
        </p:sp>
      </p:grpSp>
      <p:sp>
        <p:nvSpPr>
          <p:cNvPr id="29" name="TextBox 28">
            <a:extLst>
              <a:ext uri="{FF2B5EF4-FFF2-40B4-BE49-F238E27FC236}">
                <a16:creationId xmlns:a16="http://schemas.microsoft.com/office/drawing/2014/main" id="{0BE41AAD-0CF7-3828-852D-F888428B82BF}"/>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6000" dirty="0">
                <a:solidFill>
                  <a:srgbClr val="A97E38"/>
                </a:solidFill>
              </a:rPr>
              <a:t>A Park g</a:t>
            </a: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uided by values and principles</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30" name="Straight Connector 29">
            <a:extLst>
              <a:ext uri="{FF2B5EF4-FFF2-40B4-BE49-F238E27FC236}">
                <a16:creationId xmlns:a16="http://schemas.microsoft.com/office/drawing/2014/main" id="{8A04A223-D68F-A2AE-E4A9-84D870C9567D}"/>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grpSp>
        <p:nvGrpSpPr>
          <p:cNvPr id="31" name="Google Shape;228;p6">
            <a:extLst>
              <a:ext uri="{FF2B5EF4-FFF2-40B4-BE49-F238E27FC236}">
                <a16:creationId xmlns:a16="http://schemas.microsoft.com/office/drawing/2014/main" id="{4DA16626-4739-8E5E-23C0-DFA92D5C974E}"/>
              </a:ext>
            </a:extLst>
          </p:cNvPr>
          <p:cNvGrpSpPr/>
          <p:nvPr/>
        </p:nvGrpSpPr>
        <p:grpSpPr>
          <a:xfrm>
            <a:off x="4058589" y="4621393"/>
            <a:ext cx="6012534" cy="5964245"/>
            <a:chOff x="0" y="-1"/>
            <a:chExt cx="6012532" cy="5964243"/>
          </a:xfrm>
        </p:grpSpPr>
        <p:sp>
          <p:nvSpPr>
            <p:cNvPr id="49" name="Google Shape;233;p6">
              <a:extLst>
                <a:ext uri="{FF2B5EF4-FFF2-40B4-BE49-F238E27FC236}">
                  <a16:creationId xmlns:a16="http://schemas.microsoft.com/office/drawing/2014/main" id="{953B0E62-70E1-C49A-8B0F-9D81267C3300}"/>
                </a:ext>
              </a:extLst>
            </p:cNvPr>
            <p:cNvSpPr/>
            <p:nvPr/>
          </p:nvSpPr>
          <p:spPr>
            <a:xfrm>
              <a:off x="3073400" y="2654299"/>
              <a:ext cx="2939132" cy="3309943"/>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F37D63"/>
            </a:solidFill>
            <a:ln w="25400" cap="flat" cmpd="sng">
              <a:noFill/>
              <a:prstDash val="solid"/>
              <a:round/>
              <a:headEnd type="none" w="sm" len="sm"/>
              <a:tailEnd type="none" w="sm" len="sm"/>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45" name="Google Shape;229;p6">
              <a:extLst>
                <a:ext uri="{FF2B5EF4-FFF2-40B4-BE49-F238E27FC236}">
                  <a16:creationId xmlns:a16="http://schemas.microsoft.com/office/drawing/2014/main" id="{E76DC235-B0B2-9DB4-ECAC-AC22B0D99907}"/>
                </a:ext>
              </a:extLst>
            </p:cNvPr>
            <p:cNvSpPr/>
            <p:nvPr/>
          </p:nvSpPr>
          <p:spPr>
            <a:xfrm>
              <a:off x="0" y="2654299"/>
              <a:ext cx="2939132" cy="3309943"/>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chemeClr val="accent1">
                <a:alpha val="80000"/>
              </a:schemeClr>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47" name="Google Shape;231;p6">
              <a:extLst>
                <a:ext uri="{FF2B5EF4-FFF2-40B4-BE49-F238E27FC236}">
                  <a16:creationId xmlns:a16="http://schemas.microsoft.com/office/drawing/2014/main" id="{DDEA7D43-4A3B-159E-8ACA-8C5F39C1D737}"/>
                </a:ext>
              </a:extLst>
            </p:cNvPr>
            <p:cNvSpPr/>
            <p:nvPr/>
          </p:nvSpPr>
          <p:spPr>
            <a:xfrm>
              <a:off x="1536700" y="-1"/>
              <a:ext cx="2939132" cy="3309943"/>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CF7D7A">
                <a:alpha val="80000"/>
              </a:srgbClr>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E38A15"/>
                </a:solidFill>
                <a:latin typeface="Helvetica Neue"/>
                <a:ea typeface="Helvetica Neue"/>
                <a:cs typeface="Helvetica Neue"/>
                <a:sym typeface="Helvetica Neue"/>
              </a:endParaRPr>
            </a:p>
          </p:txBody>
        </p:sp>
        <p:sp>
          <p:nvSpPr>
            <p:cNvPr id="48" name="Google Shape;232;p6">
              <a:extLst>
                <a:ext uri="{FF2B5EF4-FFF2-40B4-BE49-F238E27FC236}">
                  <a16:creationId xmlns:a16="http://schemas.microsoft.com/office/drawing/2014/main" id="{C78A6F99-1082-69EF-2FD5-C3D7A73D9AA6}"/>
                </a:ext>
              </a:extLst>
            </p:cNvPr>
            <p:cNvSpPr/>
            <p:nvPr/>
          </p:nvSpPr>
          <p:spPr>
            <a:xfrm>
              <a:off x="1536700" y="-1"/>
              <a:ext cx="2939132" cy="3309943"/>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noFill/>
            <a:ln w="25400" cap="flat" cmpd="sng">
              <a:noFill/>
              <a:prstDash val="solid"/>
              <a:round/>
              <a:headEnd type="none" w="sm" len="sm"/>
              <a:tailEnd type="none" w="sm" len="sm"/>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50" name="Google Shape;234;p6">
              <a:extLst>
                <a:ext uri="{FF2B5EF4-FFF2-40B4-BE49-F238E27FC236}">
                  <a16:creationId xmlns:a16="http://schemas.microsoft.com/office/drawing/2014/main" id="{6A91A9E7-6856-A7E6-74D6-C01560FEA8CD}"/>
                </a:ext>
              </a:extLst>
            </p:cNvPr>
            <p:cNvSpPr/>
            <p:nvPr/>
          </p:nvSpPr>
          <p:spPr>
            <a:xfrm>
              <a:off x="0" y="2654299"/>
              <a:ext cx="2939132" cy="3309943"/>
            </a:xfrm>
            <a:custGeom>
              <a:avLst/>
              <a:gdLst/>
              <a:ahLst/>
              <a:cxnLst/>
              <a:rect l="l" t="t" r="r" b="b"/>
              <a:pathLst>
                <a:path w="21595" h="21594" extrusionOk="0">
                  <a:moveTo>
                    <a:pt x="777" y="4872"/>
                  </a:moveTo>
                  <a:lnTo>
                    <a:pt x="9884" y="224"/>
                  </a:lnTo>
                  <a:cubicBezTo>
                    <a:pt x="10162" y="78"/>
                    <a:pt x="10478" y="1"/>
                    <a:pt x="10800" y="0"/>
                  </a:cubicBezTo>
                  <a:cubicBezTo>
                    <a:pt x="11124" y="-1"/>
                    <a:pt x="11442" y="75"/>
                    <a:pt x="11722" y="220"/>
                  </a:cubicBezTo>
                  <a:lnTo>
                    <a:pt x="20721" y="4826"/>
                  </a:lnTo>
                  <a:cubicBezTo>
                    <a:pt x="20988" y="4980"/>
                    <a:pt x="21208" y="5190"/>
                    <a:pt x="21361" y="5437"/>
                  </a:cubicBezTo>
                  <a:cubicBezTo>
                    <a:pt x="21490" y="5647"/>
                    <a:pt x="21568" y="5878"/>
                    <a:pt x="21590" y="6115"/>
                  </a:cubicBezTo>
                  <a:lnTo>
                    <a:pt x="21595" y="15472"/>
                  </a:lnTo>
                  <a:cubicBezTo>
                    <a:pt x="21589" y="15724"/>
                    <a:pt x="21515" y="15971"/>
                    <a:pt x="21379" y="16192"/>
                  </a:cubicBezTo>
                  <a:cubicBezTo>
                    <a:pt x="21241" y="16416"/>
                    <a:pt x="21043" y="16607"/>
                    <a:pt x="20803" y="16748"/>
                  </a:cubicBezTo>
                  <a:lnTo>
                    <a:pt x="11821" y="21361"/>
                  </a:lnTo>
                  <a:cubicBezTo>
                    <a:pt x="11520" y="21509"/>
                    <a:pt x="11183" y="21589"/>
                    <a:pt x="10840" y="21594"/>
                  </a:cubicBezTo>
                  <a:cubicBezTo>
                    <a:pt x="10486" y="21599"/>
                    <a:pt x="10137" y="21524"/>
                    <a:pt x="9825" y="21377"/>
                  </a:cubicBezTo>
                  <a:lnTo>
                    <a:pt x="818" y="16750"/>
                  </a:lnTo>
                  <a:cubicBezTo>
                    <a:pt x="583" y="16624"/>
                    <a:pt x="386" y="16449"/>
                    <a:pt x="244" y="16240"/>
                  </a:cubicBezTo>
                  <a:cubicBezTo>
                    <a:pt x="83" y="16003"/>
                    <a:pt x="-2" y="15732"/>
                    <a:pt x="0" y="15455"/>
                  </a:cubicBezTo>
                  <a:lnTo>
                    <a:pt x="1" y="6179"/>
                  </a:lnTo>
                  <a:cubicBezTo>
                    <a:pt x="-5" y="5907"/>
                    <a:pt x="71" y="5639"/>
                    <a:pt x="221" y="5401"/>
                  </a:cubicBezTo>
                  <a:cubicBezTo>
                    <a:pt x="356" y="5187"/>
                    <a:pt x="546" y="5006"/>
                    <a:pt x="777" y="4872"/>
                  </a:cubicBezTo>
                  <a:close/>
                </a:path>
              </a:pathLst>
            </a:custGeom>
            <a:solidFill>
              <a:srgbClr val="E38A15"/>
            </a:solidFill>
            <a:ln w="25400" cap="flat" cmpd="sng">
              <a:noFill/>
              <a:prstDash val="solid"/>
              <a:round/>
              <a:headEnd type="none" w="sm" len="sm"/>
              <a:tailEnd type="none" w="sm" len="sm"/>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525455"/>
                </a:buClr>
                <a:buSzPts val="3000"/>
                <a:buFont typeface="Helvetica Neue"/>
                <a:buNone/>
              </a:pPr>
              <a:endParaRPr sz="3000" b="0" i="0" u="none" strike="noStrike" cap="none" dirty="0">
                <a:solidFill>
                  <a:srgbClr val="525455"/>
                </a:solidFill>
                <a:latin typeface="Helvetica Neue"/>
                <a:ea typeface="Helvetica Neue"/>
                <a:cs typeface="Helvetica Neue"/>
                <a:sym typeface="Helvetica Neue"/>
              </a:endParaRPr>
            </a:p>
          </p:txBody>
        </p:sp>
        <p:sp>
          <p:nvSpPr>
            <p:cNvPr id="51" name="Google Shape;235;p6">
              <a:extLst>
                <a:ext uri="{FF2B5EF4-FFF2-40B4-BE49-F238E27FC236}">
                  <a16:creationId xmlns:a16="http://schemas.microsoft.com/office/drawing/2014/main" id="{00BED156-BC47-3656-8A26-F4C68CF03A4A}"/>
                </a:ext>
              </a:extLst>
            </p:cNvPr>
            <p:cNvSpPr txBox="1"/>
            <p:nvPr/>
          </p:nvSpPr>
          <p:spPr>
            <a:xfrm>
              <a:off x="188291" y="4352625"/>
              <a:ext cx="2557372"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Collaboration</a:t>
              </a:r>
              <a:endParaRPr sz="2000" b="1" dirty="0"/>
            </a:p>
          </p:txBody>
        </p:sp>
        <p:sp>
          <p:nvSpPr>
            <p:cNvPr id="52" name="Google Shape;236;p6">
              <a:extLst>
                <a:ext uri="{FF2B5EF4-FFF2-40B4-BE49-F238E27FC236}">
                  <a16:creationId xmlns:a16="http://schemas.microsoft.com/office/drawing/2014/main" id="{B6030580-840F-B886-6B58-E106F1A818A5}"/>
                </a:ext>
              </a:extLst>
            </p:cNvPr>
            <p:cNvSpPr txBox="1"/>
            <p:nvPr/>
          </p:nvSpPr>
          <p:spPr>
            <a:xfrm>
              <a:off x="2013528" y="1683085"/>
              <a:ext cx="1985476"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Innovation</a:t>
              </a:r>
              <a:endParaRPr sz="2000" b="1" dirty="0"/>
            </a:p>
          </p:txBody>
        </p:sp>
        <p:sp>
          <p:nvSpPr>
            <p:cNvPr id="53" name="Google Shape;237;p6">
              <a:extLst>
                <a:ext uri="{FF2B5EF4-FFF2-40B4-BE49-F238E27FC236}">
                  <a16:creationId xmlns:a16="http://schemas.microsoft.com/office/drawing/2014/main" id="{A0824423-2170-324F-03A0-BCFAD8E51F8B}"/>
                </a:ext>
              </a:extLst>
            </p:cNvPr>
            <p:cNvSpPr txBox="1"/>
            <p:nvPr/>
          </p:nvSpPr>
          <p:spPr>
            <a:xfrm>
              <a:off x="3236272" y="4352625"/>
              <a:ext cx="2641617" cy="595035"/>
            </a:xfrm>
            <a:prstGeom prst="rect">
              <a:avLst/>
            </a:prstGeom>
            <a:noFill/>
            <a:ln>
              <a:noFill/>
            </a:ln>
          </p:spPr>
          <p:txBody>
            <a:bodyPr spcFirstLastPara="1" wrap="square" lIns="50800" tIns="50800" rIns="50800" bIns="50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2000"/>
                <a:buFont typeface="Barlow Medium"/>
                <a:buNone/>
              </a:pPr>
              <a:r>
                <a:rPr lang="en-US" sz="3200" b="1" i="0" u="none" strike="noStrike" cap="none" dirty="0">
                  <a:solidFill>
                    <a:schemeClr val="lt1"/>
                  </a:solidFill>
                  <a:latin typeface="Barlow Medium"/>
                  <a:ea typeface="Barlow Medium"/>
                  <a:cs typeface="Barlow Medium"/>
                  <a:sym typeface="Barlow Medium"/>
                </a:rPr>
                <a:t>Sustainability</a:t>
              </a:r>
              <a:endParaRPr sz="2000" b="1" dirty="0"/>
            </a:p>
          </p:txBody>
        </p:sp>
      </p:grpSp>
      <p:sp>
        <p:nvSpPr>
          <p:cNvPr id="57" name="TextBox 56">
            <a:extLst>
              <a:ext uri="{FF2B5EF4-FFF2-40B4-BE49-F238E27FC236}">
                <a16:creationId xmlns:a16="http://schemas.microsoft.com/office/drawing/2014/main" id="{97831962-702D-2826-80E1-D5FE0473CCE5}"/>
              </a:ext>
            </a:extLst>
          </p:cNvPr>
          <p:cNvSpPr txBox="1"/>
          <p:nvPr/>
        </p:nvSpPr>
        <p:spPr>
          <a:xfrm>
            <a:off x="393073" y="2863216"/>
            <a:ext cx="11790000" cy="656590"/>
          </a:xfrm>
          <a:prstGeom prst="rect">
            <a:avLst/>
          </a:prstGeom>
          <a:solidFill>
            <a:srgbClr val="A97E3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Values</a:t>
            </a:r>
            <a:endParaRPr kumimoji="0" lang="el-GR" sz="3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58" name="TextBox 57">
            <a:extLst>
              <a:ext uri="{FF2B5EF4-FFF2-40B4-BE49-F238E27FC236}">
                <a16:creationId xmlns:a16="http://schemas.microsoft.com/office/drawing/2014/main" id="{16A34571-C136-B621-035D-00F34D87F352}"/>
              </a:ext>
            </a:extLst>
          </p:cNvPr>
          <p:cNvSpPr txBox="1"/>
          <p:nvPr/>
        </p:nvSpPr>
        <p:spPr>
          <a:xfrm>
            <a:off x="12258828" y="2863216"/>
            <a:ext cx="11790000" cy="656590"/>
          </a:xfrm>
          <a:prstGeom prst="rect">
            <a:avLst/>
          </a:prstGeom>
          <a:solidFill>
            <a:srgbClr val="A97E3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Guiding principles</a:t>
            </a:r>
            <a:endParaRPr kumimoji="0" lang="el-GR"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cxnSp>
        <p:nvCxnSpPr>
          <p:cNvPr id="59" name="Straight Connector 58">
            <a:extLst>
              <a:ext uri="{FF2B5EF4-FFF2-40B4-BE49-F238E27FC236}">
                <a16:creationId xmlns:a16="http://schemas.microsoft.com/office/drawing/2014/main" id="{71AE0B83-D01F-9B23-4809-C9A6B72D4FA3}"/>
              </a:ext>
            </a:extLst>
          </p:cNvPr>
          <p:cNvCxnSpPr>
            <a:cxnSpLocks/>
          </p:cNvCxnSpPr>
          <p:nvPr/>
        </p:nvCxnSpPr>
        <p:spPr>
          <a:xfrm>
            <a:off x="3763719" y="5094412"/>
            <a:ext cx="1773775" cy="1102465"/>
          </a:xfrm>
          <a:prstGeom prst="line">
            <a:avLst/>
          </a:prstGeom>
          <a:ln w="9525">
            <a:solidFill>
              <a:srgbClr val="CF7D7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3959D5A-EDAD-9D36-6BEE-A35BE83727C4}"/>
              </a:ext>
            </a:extLst>
          </p:cNvPr>
          <p:cNvSpPr txBox="1"/>
          <p:nvPr/>
        </p:nvSpPr>
        <p:spPr>
          <a:xfrm>
            <a:off x="393073" y="4106179"/>
            <a:ext cx="3291932" cy="1938992"/>
          </a:xfrm>
          <a:prstGeom prst="rect">
            <a:avLst/>
          </a:prstGeom>
          <a:noFill/>
          <a:ln w="12700" cap="flat">
            <a:solidFill>
              <a:srgbClr val="CF7D7A"/>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chemeClr val="tx2"/>
                </a:solidFill>
                <a:effectLst/>
                <a:latin typeface="Arial" panose="020B0604020202020204" pitchFamily="34" charset="0"/>
                <a:cs typeface="Arial" panose="020B0604020202020204" pitchFamily="34" charset="0"/>
              </a:rPr>
              <a:t>A commitment to developing and applying </a:t>
            </a:r>
            <a:r>
              <a:rPr lang="en-US" sz="2400" i="0" dirty="0">
                <a:solidFill>
                  <a:srgbClr val="CF7D7A"/>
                </a:solidFill>
                <a:effectLst/>
                <a:latin typeface="Arial" panose="020B0604020202020204" pitchFamily="34" charset="0"/>
                <a:cs typeface="Arial" panose="020B0604020202020204" pitchFamily="34" charset="0"/>
              </a:rPr>
              <a:t>advanced technologies</a:t>
            </a:r>
            <a:r>
              <a:rPr lang="en-US" sz="2400" i="0" dirty="0">
                <a:solidFill>
                  <a:schemeClr val="tx2"/>
                </a:solidFill>
                <a:effectLst/>
                <a:latin typeface="Arial" panose="020B0604020202020204" pitchFamily="34" charset="0"/>
                <a:cs typeface="Arial" panose="020B0604020202020204" pitchFamily="34" charset="0"/>
              </a:rPr>
              <a:t> </a:t>
            </a:r>
            <a:r>
              <a:rPr lang="en-US" sz="2400" b="0" i="0" dirty="0">
                <a:solidFill>
                  <a:schemeClr val="tx2"/>
                </a:solidFill>
                <a:effectLst/>
                <a:latin typeface="Arial" panose="020B0604020202020204" pitchFamily="34" charset="0"/>
                <a:cs typeface="Arial" panose="020B0604020202020204" pitchFamily="34" charset="0"/>
              </a:rPr>
              <a:t>and </a:t>
            </a:r>
            <a:r>
              <a:rPr lang="en-US" sz="2400" i="0" dirty="0">
                <a:solidFill>
                  <a:srgbClr val="CF7D7A"/>
                </a:solidFill>
                <a:effectLst/>
                <a:latin typeface="Arial" panose="020B0604020202020204" pitchFamily="34" charset="0"/>
                <a:cs typeface="Arial" panose="020B0604020202020204" pitchFamily="34" charset="0"/>
              </a:rPr>
              <a:t>innovative solutions</a:t>
            </a:r>
            <a:endParaRPr lang="el-GR" sz="2400" dirty="0">
              <a:solidFill>
                <a:srgbClr val="CF7D7A"/>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AD7D0096-F2B7-5947-BEBC-FAA4FFD8B0DD}"/>
              </a:ext>
            </a:extLst>
          </p:cNvPr>
          <p:cNvSpPr txBox="1"/>
          <p:nvPr/>
        </p:nvSpPr>
        <p:spPr>
          <a:xfrm>
            <a:off x="393073" y="9386409"/>
            <a:ext cx="3291932" cy="2308324"/>
          </a:xfrm>
          <a:prstGeom prst="rect">
            <a:avLst/>
          </a:prstGeom>
          <a:noFill/>
          <a:ln w="12700" cap="flat">
            <a:solidFill>
              <a:srgbClr val="E38A15"/>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chemeClr val="tx2"/>
                </a:solidFill>
                <a:effectLst/>
                <a:latin typeface="Arial" panose="020B0604020202020204" pitchFamily="34" charset="0"/>
                <a:cs typeface="Arial" panose="020B0604020202020204" pitchFamily="34" charset="0"/>
              </a:rPr>
              <a:t>Establishing robust networks between </a:t>
            </a:r>
            <a:r>
              <a:rPr lang="en-US" sz="2400" i="0" dirty="0">
                <a:solidFill>
                  <a:srgbClr val="E38A15"/>
                </a:solidFill>
                <a:effectLst/>
                <a:latin typeface="Arial" panose="020B0604020202020204" pitchFamily="34" charset="0"/>
                <a:cs typeface="Arial" panose="020B0604020202020204" pitchFamily="34" charset="0"/>
              </a:rPr>
              <a:t>businesses, academia, and government</a:t>
            </a:r>
            <a:r>
              <a:rPr lang="en-US" sz="2400" b="0" dirty="0">
                <a:solidFill>
                  <a:schemeClr val="tx2"/>
                </a:solidFill>
                <a:latin typeface="Arial" panose="020B0604020202020204" pitchFamily="34" charset="0"/>
                <a:cs typeface="Arial" panose="020B0604020202020204" pitchFamily="34" charset="0"/>
              </a:rPr>
              <a:t> to unlock </a:t>
            </a:r>
            <a:r>
              <a:rPr lang="en-US" sz="2400" i="0" dirty="0">
                <a:solidFill>
                  <a:srgbClr val="E38A15"/>
                </a:solidFill>
                <a:effectLst/>
                <a:latin typeface="Arial" panose="020B0604020202020204" pitchFamily="34" charset="0"/>
                <a:cs typeface="Arial" panose="020B0604020202020204" pitchFamily="34" charset="0"/>
              </a:rPr>
              <a:t>synergies</a:t>
            </a:r>
            <a:endParaRPr lang="el-GR" sz="2400" dirty="0">
              <a:solidFill>
                <a:srgbClr val="E38A15"/>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1D3CF9B4-00A3-2F8A-7AF9-820BB9F36C35}"/>
              </a:ext>
            </a:extLst>
          </p:cNvPr>
          <p:cNvSpPr txBox="1"/>
          <p:nvPr/>
        </p:nvSpPr>
        <p:spPr>
          <a:xfrm>
            <a:off x="10582576" y="9271537"/>
            <a:ext cx="3291932" cy="2308324"/>
          </a:xfrm>
          <a:prstGeom prst="rect">
            <a:avLst/>
          </a:prstGeom>
          <a:noFill/>
          <a:ln w="12700" cap="flat">
            <a:solidFill>
              <a:srgbClr val="F37D63"/>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chemeClr val="tx2"/>
                </a:solidFill>
                <a:latin typeface="Arial" panose="020B0604020202020204" pitchFamily="34" charset="0"/>
                <a:cs typeface="Arial" panose="020B0604020202020204" pitchFamily="34" charset="0"/>
              </a:rPr>
              <a:t>Ensuring </a:t>
            </a:r>
            <a:r>
              <a:rPr lang="en-US" sz="2400" i="0" dirty="0">
                <a:solidFill>
                  <a:srgbClr val="F37D63"/>
                </a:solidFill>
                <a:effectLst/>
                <a:latin typeface="Arial" panose="020B0604020202020204" pitchFamily="34" charset="0"/>
                <a:cs typeface="Arial" panose="020B0604020202020204" pitchFamily="34" charset="0"/>
              </a:rPr>
              <a:t>environmentally responsible growth</a:t>
            </a:r>
            <a:r>
              <a:rPr lang="en-US" sz="2400" b="0" i="0" dirty="0">
                <a:solidFill>
                  <a:srgbClr val="000000"/>
                </a:solidFill>
                <a:effectLst/>
                <a:latin typeface="Arial" panose="020B0604020202020204" pitchFamily="34" charset="0"/>
                <a:cs typeface="Arial" panose="020B0604020202020204" pitchFamily="34" charset="0"/>
              </a:rPr>
              <a:t>, </a:t>
            </a:r>
            <a:r>
              <a:rPr lang="en-US" sz="2400" i="0" dirty="0">
                <a:solidFill>
                  <a:srgbClr val="F37D63"/>
                </a:solidFill>
                <a:effectLst/>
                <a:latin typeface="Arial" panose="020B0604020202020204" pitchFamily="34" charset="0"/>
                <a:cs typeface="Arial" panose="020B0604020202020204" pitchFamily="34" charset="0"/>
              </a:rPr>
              <a:t>social inclusivity</a:t>
            </a:r>
            <a:r>
              <a:rPr lang="en-US" sz="2400" b="0" i="0" dirty="0">
                <a:solidFill>
                  <a:srgbClr val="000000"/>
                </a:solidFill>
                <a:effectLst/>
                <a:latin typeface="Arial" panose="020B0604020202020204" pitchFamily="34" charset="0"/>
                <a:cs typeface="Arial" panose="020B0604020202020204" pitchFamily="34" charset="0"/>
              </a:rPr>
              <a:t>, </a:t>
            </a:r>
            <a:r>
              <a:rPr lang="en-US" sz="2400" b="0" dirty="0">
                <a:solidFill>
                  <a:schemeClr val="tx2"/>
                </a:solidFill>
                <a:latin typeface="Arial" panose="020B0604020202020204" pitchFamily="34" charset="0"/>
                <a:cs typeface="Arial" panose="020B0604020202020204" pitchFamily="34" charset="0"/>
              </a:rPr>
              <a:t>and long-term </a:t>
            </a:r>
            <a:r>
              <a:rPr lang="en-US" sz="2400" i="0" dirty="0">
                <a:solidFill>
                  <a:srgbClr val="F37D63"/>
                </a:solidFill>
                <a:effectLst/>
                <a:latin typeface="Arial" panose="020B0604020202020204" pitchFamily="34" charset="0"/>
                <a:cs typeface="Arial" panose="020B0604020202020204" pitchFamily="34" charset="0"/>
              </a:rPr>
              <a:t>economic viability</a:t>
            </a:r>
            <a:endParaRPr lang="el-GR" sz="2400" dirty="0">
              <a:solidFill>
                <a:srgbClr val="F37D63"/>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9B4CC06C-4064-FBBC-DDDE-909D62E662E3}"/>
              </a:ext>
            </a:extLst>
          </p:cNvPr>
          <p:cNvSpPr txBox="1"/>
          <p:nvPr/>
        </p:nvSpPr>
        <p:spPr>
          <a:xfrm>
            <a:off x="10584625" y="4106179"/>
            <a:ext cx="3291932" cy="4154984"/>
          </a:xfrm>
          <a:prstGeom prst="rect">
            <a:avLst/>
          </a:prstGeom>
          <a:noFill/>
          <a:ln w="12700" cap="flat">
            <a:solidFill>
              <a:srgbClr val="3A6680"/>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chemeClr val="tx2"/>
                </a:solidFill>
                <a:latin typeface="Arial" panose="020B0604020202020204" pitchFamily="34" charset="0"/>
                <a:cs typeface="Arial" panose="020B0604020202020204" pitchFamily="34" charset="0"/>
              </a:rPr>
              <a:t>The Park will cater to the needs of </a:t>
            </a:r>
            <a:r>
              <a:rPr lang="en-US" sz="2400" i="0" dirty="0">
                <a:solidFill>
                  <a:srgbClr val="3A6680"/>
                </a:solidFill>
                <a:effectLst/>
                <a:latin typeface="Arial" panose="020B0604020202020204" pitchFamily="34" charset="0"/>
                <a:cs typeface="Arial" panose="020B0604020202020204" pitchFamily="34" charset="0"/>
              </a:rPr>
              <a:t>diverse stakeholders</a:t>
            </a:r>
            <a:r>
              <a:rPr lang="en-US" sz="2400" b="0" i="0" dirty="0">
                <a:solidFill>
                  <a:srgbClr val="000000"/>
                </a:solidFill>
                <a:effectLst/>
                <a:latin typeface="Arial" panose="020B0604020202020204" pitchFamily="34" charset="0"/>
                <a:cs typeface="Arial" panose="020B0604020202020204" pitchFamily="34" charset="0"/>
              </a:rPr>
              <a:t>, </a:t>
            </a:r>
            <a:r>
              <a:rPr lang="en-US" sz="2400" b="0" dirty="0">
                <a:solidFill>
                  <a:schemeClr val="tx2"/>
                </a:solidFill>
                <a:latin typeface="Arial" panose="020B0604020202020204" pitchFamily="34" charset="0"/>
                <a:cs typeface="Arial" panose="020B0604020202020204" pitchFamily="34" charset="0"/>
              </a:rPr>
              <a:t>including start-ups, SMEs, research institutions, and multinational corporations, </a:t>
            </a:r>
            <a:r>
              <a:rPr lang="en-US" sz="2400" i="0" dirty="0">
                <a:solidFill>
                  <a:srgbClr val="3A6680"/>
                </a:solidFill>
                <a:effectLst/>
                <a:latin typeface="Arial" panose="020B0604020202020204" pitchFamily="34" charset="0"/>
                <a:cs typeface="Arial" panose="020B0604020202020204" pitchFamily="34" charset="0"/>
              </a:rPr>
              <a:t>uniting all the key players</a:t>
            </a:r>
            <a:r>
              <a:rPr lang="en-US" sz="2400" b="0" dirty="0">
                <a:solidFill>
                  <a:schemeClr val="tx2"/>
                </a:solidFill>
                <a:latin typeface="Arial" panose="020B0604020202020204" pitchFamily="34" charset="0"/>
                <a:cs typeface="Arial" panose="020B0604020202020204" pitchFamily="34" charset="0"/>
              </a:rPr>
              <a:t> in the scientific and technological sectors</a:t>
            </a:r>
            <a:endParaRPr lang="el-GR" sz="2400" b="0" dirty="0">
              <a:solidFill>
                <a:schemeClr val="tx2"/>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6EC133C2-8666-3178-D46E-4E503056DAB3}"/>
              </a:ext>
            </a:extLst>
          </p:cNvPr>
          <p:cNvSpPr txBox="1"/>
          <p:nvPr/>
        </p:nvSpPr>
        <p:spPr>
          <a:xfrm>
            <a:off x="20736816" y="4106179"/>
            <a:ext cx="3291932" cy="3785652"/>
          </a:xfrm>
          <a:prstGeom prst="rect">
            <a:avLst/>
          </a:prstGeom>
          <a:noFill/>
          <a:ln w="12700" cap="flat">
            <a:solidFill>
              <a:srgbClr val="00A6DB"/>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chemeClr val="tx2"/>
                </a:solidFill>
                <a:latin typeface="Arial" panose="020B0604020202020204" pitchFamily="34" charset="0"/>
                <a:cs typeface="Arial" panose="020B0604020202020204" pitchFamily="34" charset="0"/>
              </a:rPr>
              <a:t>The Park will provide </a:t>
            </a:r>
            <a:r>
              <a:rPr lang="en-US" sz="2400" i="0" dirty="0">
                <a:solidFill>
                  <a:srgbClr val="00839C"/>
                </a:solidFill>
                <a:effectLst/>
                <a:latin typeface="Arial" panose="020B0604020202020204" pitchFamily="34" charset="0"/>
                <a:cs typeface="Arial" panose="020B0604020202020204" pitchFamily="34" charset="0"/>
              </a:rPr>
              <a:t>state-of-the-art infrastructure and resources </a:t>
            </a:r>
            <a:r>
              <a:rPr lang="en-US" sz="2400" b="0" dirty="0">
                <a:solidFill>
                  <a:schemeClr val="tx2"/>
                </a:solidFill>
                <a:latin typeface="Arial" panose="020B0604020202020204" pitchFamily="34" charset="0"/>
                <a:cs typeface="Arial" panose="020B0604020202020204" pitchFamily="34" charset="0"/>
              </a:rPr>
              <a:t>tailored to the specific needs of innovation-focused enterprises, ensuring </a:t>
            </a:r>
            <a:r>
              <a:rPr lang="en-US" sz="2400" i="0" dirty="0">
                <a:solidFill>
                  <a:srgbClr val="00839C"/>
                </a:solidFill>
                <a:effectLst/>
                <a:latin typeface="Arial" panose="020B0604020202020204" pitchFamily="34" charset="0"/>
                <a:cs typeface="Arial" panose="020B0604020202020204" pitchFamily="34" charset="0"/>
              </a:rPr>
              <a:t>operational excellence and scalability</a:t>
            </a:r>
            <a:endParaRPr lang="el-GR" sz="2400" dirty="0">
              <a:solidFill>
                <a:srgbClr val="00839C"/>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17FCFC2D-6BAD-D2A2-3CCF-3E37127CF14B}"/>
              </a:ext>
            </a:extLst>
          </p:cNvPr>
          <p:cNvSpPr txBox="1"/>
          <p:nvPr/>
        </p:nvSpPr>
        <p:spPr>
          <a:xfrm>
            <a:off x="20736816" y="8326400"/>
            <a:ext cx="3291932" cy="3785652"/>
          </a:xfrm>
          <a:prstGeom prst="rect">
            <a:avLst/>
          </a:prstGeom>
          <a:noFill/>
          <a:ln w="12700" cap="flat">
            <a:solidFill>
              <a:srgbClr val="4C8E7D"/>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chemeClr val="tx2"/>
                </a:solidFill>
                <a:latin typeface="Arial" panose="020B0604020202020204" pitchFamily="34" charset="0"/>
                <a:cs typeface="Arial" panose="020B0604020202020204" pitchFamily="34" charset="0"/>
              </a:rPr>
              <a:t>The Park will enhance </a:t>
            </a:r>
            <a:r>
              <a:rPr lang="en-US" sz="2400" i="0" dirty="0">
                <a:solidFill>
                  <a:srgbClr val="4C8E7D"/>
                </a:solidFill>
                <a:effectLst/>
                <a:latin typeface="Arial" panose="020B0604020202020204" pitchFamily="34" charset="0"/>
                <a:cs typeface="Arial" panose="020B0604020202020204" pitchFamily="34" charset="0"/>
              </a:rPr>
              <a:t>Cyprus' standing as a leader in innovation </a:t>
            </a:r>
            <a:r>
              <a:rPr lang="en-US" sz="2400" b="0" dirty="0">
                <a:solidFill>
                  <a:schemeClr val="tx2"/>
                </a:solidFill>
                <a:latin typeface="Arial" panose="020B0604020202020204" pitchFamily="34" charset="0"/>
                <a:cs typeface="Arial" panose="020B0604020202020204" pitchFamily="34" charset="0"/>
              </a:rPr>
              <a:t>by fostering</a:t>
            </a:r>
            <a:r>
              <a:rPr lang="en-US" sz="2400" b="0" i="0" dirty="0">
                <a:solidFill>
                  <a:srgbClr val="000000"/>
                </a:solidFill>
                <a:effectLst/>
                <a:latin typeface="Arial" panose="020B0604020202020204" pitchFamily="34" charset="0"/>
                <a:cs typeface="Arial" panose="020B0604020202020204" pitchFamily="34" charset="0"/>
              </a:rPr>
              <a:t> </a:t>
            </a:r>
            <a:r>
              <a:rPr lang="en-US" sz="2400" i="0" dirty="0">
                <a:solidFill>
                  <a:srgbClr val="4C8E7D"/>
                </a:solidFill>
                <a:effectLst/>
                <a:latin typeface="Arial" panose="020B0604020202020204" pitchFamily="34" charset="0"/>
                <a:cs typeface="Arial" panose="020B0604020202020204" pitchFamily="34" charset="0"/>
              </a:rPr>
              <a:t>international partnerships </a:t>
            </a:r>
            <a:r>
              <a:rPr lang="en-US" sz="2400" b="0" dirty="0">
                <a:solidFill>
                  <a:schemeClr val="tx2"/>
                </a:solidFill>
                <a:latin typeface="Arial" panose="020B0604020202020204" pitchFamily="34" charset="0"/>
                <a:cs typeface="Arial" panose="020B0604020202020204" pitchFamily="34" charset="0"/>
              </a:rPr>
              <a:t>and showcasing </a:t>
            </a:r>
            <a:r>
              <a:rPr lang="en-US" sz="2400" i="0" dirty="0">
                <a:solidFill>
                  <a:srgbClr val="4C8E7D"/>
                </a:solidFill>
                <a:effectLst/>
                <a:latin typeface="Arial" panose="020B0604020202020204" pitchFamily="34" charset="0"/>
                <a:cs typeface="Arial" panose="020B0604020202020204" pitchFamily="34" charset="0"/>
              </a:rPr>
              <a:t>success stories</a:t>
            </a:r>
            <a:r>
              <a:rPr lang="en-US" sz="2400" b="0" dirty="0">
                <a:solidFill>
                  <a:schemeClr val="tx2"/>
                </a:solidFill>
                <a:latin typeface="Arial" panose="020B0604020202020204" pitchFamily="34" charset="0"/>
                <a:cs typeface="Arial" panose="020B0604020202020204" pitchFamily="34" charset="0"/>
              </a:rPr>
              <a:t> in science, technology and entrepreneurship</a:t>
            </a:r>
            <a:endParaRPr lang="el-GR" sz="2400" b="0" dirty="0">
              <a:solidFill>
                <a:schemeClr val="tx2"/>
              </a:solidFill>
              <a:latin typeface="Arial" panose="020B0604020202020204" pitchFamily="34" charset="0"/>
              <a:cs typeface="Arial" panose="020B0604020202020204" pitchFamily="34" charset="0"/>
            </a:endParaRPr>
          </a:p>
        </p:txBody>
      </p:sp>
      <p:cxnSp>
        <p:nvCxnSpPr>
          <p:cNvPr id="72" name="Straight Connector 71">
            <a:extLst>
              <a:ext uri="{FF2B5EF4-FFF2-40B4-BE49-F238E27FC236}">
                <a16:creationId xmlns:a16="http://schemas.microsoft.com/office/drawing/2014/main" id="{CBDF013D-38BB-91D1-6933-F1706B930261}"/>
              </a:ext>
            </a:extLst>
          </p:cNvPr>
          <p:cNvCxnSpPr>
            <a:cxnSpLocks/>
          </p:cNvCxnSpPr>
          <p:nvPr/>
        </p:nvCxnSpPr>
        <p:spPr>
          <a:xfrm flipV="1">
            <a:off x="3806925" y="10063335"/>
            <a:ext cx="561875" cy="538196"/>
          </a:xfrm>
          <a:prstGeom prst="line">
            <a:avLst/>
          </a:prstGeom>
          <a:ln w="9525">
            <a:solidFill>
              <a:srgbClr val="E38A15"/>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0E7C60C-DA75-AA08-4D54-C5D0D5D1293C}"/>
              </a:ext>
            </a:extLst>
          </p:cNvPr>
          <p:cNvCxnSpPr>
            <a:cxnSpLocks/>
          </p:cNvCxnSpPr>
          <p:nvPr/>
        </p:nvCxnSpPr>
        <p:spPr>
          <a:xfrm>
            <a:off x="9875520" y="9982055"/>
            <a:ext cx="646096" cy="423324"/>
          </a:xfrm>
          <a:prstGeom prst="line">
            <a:avLst/>
          </a:prstGeom>
          <a:ln w="9525">
            <a:solidFill>
              <a:srgbClr val="F37D63"/>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4CBCC86-4DFD-A985-DF98-F3A7BA8CE635}"/>
              </a:ext>
            </a:extLst>
          </p:cNvPr>
          <p:cNvCxnSpPr>
            <a:cxnSpLocks/>
          </p:cNvCxnSpPr>
          <p:nvPr/>
        </p:nvCxnSpPr>
        <p:spPr>
          <a:xfrm>
            <a:off x="13957837" y="5999005"/>
            <a:ext cx="291214" cy="0"/>
          </a:xfrm>
          <a:prstGeom prst="line">
            <a:avLst/>
          </a:prstGeom>
          <a:ln w="9525">
            <a:solidFill>
              <a:srgbClr val="61859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CD25980-2427-7605-51DA-1EECDD13B771}"/>
              </a:ext>
            </a:extLst>
          </p:cNvPr>
          <p:cNvCxnSpPr>
            <a:cxnSpLocks/>
          </p:cNvCxnSpPr>
          <p:nvPr/>
        </p:nvCxnSpPr>
        <p:spPr>
          <a:xfrm>
            <a:off x="18896523" y="9386409"/>
            <a:ext cx="1802472" cy="850255"/>
          </a:xfrm>
          <a:prstGeom prst="line">
            <a:avLst/>
          </a:prstGeom>
          <a:ln w="9525">
            <a:solidFill>
              <a:srgbClr val="70A597"/>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BD9ACE-7BA6-FC2E-2C88-F83780E766EB}"/>
              </a:ext>
            </a:extLst>
          </p:cNvPr>
          <p:cNvCxnSpPr>
            <a:cxnSpLocks/>
          </p:cNvCxnSpPr>
          <p:nvPr/>
        </p:nvCxnSpPr>
        <p:spPr>
          <a:xfrm flipV="1">
            <a:off x="20396320" y="5904000"/>
            <a:ext cx="288000" cy="4362"/>
          </a:xfrm>
          <a:prstGeom prst="line">
            <a:avLst/>
          </a:prstGeom>
          <a:ln w="9525">
            <a:solidFill>
              <a:srgbClr val="00839C"/>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7" name="Google Shape;26491;p314">
            <a:extLst>
              <a:ext uri="{FF2B5EF4-FFF2-40B4-BE49-F238E27FC236}">
                <a16:creationId xmlns:a16="http://schemas.microsoft.com/office/drawing/2014/main" id="{28E55CEC-BF42-F0D6-7E40-CA635BBA22E0}"/>
              </a:ext>
            </a:extLst>
          </p:cNvPr>
          <p:cNvGrpSpPr/>
          <p:nvPr/>
        </p:nvGrpSpPr>
        <p:grpSpPr>
          <a:xfrm>
            <a:off x="8203880" y="8099560"/>
            <a:ext cx="795351" cy="608610"/>
            <a:chOff x="435215" y="1269652"/>
            <a:chExt cx="447875" cy="343424"/>
          </a:xfrm>
          <a:solidFill>
            <a:schemeClr val="bg1"/>
          </a:solidFill>
        </p:grpSpPr>
        <p:sp>
          <p:nvSpPr>
            <p:cNvPr id="98" name="Google Shape;26492;p314">
              <a:extLst>
                <a:ext uri="{FF2B5EF4-FFF2-40B4-BE49-F238E27FC236}">
                  <a16:creationId xmlns:a16="http://schemas.microsoft.com/office/drawing/2014/main" id="{CC68D499-817B-5375-9BD5-C1A4A6481AF8}"/>
                </a:ext>
              </a:extLst>
            </p:cNvPr>
            <p:cNvSpPr/>
            <p:nvPr/>
          </p:nvSpPr>
          <p:spPr>
            <a:xfrm>
              <a:off x="435215" y="1386361"/>
              <a:ext cx="362947" cy="226715"/>
            </a:xfrm>
            <a:custGeom>
              <a:avLst/>
              <a:gdLst/>
              <a:ahLst/>
              <a:cxnLst/>
              <a:rect l="l" t="t" r="r" b="b"/>
              <a:pathLst>
                <a:path w="362947" h="226715" extrusionOk="0">
                  <a:moveTo>
                    <a:pt x="340617" y="138466"/>
                  </a:moveTo>
                  <a:cubicBezTo>
                    <a:pt x="297196" y="203327"/>
                    <a:pt x="209417" y="220708"/>
                    <a:pt x="144556" y="177288"/>
                  </a:cubicBezTo>
                  <a:cubicBezTo>
                    <a:pt x="105366" y="151053"/>
                    <a:pt x="81846" y="107000"/>
                    <a:pt x="81848" y="59840"/>
                  </a:cubicBezTo>
                  <a:lnTo>
                    <a:pt x="81848" y="48270"/>
                  </a:lnTo>
                  <a:lnTo>
                    <a:pt x="81848" y="48270"/>
                  </a:lnTo>
                  <a:lnTo>
                    <a:pt x="117366" y="84038"/>
                  </a:lnTo>
                  <a:cubicBezTo>
                    <a:pt x="122313" y="88985"/>
                    <a:pt x="130334" y="88985"/>
                    <a:pt x="135281" y="84038"/>
                  </a:cubicBezTo>
                  <a:cubicBezTo>
                    <a:pt x="140228" y="79091"/>
                    <a:pt x="140228" y="71070"/>
                    <a:pt x="135281" y="66123"/>
                  </a:cubicBezTo>
                  <a:lnTo>
                    <a:pt x="69220" y="0"/>
                  </a:lnTo>
                  <a:lnTo>
                    <a:pt x="3719" y="65376"/>
                  </a:lnTo>
                  <a:cubicBezTo>
                    <a:pt x="-1228" y="70306"/>
                    <a:pt x="-1241" y="78313"/>
                    <a:pt x="3688" y="83260"/>
                  </a:cubicBezTo>
                  <a:cubicBezTo>
                    <a:pt x="8618" y="88207"/>
                    <a:pt x="16625" y="88221"/>
                    <a:pt x="21572" y="83291"/>
                  </a:cubicBezTo>
                  <a:lnTo>
                    <a:pt x="56406" y="48270"/>
                  </a:lnTo>
                  <a:lnTo>
                    <a:pt x="56406" y="48270"/>
                  </a:lnTo>
                  <a:lnTo>
                    <a:pt x="56406" y="59840"/>
                  </a:lnTo>
                  <a:cubicBezTo>
                    <a:pt x="56244" y="151841"/>
                    <a:pt x="130695" y="226553"/>
                    <a:pt x="222696" y="226715"/>
                  </a:cubicBezTo>
                  <a:cubicBezTo>
                    <a:pt x="279373" y="226815"/>
                    <a:pt x="332212" y="198091"/>
                    <a:pt x="362948" y="150472"/>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99" name="Google Shape;26493;p314">
              <a:extLst>
                <a:ext uri="{FF2B5EF4-FFF2-40B4-BE49-F238E27FC236}">
                  <a16:creationId xmlns:a16="http://schemas.microsoft.com/office/drawing/2014/main" id="{D6298E1E-86F0-B89C-4B1C-A5A474A884E2}"/>
                </a:ext>
              </a:extLst>
            </p:cNvPr>
            <p:cNvSpPr/>
            <p:nvPr/>
          </p:nvSpPr>
          <p:spPr>
            <a:xfrm>
              <a:off x="520111" y="1269652"/>
              <a:ext cx="362979" cy="226561"/>
            </a:xfrm>
            <a:custGeom>
              <a:avLst/>
              <a:gdLst/>
              <a:ahLst/>
              <a:cxnLst/>
              <a:rect l="l" t="t" r="r" b="b"/>
              <a:pathLst>
                <a:path w="362979" h="226561" extrusionOk="0">
                  <a:moveTo>
                    <a:pt x="22331" y="87970"/>
                  </a:moveTo>
                  <a:cubicBezTo>
                    <a:pt x="65752" y="23110"/>
                    <a:pt x="153531" y="5728"/>
                    <a:pt x="218392" y="49149"/>
                  </a:cubicBezTo>
                  <a:cubicBezTo>
                    <a:pt x="257545" y="75358"/>
                    <a:pt x="281061" y="119356"/>
                    <a:pt x="281100" y="166472"/>
                  </a:cubicBezTo>
                  <a:lnTo>
                    <a:pt x="281100" y="177980"/>
                  </a:lnTo>
                  <a:lnTo>
                    <a:pt x="281100" y="177980"/>
                  </a:lnTo>
                  <a:lnTo>
                    <a:pt x="245644" y="142275"/>
                  </a:lnTo>
                  <a:cubicBezTo>
                    <a:pt x="240679" y="137327"/>
                    <a:pt x="232645" y="137341"/>
                    <a:pt x="227698" y="142306"/>
                  </a:cubicBezTo>
                  <a:cubicBezTo>
                    <a:pt x="222751" y="147270"/>
                    <a:pt x="222765" y="155304"/>
                    <a:pt x="227729" y="160251"/>
                  </a:cubicBezTo>
                  <a:lnTo>
                    <a:pt x="293790" y="226561"/>
                  </a:lnTo>
                  <a:lnTo>
                    <a:pt x="359291" y="160998"/>
                  </a:lnTo>
                  <a:cubicBezTo>
                    <a:pt x="364224" y="156051"/>
                    <a:pt x="364205" y="148044"/>
                    <a:pt x="359260" y="143114"/>
                  </a:cubicBezTo>
                  <a:cubicBezTo>
                    <a:pt x="354314" y="138185"/>
                    <a:pt x="346309" y="138198"/>
                    <a:pt x="341376" y="143145"/>
                  </a:cubicBezTo>
                  <a:lnTo>
                    <a:pt x="306417" y="178104"/>
                  </a:lnTo>
                  <a:lnTo>
                    <a:pt x="306417" y="178104"/>
                  </a:lnTo>
                  <a:lnTo>
                    <a:pt x="306417" y="166472"/>
                  </a:lnTo>
                  <a:cubicBezTo>
                    <a:pt x="306322" y="74437"/>
                    <a:pt x="231636" y="-96"/>
                    <a:pt x="139600" y="0"/>
                  </a:cubicBezTo>
                  <a:cubicBezTo>
                    <a:pt x="83223" y="59"/>
                    <a:pt x="30698" y="28617"/>
                    <a:pt x="0" y="7590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grpSp>
      <p:grpSp>
        <p:nvGrpSpPr>
          <p:cNvPr id="100" name="Google Shape;26499;p314">
            <a:extLst>
              <a:ext uri="{FF2B5EF4-FFF2-40B4-BE49-F238E27FC236}">
                <a16:creationId xmlns:a16="http://schemas.microsoft.com/office/drawing/2014/main" id="{5C3DA031-0AC6-7E4B-83FB-56652AE0A236}"/>
              </a:ext>
            </a:extLst>
          </p:cNvPr>
          <p:cNvGrpSpPr/>
          <p:nvPr/>
        </p:nvGrpSpPr>
        <p:grpSpPr>
          <a:xfrm>
            <a:off x="5137830" y="8080930"/>
            <a:ext cx="775472" cy="743497"/>
            <a:chOff x="5230647" y="1187703"/>
            <a:chExt cx="448483" cy="419691"/>
          </a:xfrm>
          <a:solidFill>
            <a:schemeClr val="bg1"/>
          </a:solidFill>
        </p:grpSpPr>
        <p:sp>
          <p:nvSpPr>
            <p:cNvPr id="101" name="Google Shape;26500;p314">
              <a:extLst>
                <a:ext uri="{FF2B5EF4-FFF2-40B4-BE49-F238E27FC236}">
                  <a16:creationId xmlns:a16="http://schemas.microsoft.com/office/drawing/2014/main" id="{281F4888-5CE3-C088-2353-BC1C7C52BCC9}"/>
                </a:ext>
              </a:extLst>
            </p:cNvPr>
            <p:cNvSpPr/>
            <p:nvPr/>
          </p:nvSpPr>
          <p:spPr>
            <a:xfrm>
              <a:off x="5546758" y="1428247"/>
              <a:ext cx="132372" cy="55983"/>
            </a:xfrm>
            <a:custGeom>
              <a:avLst/>
              <a:gdLst/>
              <a:ahLst/>
              <a:cxnLst/>
              <a:rect l="l" t="t" r="r" b="b"/>
              <a:pathLst>
                <a:path w="132372" h="55983" extrusionOk="0">
                  <a:moveTo>
                    <a:pt x="112403" y="55984"/>
                  </a:moveTo>
                  <a:lnTo>
                    <a:pt x="19408" y="55984"/>
                  </a:lnTo>
                  <a:cubicBezTo>
                    <a:pt x="8721" y="56019"/>
                    <a:pt x="31" y="47386"/>
                    <a:pt x="0" y="36702"/>
                  </a:cubicBezTo>
                  <a:cubicBezTo>
                    <a:pt x="-12" y="32430"/>
                    <a:pt x="1387" y="28274"/>
                    <a:pt x="3981" y="24882"/>
                  </a:cubicBezTo>
                  <a:cubicBezTo>
                    <a:pt x="15800" y="9393"/>
                    <a:pt x="39500" y="0"/>
                    <a:pt x="66185" y="0"/>
                  </a:cubicBezTo>
                  <a:cubicBezTo>
                    <a:pt x="92871" y="0"/>
                    <a:pt x="116322" y="9579"/>
                    <a:pt x="128389" y="24882"/>
                  </a:cubicBezTo>
                  <a:cubicBezTo>
                    <a:pt x="134884" y="33366"/>
                    <a:pt x="133266" y="45509"/>
                    <a:pt x="124781" y="52001"/>
                  </a:cubicBezTo>
                  <a:cubicBezTo>
                    <a:pt x="121391" y="54598"/>
                    <a:pt x="117236" y="55998"/>
                    <a:pt x="112963" y="55984"/>
                  </a:cubicBezTo>
                  <a:close/>
                  <a:moveTo>
                    <a:pt x="65874" y="18661"/>
                  </a:moveTo>
                  <a:cubicBezTo>
                    <a:pt x="45534" y="18661"/>
                    <a:pt x="27059" y="25628"/>
                    <a:pt x="18848" y="36327"/>
                  </a:cubicBezTo>
                  <a:cubicBezTo>
                    <a:pt x="18848" y="36327"/>
                    <a:pt x="18848" y="36327"/>
                    <a:pt x="18848" y="36887"/>
                  </a:cubicBezTo>
                  <a:cubicBezTo>
                    <a:pt x="18910" y="37138"/>
                    <a:pt x="19153" y="37300"/>
                    <a:pt x="19408" y="37260"/>
                  </a:cubicBezTo>
                  <a:lnTo>
                    <a:pt x="112403" y="37260"/>
                  </a:lnTo>
                  <a:cubicBezTo>
                    <a:pt x="112403" y="37260"/>
                    <a:pt x="112776" y="37260"/>
                    <a:pt x="112963" y="36887"/>
                  </a:cubicBezTo>
                  <a:cubicBezTo>
                    <a:pt x="113149" y="36514"/>
                    <a:pt x="112963" y="36514"/>
                    <a:pt x="112963" y="36327"/>
                  </a:cubicBezTo>
                  <a:cubicBezTo>
                    <a:pt x="104752" y="25566"/>
                    <a:pt x="86277" y="18599"/>
                    <a:pt x="65874" y="18599"/>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2" name="Google Shape;26501;p314">
              <a:extLst>
                <a:ext uri="{FF2B5EF4-FFF2-40B4-BE49-F238E27FC236}">
                  <a16:creationId xmlns:a16="http://schemas.microsoft.com/office/drawing/2014/main" id="{49BC7975-E613-F23C-7E06-2E3567E0FF7B}"/>
                </a:ext>
              </a:extLst>
            </p:cNvPr>
            <p:cNvSpPr/>
            <p:nvPr/>
          </p:nvSpPr>
          <p:spPr>
            <a:xfrm>
              <a:off x="5580286"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19" y="18724"/>
                    <a:pt x="18723" y="24823"/>
                    <a:pt x="18723" y="32347"/>
                  </a:cubicBezTo>
                  <a:cubicBezTo>
                    <a:pt x="18723" y="39870"/>
                    <a:pt x="24825" y="45969"/>
                    <a:pt x="32346" y="45969"/>
                  </a:cubicBezTo>
                  <a:cubicBezTo>
                    <a:pt x="39823" y="45968"/>
                    <a:pt x="45900" y="39945"/>
                    <a:pt x="45969" y="32471"/>
                  </a:cubicBezTo>
                  <a:cubicBezTo>
                    <a:pt x="46037" y="24947"/>
                    <a:pt x="39997" y="18792"/>
                    <a:pt x="32470" y="18724"/>
                  </a:cubicBezTo>
                  <a:cubicBezTo>
                    <a:pt x="32427" y="18723"/>
                    <a:pt x="32389" y="18723"/>
                    <a:pt x="32346" y="1872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3" name="Google Shape;26502;p314">
              <a:extLst>
                <a:ext uri="{FF2B5EF4-FFF2-40B4-BE49-F238E27FC236}">
                  <a16:creationId xmlns:a16="http://schemas.microsoft.com/office/drawing/2014/main" id="{F3F4CCE6-5288-2407-22F3-B6EF28562B1B}"/>
                </a:ext>
              </a:extLst>
            </p:cNvPr>
            <p:cNvSpPr/>
            <p:nvPr/>
          </p:nvSpPr>
          <p:spPr>
            <a:xfrm>
              <a:off x="5230647" y="1428247"/>
              <a:ext cx="132349" cy="55988"/>
            </a:xfrm>
            <a:custGeom>
              <a:avLst/>
              <a:gdLst/>
              <a:ahLst/>
              <a:cxnLst/>
              <a:rect l="l" t="t" r="r" b="b"/>
              <a:pathLst>
                <a:path w="132349" h="55988" extrusionOk="0">
                  <a:moveTo>
                    <a:pt x="112517" y="55984"/>
                  </a:moveTo>
                  <a:lnTo>
                    <a:pt x="19211" y="55984"/>
                  </a:lnTo>
                  <a:cubicBezTo>
                    <a:pt x="11883" y="55911"/>
                    <a:pt x="5233" y="51693"/>
                    <a:pt x="2042" y="45098"/>
                  </a:cubicBezTo>
                  <a:cubicBezTo>
                    <a:pt x="-1261" y="38550"/>
                    <a:pt x="-514" y="30686"/>
                    <a:pt x="3971" y="24882"/>
                  </a:cubicBezTo>
                  <a:cubicBezTo>
                    <a:pt x="15790" y="9393"/>
                    <a:pt x="39552" y="0"/>
                    <a:pt x="66175" y="0"/>
                  </a:cubicBezTo>
                  <a:cubicBezTo>
                    <a:pt x="92798" y="0"/>
                    <a:pt x="116311" y="9579"/>
                    <a:pt x="128379" y="24882"/>
                  </a:cubicBezTo>
                  <a:cubicBezTo>
                    <a:pt x="132864" y="30686"/>
                    <a:pt x="133610" y="38550"/>
                    <a:pt x="130307" y="45098"/>
                  </a:cubicBezTo>
                  <a:cubicBezTo>
                    <a:pt x="127023" y="51897"/>
                    <a:pt x="120068" y="56152"/>
                    <a:pt x="112517" y="55984"/>
                  </a:cubicBezTo>
                  <a:close/>
                  <a:moveTo>
                    <a:pt x="65988" y="18661"/>
                  </a:moveTo>
                  <a:cubicBezTo>
                    <a:pt x="45585" y="18661"/>
                    <a:pt x="27173" y="25628"/>
                    <a:pt x="18900" y="36327"/>
                  </a:cubicBezTo>
                  <a:cubicBezTo>
                    <a:pt x="18900" y="36327"/>
                    <a:pt x="18900" y="36327"/>
                    <a:pt x="18900" y="36887"/>
                  </a:cubicBezTo>
                  <a:cubicBezTo>
                    <a:pt x="18900" y="37447"/>
                    <a:pt x="19273" y="37260"/>
                    <a:pt x="19459" y="37260"/>
                  </a:cubicBezTo>
                  <a:lnTo>
                    <a:pt x="112765" y="37260"/>
                  </a:lnTo>
                  <a:cubicBezTo>
                    <a:pt x="113015" y="37275"/>
                    <a:pt x="113245" y="37122"/>
                    <a:pt x="113325" y="36887"/>
                  </a:cubicBezTo>
                  <a:cubicBezTo>
                    <a:pt x="113450" y="36745"/>
                    <a:pt x="113450" y="36531"/>
                    <a:pt x="113325" y="36389"/>
                  </a:cubicBezTo>
                  <a:cubicBezTo>
                    <a:pt x="104804" y="25566"/>
                    <a:pt x="86329" y="18599"/>
                    <a:pt x="65988" y="18599"/>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4" name="Google Shape;26503;p314">
              <a:extLst>
                <a:ext uri="{FF2B5EF4-FFF2-40B4-BE49-F238E27FC236}">
                  <a16:creationId xmlns:a16="http://schemas.microsoft.com/office/drawing/2014/main" id="{5C4512C5-3AB0-37BD-5FEE-2D8A34424440}"/>
                </a:ext>
              </a:extLst>
            </p:cNvPr>
            <p:cNvSpPr/>
            <p:nvPr/>
          </p:nvSpPr>
          <p:spPr>
            <a:xfrm>
              <a:off x="5264289"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25" y="18689"/>
                    <a:pt x="18698" y="24761"/>
                    <a:pt x="18661" y="32285"/>
                  </a:cubicBezTo>
                  <a:cubicBezTo>
                    <a:pt x="18630" y="39808"/>
                    <a:pt x="24701" y="45935"/>
                    <a:pt x="32222" y="45969"/>
                  </a:cubicBezTo>
                  <a:cubicBezTo>
                    <a:pt x="39723" y="46002"/>
                    <a:pt x="45838" y="39969"/>
                    <a:pt x="45907" y="32471"/>
                  </a:cubicBezTo>
                  <a:cubicBezTo>
                    <a:pt x="45975" y="24947"/>
                    <a:pt x="39935" y="18792"/>
                    <a:pt x="32408" y="18724"/>
                  </a:cubicBezTo>
                  <a:cubicBezTo>
                    <a:pt x="32389" y="18723"/>
                    <a:pt x="32365" y="18723"/>
                    <a:pt x="32346" y="1872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5" name="Google Shape;26504;p314">
              <a:extLst>
                <a:ext uri="{FF2B5EF4-FFF2-40B4-BE49-F238E27FC236}">
                  <a16:creationId xmlns:a16="http://schemas.microsoft.com/office/drawing/2014/main" id="{D02277DC-14C7-FE85-B0BB-347AD1E0B73D}"/>
                </a:ext>
              </a:extLst>
            </p:cNvPr>
            <p:cNvSpPr/>
            <p:nvPr/>
          </p:nvSpPr>
          <p:spPr>
            <a:xfrm>
              <a:off x="5385774" y="1262162"/>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393"/>
                    <a:pt x="39562" y="0"/>
                    <a:pt x="66185" y="0"/>
                  </a:cubicBezTo>
                  <a:cubicBezTo>
                    <a:pt x="92809" y="0"/>
                    <a:pt x="116322" y="9579"/>
                    <a:pt x="128389" y="24882"/>
                  </a:cubicBezTo>
                  <a:cubicBezTo>
                    <a:pt x="134884" y="33366"/>
                    <a:pt x="133266" y="45509"/>
                    <a:pt x="124781" y="52001"/>
                  </a:cubicBezTo>
                  <a:cubicBezTo>
                    <a:pt x="121391" y="54598"/>
                    <a:pt x="117236" y="55997"/>
                    <a:pt x="112963" y="55984"/>
                  </a:cubicBezTo>
                  <a:close/>
                  <a:moveTo>
                    <a:pt x="66185" y="18661"/>
                  </a:moveTo>
                  <a:cubicBezTo>
                    <a:pt x="45844" y="18661"/>
                    <a:pt x="27370" y="25628"/>
                    <a:pt x="19159" y="36389"/>
                  </a:cubicBezTo>
                  <a:cubicBezTo>
                    <a:pt x="19159" y="36389"/>
                    <a:pt x="19159" y="36389"/>
                    <a:pt x="19159" y="36949"/>
                  </a:cubicBezTo>
                  <a:cubicBezTo>
                    <a:pt x="19240" y="37184"/>
                    <a:pt x="19470" y="37337"/>
                    <a:pt x="19719" y="37322"/>
                  </a:cubicBezTo>
                  <a:lnTo>
                    <a:pt x="113025" y="37322"/>
                  </a:lnTo>
                  <a:cubicBezTo>
                    <a:pt x="113274" y="37337"/>
                    <a:pt x="113504" y="37184"/>
                    <a:pt x="113585" y="36949"/>
                  </a:cubicBezTo>
                  <a:cubicBezTo>
                    <a:pt x="113585" y="36638"/>
                    <a:pt x="113585" y="36514"/>
                    <a:pt x="113585" y="36389"/>
                  </a:cubicBezTo>
                  <a:cubicBezTo>
                    <a:pt x="105001" y="25566"/>
                    <a:pt x="86526" y="18350"/>
                    <a:pt x="66185" y="1835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6" name="Google Shape;26505;p314">
              <a:extLst>
                <a:ext uri="{FF2B5EF4-FFF2-40B4-BE49-F238E27FC236}">
                  <a16:creationId xmlns:a16="http://schemas.microsoft.com/office/drawing/2014/main" id="{DBB1070A-0848-B3E3-196E-59F4579A286B}"/>
                </a:ext>
              </a:extLst>
            </p:cNvPr>
            <p:cNvSpPr/>
            <p:nvPr/>
          </p:nvSpPr>
          <p:spPr>
            <a:xfrm>
              <a:off x="5419613" y="1187703"/>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86"/>
                  </a:moveTo>
                  <a:cubicBezTo>
                    <a:pt x="24819" y="18786"/>
                    <a:pt x="18723" y="24885"/>
                    <a:pt x="18723" y="32408"/>
                  </a:cubicBezTo>
                  <a:cubicBezTo>
                    <a:pt x="18723" y="39932"/>
                    <a:pt x="24826" y="46031"/>
                    <a:pt x="32346" y="46031"/>
                  </a:cubicBezTo>
                  <a:cubicBezTo>
                    <a:pt x="39873" y="46031"/>
                    <a:pt x="45969" y="39932"/>
                    <a:pt x="45969" y="32408"/>
                  </a:cubicBezTo>
                  <a:cubicBezTo>
                    <a:pt x="45969" y="32388"/>
                    <a:pt x="45969" y="32367"/>
                    <a:pt x="45969" y="32346"/>
                  </a:cubicBezTo>
                  <a:cubicBezTo>
                    <a:pt x="45938" y="24847"/>
                    <a:pt x="39848" y="18786"/>
                    <a:pt x="32346" y="18786"/>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7" name="Google Shape;26506;p314">
              <a:extLst>
                <a:ext uri="{FF2B5EF4-FFF2-40B4-BE49-F238E27FC236}">
                  <a16:creationId xmlns:a16="http://schemas.microsoft.com/office/drawing/2014/main" id="{194C67E8-3C3B-2545-5D7C-3E1A78358181}"/>
                </a:ext>
              </a:extLst>
            </p:cNvPr>
            <p:cNvSpPr/>
            <p:nvPr/>
          </p:nvSpPr>
          <p:spPr>
            <a:xfrm>
              <a:off x="5391123" y="1551411"/>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455"/>
                    <a:pt x="39562" y="0"/>
                    <a:pt x="66185" y="0"/>
                  </a:cubicBezTo>
                  <a:cubicBezTo>
                    <a:pt x="92809" y="0"/>
                    <a:pt x="116322" y="9642"/>
                    <a:pt x="128389" y="24882"/>
                  </a:cubicBezTo>
                  <a:cubicBezTo>
                    <a:pt x="134884" y="33366"/>
                    <a:pt x="133266" y="45508"/>
                    <a:pt x="124782" y="52001"/>
                  </a:cubicBezTo>
                  <a:cubicBezTo>
                    <a:pt x="121391" y="54598"/>
                    <a:pt x="117236" y="55998"/>
                    <a:pt x="112963" y="55984"/>
                  </a:cubicBezTo>
                  <a:close/>
                  <a:moveTo>
                    <a:pt x="66185" y="18661"/>
                  </a:moveTo>
                  <a:cubicBezTo>
                    <a:pt x="45845" y="18661"/>
                    <a:pt x="27370" y="25566"/>
                    <a:pt x="19159" y="36327"/>
                  </a:cubicBezTo>
                  <a:cubicBezTo>
                    <a:pt x="19159" y="36327"/>
                    <a:pt x="19159" y="36327"/>
                    <a:pt x="19159" y="36887"/>
                  </a:cubicBezTo>
                  <a:cubicBezTo>
                    <a:pt x="19240" y="37122"/>
                    <a:pt x="19470" y="37275"/>
                    <a:pt x="19719" y="37260"/>
                  </a:cubicBezTo>
                  <a:lnTo>
                    <a:pt x="113025" y="37260"/>
                  </a:lnTo>
                  <a:cubicBezTo>
                    <a:pt x="113274" y="37275"/>
                    <a:pt x="113504" y="37122"/>
                    <a:pt x="113585" y="36887"/>
                  </a:cubicBezTo>
                  <a:cubicBezTo>
                    <a:pt x="113722" y="36725"/>
                    <a:pt x="113722" y="36489"/>
                    <a:pt x="113585" y="36327"/>
                  </a:cubicBezTo>
                  <a:cubicBezTo>
                    <a:pt x="105001" y="25566"/>
                    <a:pt x="86526" y="18661"/>
                    <a:pt x="66185" y="18661"/>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8" name="Google Shape;26507;p314">
              <a:extLst>
                <a:ext uri="{FF2B5EF4-FFF2-40B4-BE49-F238E27FC236}">
                  <a16:creationId xmlns:a16="http://schemas.microsoft.com/office/drawing/2014/main" id="{16765CF9-171F-1567-8E6E-E7B2290F2F8E}"/>
                </a:ext>
              </a:extLst>
            </p:cNvPr>
            <p:cNvSpPr/>
            <p:nvPr/>
          </p:nvSpPr>
          <p:spPr>
            <a:xfrm>
              <a:off x="5424962" y="1477077"/>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32367"/>
                    <a:pt x="64692" y="32388"/>
                    <a:pt x="64692" y="32408"/>
                  </a:cubicBezTo>
                  <a:cubicBezTo>
                    <a:pt x="64661" y="50248"/>
                    <a:pt x="50187" y="64692"/>
                    <a:pt x="32346" y="64692"/>
                  </a:cubicBezTo>
                  <a:close/>
                  <a:moveTo>
                    <a:pt x="32346" y="18786"/>
                  </a:moveTo>
                  <a:cubicBezTo>
                    <a:pt x="24820" y="18786"/>
                    <a:pt x="18723" y="24885"/>
                    <a:pt x="18723" y="32408"/>
                  </a:cubicBezTo>
                  <a:cubicBezTo>
                    <a:pt x="18723" y="39932"/>
                    <a:pt x="24820" y="46031"/>
                    <a:pt x="32346" y="46031"/>
                  </a:cubicBezTo>
                  <a:cubicBezTo>
                    <a:pt x="39873" y="46031"/>
                    <a:pt x="45969" y="39932"/>
                    <a:pt x="45969" y="32408"/>
                  </a:cubicBezTo>
                  <a:cubicBezTo>
                    <a:pt x="46037" y="24885"/>
                    <a:pt x="39998" y="18730"/>
                    <a:pt x="32471" y="18662"/>
                  </a:cubicBezTo>
                  <a:cubicBezTo>
                    <a:pt x="32427" y="18661"/>
                    <a:pt x="32390" y="18661"/>
                    <a:pt x="32346" y="18661"/>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09" name="Google Shape;26508;p314">
              <a:extLst>
                <a:ext uri="{FF2B5EF4-FFF2-40B4-BE49-F238E27FC236}">
                  <a16:creationId xmlns:a16="http://schemas.microsoft.com/office/drawing/2014/main" id="{D482C06D-622B-6271-31D5-7EC0650E2C58}"/>
                </a:ext>
              </a:extLst>
            </p:cNvPr>
            <p:cNvSpPr/>
            <p:nvPr/>
          </p:nvSpPr>
          <p:spPr>
            <a:xfrm>
              <a:off x="5297742" y="1263884"/>
              <a:ext cx="64000" cy="70745"/>
            </a:xfrm>
            <a:custGeom>
              <a:avLst/>
              <a:gdLst/>
              <a:ahLst/>
              <a:cxnLst/>
              <a:rect l="l" t="t" r="r" b="b"/>
              <a:pathLst>
                <a:path w="64000" h="70745" extrusionOk="0">
                  <a:moveTo>
                    <a:pt x="9219" y="70745"/>
                  </a:moveTo>
                  <a:cubicBezTo>
                    <a:pt x="7608" y="70744"/>
                    <a:pt x="6028" y="70338"/>
                    <a:pt x="4616" y="69563"/>
                  </a:cubicBezTo>
                  <a:cubicBezTo>
                    <a:pt x="311" y="67020"/>
                    <a:pt x="-1244" y="61552"/>
                    <a:pt x="1070" y="57122"/>
                  </a:cubicBezTo>
                  <a:cubicBezTo>
                    <a:pt x="12802" y="36115"/>
                    <a:pt x="28676" y="17705"/>
                    <a:pt x="47723" y="3005"/>
                  </a:cubicBezTo>
                  <a:cubicBezTo>
                    <a:pt x="51250" y="-798"/>
                    <a:pt x="57197" y="-1021"/>
                    <a:pt x="60997" y="2507"/>
                  </a:cubicBezTo>
                  <a:cubicBezTo>
                    <a:pt x="64798" y="6035"/>
                    <a:pt x="65022" y="11978"/>
                    <a:pt x="61495" y="15781"/>
                  </a:cubicBezTo>
                  <a:cubicBezTo>
                    <a:pt x="60873" y="16455"/>
                    <a:pt x="60151" y="17034"/>
                    <a:pt x="59355" y="17498"/>
                  </a:cubicBezTo>
                  <a:cubicBezTo>
                    <a:pt x="42274" y="30646"/>
                    <a:pt x="28054" y="47133"/>
                    <a:pt x="17554" y="65955"/>
                  </a:cubicBezTo>
                  <a:cubicBezTo>
                    <a:pt x="15856" y="68950"/>
                    <a:pt x="12665" y="70785"/>
                    <a:pt x="9219" y="70745"/>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10" name="Google Shape;26509;p314">
              <a:extLst>
                <a:ext uri="{FF2B5EF4-FFF2-40B4-BE49-F238E27FC236}">
                  <a16:creationId xmlns:a16="http://schemas.microsoft.com/office/drawing/2014/main" id="{72AF7C40-4399-5558-885D-0172C3074747}"/>
                </a:ext>
              </a:extLst>
            </p:cNvPr>
            <p:cNvSpPr/>
            <p:nvPr/>
          </p:nvSpPr>
          <p:spPr>
            <a:xfrm>
              <a:off x="5548723" y="1264624"/>
              <a:ext cx="62871" cy="70005"/>
            </a:xfrm>
            <a:custGeom>
              <a:avLst/>
              <a:gdLst/>
              <a:ahLst/>
              <a:cxnLst/>
              <a:rect l="l" t="t" r="r" b="b"/>
              <a:pathLst>
                <a:path w="62871" h="70005" extrusionOk="0">
                  <a:moveTo>
                    <a:pt x="53646" y="70006"/>
                  </a:moveTo>
                  <a:cubicBezTo>
                    <a:pt x="50249" y="70002"/>
                    <a:pt x="47114" y="68173"/>
                    <a:pt x="45435" y="65216"/>
                  </a:cubicBezTo>
                  <a:cubicBezTo>
                    <a:pt x="34935" y="46394"/>
                    <a:pt x="20715" y="29906"/>
                    <a:pt x="3634" y="16759"/>
                  </a:cubicBezTo>
                  <a:cubicBezTo>
                    <a:pt x="-453" y="13599"/>
                    <a:pt x="-1206" y="7722"/>
                    <a:pt x="1954" y="3634"/>
                  </a:cubicBezTo>
                  <a:cubicBezTo>
                    <a:pt x="5114" y="-454"/>
                    <a:pt x="10992" y="-1206"/>
                    <a:pt x="15079" y="1955"/>
                  </a:cubicBezTo>
                  <a:cubicBezTo>
                    <a:pt x="34145" y="16652"/>
                    <a:pt x="50038" y="35061"/>
                    <a:pt x="61794" y="56072"/>
                  </a:cubicBezTo>
                  <a:cubicBezTo>
                    <a:pt x="64133" y="60514"/>
                    <a:pt x="62541" y="66012"/>
                    <a:pt x="58186" y="68513"/>
                  </a:cubicBezTo>
                  <a:cubicBezTo>
                    <a:pt x="56831" y="69404"/>
                    <a:pt x="55263" y="69919"/>
                    <a:pt x="53646" y="70006"/>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11" name="Google Shape;26510;p314">
              <a:extLst>
                <a:ext uri="{FF2B5EF4-FFF2-40B4-BE49-F238E27FC236}">
                  <a16:creationId xmlns:a16="http://schemas.microsoft.com/office/drawing/2014/main" id="{92BE74B7-969D-CB30-554E-2262CACCE090}"/>
                </a:ext>
              </a:extLst>
            </p:cNvPr>
            <p:cNvSpPr/>
            <p:nvPr/>
          </p:nvSpPr>
          <p:spPr>
            <a:xfrm>
              <a:off x="5297284" y="1502237"/>
              <a:ext cx="63458" cy="70634"/>
            </a:xfrm>
            <a:custGeom>
              <a:avLst/>
              <a:gdLst/>
              <a:ahLst/>
              <a:cxnLst/>
              <a:rect l="l" t="t" r="r" b="b"/>
              <a:pathLst>
                <a:path w="63458" h="70634" extrusionOk="0">
                  <a:moveTo>
                    <a:pt x="53966" y="70634"/>
                  </a:moveTo>
                  <a:cubicBezTo>
                    <a:pt x="51870" y="70621"/>
                    <a:pt x="49842" y="69922"/>
                    <a:pt x="48181" y="68644"/>
                  </a:cubicBezTo>
                  <a:cubicBezTo>
                    <a:pt x="29134" y="53944"/>
                    <a:pt x="13260" y="35534"/>
                    <a:pt x="1528" y="14526"/>
                  </a:cubicBezTo>
                  <a:cubicBezTo>
                    <a:pt x="-1308" y="10182"/>
                    <a:pt x="-83" y="4362"/>
                    <a:pt x="4265" y="1527"/>
                  </a:cubicBezTo>
                  <a:cubicBezTo>
                    <a:pt x="8607" y="-1307"/>
                    <a:pt x="14429" y="-83"/>
                    <a:pt x="17260" y="4261"/>
                  </a:cubicBezTo>
                  <a:cubicBezTo>
                    <a:pt x="17496" y="4620"/>
                    <a:pt x="17708" y="4995"/>
                    <a:pt x="17888" y="5382"/>
                  </a:cubicBezTo>
                  <a:cubicBezTo>
                    <a:pt x="28481" y="24104"/>
                    <a:pt x="42745" y="40499"/>
                    <a:pt x="59813" y="53590"/>
                  </a:cubicBezTo>
                  <a:cubicBezTo>
                    <a:pt x="63900" y="56731"/>
                    <a:pt x="64666" y="62589"/>
                    <a:pt x="61524" y="66674"/>
                  </a:cubicBezTo>
                  <a:cubicBezTo>
                    <a:pt x="61512" y="66688"/>
                    <a:pt x="61505" y="66702"/>
                    <a:pt x="61493" y="66715"/>
                  </a:cubicBezTo>
                  <a:cubicBezTo>
                    <a:pt x="59745" y="69138"/>
                    <a:pt x="56952" y="70591"/>
                    <a:pt x="53966" y="70634"/>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112" name="Google Shape;26511;p314">
              <a:extLst>
                <a:ext uri="{FF2B5EF4-FFF2-40B4-BE49-F238E27FC236}">
                  <a16:creationId xmlns:a16="http://schemas.microsoft.com/office/drawing/2014/main" id="{D7A9971B-8660-45A9-12C3-14D5819ACDEC}"/>
                </a:ext>
              </a:extLst>
            </p:cNvPr>
            <p:cNvSpPr/>
            <p:nvPr/>
          </p:nvSpPr>
          <p:spPr>
            <a:xfrm>
              <a:off x="5548748" y="1502236"/>
              <a:ext cx="63298" cy="70635"/>
            </a:xfrm>
            <a:custGeom>
              <a:avLst/>
              <a:gdLst/>
              <a:ahLst/>
              <a:cxnLst/>
              <a:rect l="l" t="t" r="r" b="b"/>
              <a:pathLst>
                <a:path w="63298" h="70635" extrusionOk="0">
                  <a:moveTo>
                    <a:pt x="9331" y="70635"/>
                  </a:moveTo>
                  <a:cubicBezTo>
                    <a:pt x="4143" y="70603"/>
                    <a:pt x="-37" y="66371"/>
                    <a:pt x="0" y="61184"/>
                  </a:cubicBezTo>
                  <a:cubicBezTo>
                    <a:pt x="13" y="58313"/>
                    <a:pt x="1344" y="55607"/>
                    <a:pt x="3608" y="53840"/>
                  </a:cubicBezTo>
                  <a:cubicBezTo>
                    <a:pt x="20658" y="40664"/>
                    <a:pt x="34878" y="24183"/>
                    <a:pt x="45409" y="5383"/>
                  </a:cubicBezTo>
                  <a:cubicBezTo>
                    <a:pt x="47624" y="693"/>
                    <a:pt x="53222" y="-1314"/>
                    <a:pt x="57912" y="902"/>
                  </a:cubicBezTo>
                  <a:cubicBezTo>
                    <a:pt x="62603" y="3117"/>
                    <a:pt x="64612" y="8716"/>
                    <a:pt x="62397" y="13406"/>
                  </a:cubicBezTo>
                  <a:cubicBezTo>
                    <a:pt x="62210" y="13794"/>
                    <a:pt x="62005" y="14168"/>
                    <a:pt x="61769" y="14527"/>
                  </a:cubicBezTo>
                  <a:cubicBezTo>
                    <a:pt x="50012" y="35538"/>
                    <a:pt x="34119" y="53947"/>
                    <a:pt x="15054" y="68645"/>
                  </a:cubicBezTo>
                  <a:cubicBezTo>
                    <a:pt x="13418" y="69923"/>
                    <a:pt x="11408" y="70622"/>
                    <a:pt x="9331" y="70635"/>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grpSp>
      <p:grpSp>
        <p:nvGrpSpPr>
          <p:cNvPr id="116" name="Google Shape;26521;p314">
            <a:extLst>
              <a:ext uri="{FF2B5EF4-FFF2-40B4-BE49-F238E27FC236}">
                <a16:creationId xmlns:a16="http://schemas.microsoft.com/office/drawing/2014/main" id="{449D596B-232B-76BA-A35D-D3724FECB0D7}"/>
              </a:ext>
            </a:extLst>
          </p:cNvPr>
          <p:cNvGrpSpPr/>
          <p:nvPr/>
        </p:nvGrpSpPr>
        <p:grpSpPr>
          <a:xfrm>
            <a:off x="15434043" y="5215361"/>
            <a:ext cx="720000" cy="606911"/>
            <a:chOff x="5194974" y="4928543"/>
            <a:chExt cx="447931" cy="448182"/>
          </a:xfrm>
          <a:solidFill>
            <a:schemeClr val="bg1"/>
          </a:solidFill>
        </p:grpSpPr>
        <p:sp>
          <p:nvSpPr>
            <p:cNvPr id="117" name="Google Shape;26522;p314">
              <a:extLst>
                <a:ext uri="{FF2B5EF4-FFF2-40B4-BE49-F238E27FC236}">
                  <a16:creationId xmlns:a16="http://schemas.microsoft.com/office/drawing/2014/main" id="{3B1BAFD4-E448-D8A0-D45B-F679C6B4FB88}"/>
                </a:ext>
              </a:extLst>
            </p:cNvPr>
            <p:cNvSpPr/>
            <p:nvPr/>
          </p:nvSpPr>
          <p:spPr>
            <a:xfrm>
              <a:off x="5194974" y="4928543"/>
              <a:ext cx="167826" cy="448181"/>
            </a:xfrm>
            <a:custGeom>
              <a:avLst/>
              <a:gdLst/>
              <a:ahLst/>
              <a:cxnLst/>
              <a:rect l="l" t="t" r="r" b="b"/>
              <a:pathLst>
                <a:path w="167826" h="448181" extrusionOk="0">
                  <a:moveTo>
                    <a:pt x="83913" y="27993"/>
                  </a:moveTo>
                  <a:cubicBezTo>
                    <a:pt x="101573" y="28198"/>
                    <a:pt x="115718" y="42680"/>
                    <a:pt x="115513" y="60339"/>
                  </a:cubicBezTo>
                  <a:cubicBezTo>
                    <a:pt x="115302" y="77993"/>
                    <a:pt x="100827" y="92138"/>
                    <a:pt x="83167" y="91933"/>
                  </a:cubicBezTo>
                  <a:cubicBezTo>
                    <a:pt x="65632" y="91728"/>
                    <a:pt x="51536" y="77439"/>
                    <a:pt x="51567" y="59904"/>
                  </a:cubicBezTo>
                  <a:cubicBezTo>
                    <a:pt x="51735" y="42182"/>
                    <a:pt x="66191" y="27925"/>
                    <a:pt x="83913" y="27993"/>
                  </a:cubicBezTo>
                  <a:moveTo>
                    <a:pt x="83913" y="1"/>
                  </a:moveTo>
                  <a:cubicBezTo>
                    <a:pt x="50796" y="412"/>
                    <a:pt x="24284" y="27595"/>
                    <a:pt x="24701" y="60706"/>
                  </a:cubicBezTo>
                  <a:cubicBezTo>
                    <a:pt x="25112" y="93824"/>
                    <a:pt x="52289" y="120335"/>
                    <a:pt x="85406" y="119918"/>
                  </a:cubicBezTo>
                  <a:cubicBezTo>
                    <a:pt x="118250" y="119514"/>
                    <a:pt x="144656" y="92754"/>
                    <a:pt x="144624" y="59904"/>
                  </a:cubicBezTo>
                  <a:cubicBezTo>
                    <a:pt x="144419" y="26612"/>
                    <a:pt x="117267" y="-204"/>
                    <a:pt x="83976" y="1"/>
                  </a:cubicBezTo>
                  <a:cubicBezTo>
                    <a:pt x="83957" y="1"/>
                    <a:pt x="83938" y="1"/>
                    <a:pt x="83913" y="1"/>
                  </a:cubicBezTo>
                  <a:close/>
                  <a:moveTo>
                    <a:pt x="167826" y="154827"/>
                  </a:moveTo>
                  <a:cubicBezTo>
                    <a:pt x="167826" y="154827"/>
                    <a:pt x="127767" y="128142"/>
                    <a:pt x="82109" y="128142"/>
                  </a:cubicBezTo>
                  <a:cubicBezTo>
                    <a:pt x="52761" y="129056"/>
                    <a:pt x="24278" y="138312"/>
                    <a:pt x="0" y="154827"/>
                  </a:cubicBezTo>
                  <a:lnTo>
                    <a:pt x="0" y="303433"/>
                  </a:lnTo>
                  <a:lnTo>
                    <a:pt x="38007" y="303433"/>
                  </a:lnTo>
                  <a:lnTo>
                    <a:pt x="38007" y="448182"/>
                  </a:lnTo>
                  <a:lnTo>
                    <a:pt x="66372" y="448182"/>
                  </a:lnTo>
                  <a:lnTo>
                    <a:pt x="66372" y="303433"/>
                  </a:lnTo>
                  <a:lnTo>
                    <a:pt x="101517" y="303433"/>
                  </a:lnTo>
                  <a:lnTo>
                    <a:pt x="101517" y="448182"/>
                  </a:lnTo>
                  <a:lnTo>
                    <a:pt x="129882" y="448182"/>
                  </a:lnTo>
                  <a:lnTo>
                    <a:pt x="129882" y="303433"/>
                  </a:lnTo>
                  <a:lnTo>
                    <a:pt x="167826" y="303433"/>
                  </a:lnTo>
                  <a:close/>
                  <a:moveTo>
                    <a:pt x="26872" y="169632"/>
                  </a:moveTo>
                  <a:cubicBezTo>
                    <a:pt x="43848" y="160295"/>
                    <a:pt x="62807" y="155132"/>
                    <a:pt x="82172" y="154579"/>
                  </a:cubicBezTo>
                  <a:cubicBezTo>
                    <a:pt x="102743" y="155344"/>
                    <a:pt x="122884" y="160681"/>
                    <a:pt x="141141" y="170192"/>
                  </a:cubicBezTo>
                  <a:lnTo>
                    <a:pt x="141141" y="276685"/>
                  </a:lnTo>
                  <a:lnTo>
                    <a:pt x="26872" y="27668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18" name="Google Shape;26523;p314">
              <a:extLst>
                <a:ext uri="{FF2B5EF4-FFF2-40B4-BE49-F238E27FC236}">
                  <a16:creationId xmlns:a16="http://schemas.microsoft.com/office/drawing/2014/main" id="{44AEC682-27BD-3237-2A89-F6F50BB71DA6}"/>
                </a:ext>
              </a:extLst>
            </p:cNvPr>
            <p:cNvSpPr/>
            <p:nvPr/>
          </p:nvSpPr>
          <p:spPr>
            <a:xfrm>
              <a:off x="5419655" y="4928544"/>
              <a:ext cx="223250" cy="448181"/>
            </a:xfrm>
            <a:custGeom>
              <a:avLst/>
              <a:gdLst/>
              <a:ahLst/>
              <a:cxnLst/>
              <a:rect l="l" t="t" r="r" b="b"/>
              <a:pathLst>
                <a:path w="223250" h="448181" extrusionOk="0">
                  <a:moveTo>
                    <a:pt x="111283" y="28179"/>
                  </a:moveTo>
                  <a:cubicBezTo>
                    <a:pt x="128837" y="28559"/>
                    <a:pt x="142758" y="43090"/>
                    <a:pt x="142379" y="60644"/>
                  </a:cubicBezTo>
                  <a:cubicBezTo>
                    <a:pt x="142000" y="78191"/>
                    <a:pt x="127469" y="92113"/>
                    <a:pt x="109915" y="91740"/>
                  </a:cubicBezTo>
                  <a:cubicBezTo>
                    <a:pt x="92609" y="91367"/>
                    <a:pt x="78782" y="77215"/>
                    <a:pt x="78812" y="59903"/>
                  </a:cubicBezTo>
                  <a:cubicBezTo>
                    <a:pt x="79049" y="42188"/>
                    <a:pt x="93567" y="28005"/>
                    <a:pt x="111283" y="28179"/>
                  </a:cubicBezTo>
                  <a:moveTo>
                    <a:pt x="111283" y="1"/>
                  </a:moveTo>
                  <a:cubicBezTo>
                    <a:pt x="78166" y="312"/>
                    <a:pt x="51574" y="27408"/>
                    <a:pt x="51878" y="60526"/>
                  </a:cubicBezTo>
                  <a:cubicBezTo>
                    <a:pt x="52189" y="93637"/>
                    <a:pt x="79286" y="120235"/>
                    <a:pt x="112403" y="119924"/>
                  </a:cubicBezTo>
                  <a:cubicBezTo>
                    <a:pt x="145321" y="119620"/>
                    <a:pt x="171839" y="92828"/>
                    <a:pt x="171808" y="59903"/>
                  </a:cubicBezTo>
                  <a:cubicBezTo>
                    <a:pt x="171640" y="26649"/>
                    <a:pt x="144538" y="-173"/>
                    <a:pt x="111283" y="1"/>
                  </a:cubicBezTo>
                  <a:cubicBezTo>
                    <a:pt x="111283" y="1"/>
                    <a:pt x="111283" y="1"/>
                    <a:pt x="111283" y="1"/>
                  </a:cubicBezTo>
                  <a:close/>
                  <a:moveTo>
                    <a:pt x="223251" y="352885"/>
                  </a:moveTo>
                  <a:lnTo>
                    <a:pt x="198369" y="154827"/>
                  </a:lnTo>
                  <a:cubicBezTo>
                    <a:pt x="198369" y="154827"/>
                    <a:pt x="158434" y="128141"/>
                    <a:pt x="112901" y="128141"/>
                  </a:cubicBezTo>
                  <a:cubicBezTo>
                    <a:pt x="83652" y="129062"/>
                    <a:pt x="55268" y="138324"/>
                    <a:pt x="31102" y="154827"/>
                  </a:cubicBezTo>
                  <a:lnTo>
                    <a:pt x="0" y="352885"/>
                  </a:lnTo>
                  <a:lnTo>
                    <a:pt x="64941" y="352885"/>
                  </a:lnTo>
                  <a:lnTo>
                    <a:pt x="64941" y="447870"/>
                  </a:lnTo>
                  <a:lnTo>
                    <a:pt x="93182" y="447870"/>
                  </a:lnTo>
                  <a:lnTo>
                    <a:pt x="93182" y="353196"/>
                  </a:lnTo>
                  <a:lnTo>
                    <a:pt x="128203" y="353196"/>
                  </a:lnTo>
                  <a:lnTo>
                    <a:pt x="128203" y="448182"/>
                  </a:lnTo>
                  <a:lnTo>
                    <a:pt x="156506" y="448182"/>
                  </a:lnTo>
                  <a:lnTo>
                    <a:pt x="156506" y="353196"/>
                  </a:lnTo>
                  <a:close/>
                  <a:moveTo>
                    <a:pt x="55300" y="171000"/>
                  </a:moveTo>
                  <a:cubicBezTo>
                    <a:pt x="72878" y="160867"/>
                    <a:pt x="92684" y="155231"/>
                    <a:pt x="112963" y="154578"/>
                  </a:cubicBezTo>
                  <a:cubicBezTo>
                    <a:pt x="134299" y="155405"/>
                    <a:pt x="155156" y="161128"/>
                    <a:pt x="173923" y="171311"/>
                  </a:cubicBezTo>
                  <a:lnTo>
                    <a:pt x="192584" y="326448"/>
                  </a:lnTo>
                  <a:lnTo>
                    <a:pt x="31538" y="32644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grpSp>
      <p:grpSp>
        <p:nvGrpSpPr>
          <p:cNvPr id="119" name="Google Shape;27577;p324">
            <a:extLst>
              <a:ext uri="{FF2B5EF4-FFF2-40B4-BE49-F238E27FC236}">
                <a16:creationId xmlns:a16="http://schemas.microsoft.com/office/drawing/2014/main" id="{BD41B046-FDFB-671C-133B-C91880E88364}"/>
              </a:ext>
            </a:extLst>
          </p:cNvPr>
          <p:cNvGrpSpPr/>
          <p:nvPr/>
        </p:nvGrpSpPr>
        <p:grpSpPr>
          <a:xfrm>
            <a:off x="18551841" y="5215361"/>
            <a:ext cx="671273" cy="675993"/>
            <a:chOff x="2747885" y="4905952"/>
            <a:chExt cx="437170" cy="447807"/>
          </a:xfrm>
          <a:solidFill>
            <a:schemeClr val="bg1"/>
          </a:solidFill>
        </p:grpSpPr>
        <p:sp>
          <p:nvSpPr>
            <p:cNvPr id="120" name="Google Shape;27578;p324">
              <a:extLst>
                <a:ext uri="{FF2B5EF4-FFF2-40B4-BE49-F238E27FC236}">
                  <a16:creationId xmlns:a16="http://schemas.microsoft.com/office/drawing/2014/main" id="{FA60ADCB-2CE7-48A9-F92D-8F0D62231A16}"/>
                </a:ext>
              </a:extLst>
            </p:cNvPr>
            <p:cNvSpPr/>
            <p:nvPr/>
          </p:nvSpPr>
          <p:spPr>
            <a:xfrm>
              <a:off x="2795534" y="4905952"/>
              <a:ext cx="321221" cy="269654"/>
            </a:xfrm>
            <a:custGeom>
              <a:avLst/>
              <a:gdLst/>
              <a:ahLst/>
              <a:cxnLst/>
              <a:rect l="l" t="t" r="r" b="b"/>
              <a:pathLst>
                <a:path w="321221" h="269654" extrusionOk="0">
                  <a:moveTo>
                    <a:pt x="15489" y="269655"/>
                  </a:moveTo>
                  <a:lnTo>
                    <a:pt x="294598" y="44600"/>
                  </a:lnTo>
                  <a:lnTo>
                    <a:pt x="295096" y="123724"/>
                  </a:lnTo>
                  <a:cubicBezTo>
                    <a:pt x="295096" y="130940"/>
                    <a:pt x="300943" y="136787"/>
                    <a:pt x="308159" y="136787"/>
                  </a:cubicBezTo>
                  <a:cubicBezTo>
                    <a:pt x="315375" y="136787"/>
                    <a:pt x="321222" y="130940"/>
                    <a:pt x="321222" y="123724"/>
                  </a:cubicBezTo>
                  <a:lnTo>
                    <a:pt x="320475" y="0"/>
                  </a:lnTo>
                  <a:lnTo>
                    <a:pt x="196751" y="746"/>
                  </a:lnTo>
                  <a:cubicBezTo>
                    <a:pt x="189536" y="746"/>
                    <a:pt x="183689" y="6594"/>
                    <a:pt x="183689" y="13809"/>
                  </a:cubicBezTo>
                  <a:cubicBezTo>
                    <a:pt x="183689" y="21025"/>
                    <a:pt x="189536" y="26872"/>
                    <a:pt x="196751" y="26872"/>
                  </a:cubicBezTo>
                  <a:lnTo>
                    <a:pt x="275875" y="26374"/>
                  </a:lnTo>
                  <a:lnTo>
                    <a:pt x="0" y="250309"/>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1" name="Google Shape;27579;p324">
              <a:extLst>
                <a:ext uri="{FF2B5EF4-FFF2-40B4-BE49-F238E27FC236}">
                  <a16:creationId xmlns:a16="http://schemas.microsoft.com/office/drawing/2014/main" id="{552EA15C-307D-2C2E-6EE0-32C63A071431}"/>
                </a:ext>
              </a:extLst>
            </p:cNvPr>
            <p:cNvSpPr/>
            <p:nvPr/>
          </p:nvSpPr>
          <p:spPr>
            <a:xfrm>
              <a:off x="2747885" y="5082239"/>
              <a:ext cx="437170" cy="271520"/>
            </a:xfrm>
            <a:custGeom>
              <a:avLst/>
              <a:gdLst/>
              <a:ahLst/>
              <a:cxnLst/>
              <a:rect l="l" t="t" r="r" b="b"/>
              <a:pathLst>
                <a:path w="437170" h="271520" extrusionOk="0">
                  <a:moveTo>
                    <a:pt x="272143" y="0"/>
                  </a:moveTo>
                  <a:lnTo>
                    <a:pt x="272143" y="72219"/>
                  </a:lnTo>
                  <a:lnTo>
                    <a:pt x="136040" y="72219"/>
                  </a:lnTo>
                  <a:lnTo>
                    <a:pt x="136040" y="163846"/>
                  </a:lnTo>
                  <a:lnTo>
                    <a:pt x="0" y="163846"/>
                  </a:lnTo>
                  <a:lnTo>
                    <a:pt x="0" y="271521"/>
                  </a:lnTo>
                  <a:lnTo>
                    <a:pt x="437170" y="271521"/>
                  </a:lnTo>
                  <a:lnTo>
                    <a:pt x="437170" y="0"/>
                  </a:lnTo>
                  <a:close/>
                  <a:moveTo>
                    <a:pt x="28987" y="192833"/>
                  </a:moveTo>
                  <a:lnTo>
                    <a:pt x="136040" y="192833"/>
                  </a:lnTo>
                  <a:lnTo>
                    <a:pt x="136040" y="242596"/>
                  </a:lnTo>
                  <a:lnTo>
                    <a:pt x="28987" y="242596"/>
                  </a:lnTo>
                  <a:close/>
                  <a:moveTo>
                    <a:pt x="165090" y="242596"/>
                  </a:moveTo>
                  <a:lnTo>
                    <a:pt x="165090" y="101206"/>
                  </a:lnTo>
                  <a:lnTo>
                    <a:pt x="272143" y="101206"/>
                  </a:lnTo>
                  <a:lnTo>
                    <a:pt x="272143" y="242534"/>
                  </a:lnTo>
                  <a:close/>
                  <a:moveTo>
                    <a:pt x="408183" y="242596"/>
                  </a:moveTo>
                  <a:lnTo>
                    <a:pt x="301441" y="242596"/>
                  </a:lnTo>
                  <a:lnTo>
                    <a:pt x="301441" y="28987"/>
                  </a:lnTo>
                  <a:lnTo>
                    <a:pt x="408494" y="28987"/>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grpSp>
      <p:grpSp>
        <p:nvGrpSpPr>
          <p:cNvPr id="122" name="Google Shape;28214;p328">
            <a:extLst>
              <a:ext uri="{FF2B5EF4-FFF2-40B4-BE49-F238E27FC236}">
                <a16:creationId xmlns:a16="http://schemas.microsoft.com/office/drawing/2014/main" id="{00C9B180-279B-D52D-A225-33F16D522642}"/>
              </a:ext>
            </a:extLst>
          </p:cNvPr>
          <p:cNvGrpSpPr/>
          <p:nvPr/>
        </p:nvGrpSpPr>
        <p:grpSpPr>
          <a:xfrm>
            <a:off x="6671424" y="5479667"/>
            <a:ext cx="754239" cy="656590"/>
            <a:chOff x="1467632" y="3703289"/>
            <a:chExt cx="447869" cy="400532"/>
          </a:xfrm>
          <a:solidFill>
            <a:schemeClr val="bg1"/>
          </a:solidFill>
        </p:grpSpPr>
        <p:sp>
          <p:nvSpPr>
            <p:cNvPr id="123" name="Google Shape;28215;p328">
              <a:extLst>
                <a:ext uri="{FF2B5EF4-FFF2-40B4-BE49-F238E27FC236}">
                  <a16:creationId xmlns:a16="http://schemas.microsoft.com/office/drawing/2014/main" id="{B1CCD13F-A262-EBF1-85EF-E4CDB0D6B029}"/>
                </a:ext>
              </a:extLst>
            </p:cNvPr>
            <p:cNvSpPr/>
            <p:nvPr/>
          </p:nvSpPr>
          <p:spPr>
            <a:xfrm>
              <a:off x="1653373" y="3839329"/>
              <a:ext cx="86090" cy="86090"/>
            </a:xfrm>
            <a:custGeom>
              <a:avLst/>
              <a:gdLst/>
              <a:ahLst/>
              <a:cxnLst/>
              <a:rect l="l" t="t" r="r" b="b"/>
              <a:pathLst>
                <a:path w="86090" h="86090" extrusionOk="0">
                  <a:moveTo>
                    <a:pt x="43045" y="86090"/>
                  </a:moveTo>
                  <a:cubicBezTo>
                    <a:pt x="66820" y="86090"/>
                    <a:pt x="86090" y="66820"/>
                    <a:pt x="86090" y="43045"/>
                  </a:cubicBezTo>
                  <a:cubicBezTo>
                    <a:pt x="86090" y="19271"/>
                    <a:pt x="66820" y="0"/>
                    <a:pt x="43045" y="0"/>
                  </a:cubicBezTo>
                  <a:cubicBezTo>
                    <a:pt x="19271" y="0"/>
                    <a:pt x="0" y="19271"/>
                    <a:pt x="0" y="43045"/>
                  </a:cubicBezTo>
                  <a:cubicBezTo>
                    <a:pt x="31" y="66807"/>
                    <a:pt x="19283" y="86053"/>
                    <a:pt x="43045" y="86090"/>
                  </a:cubicBezTo>
                  <a:close/>
                  <a:moveTo>
                    <a:pt x="43045" y="23389"/>
                  </a:moveTo>
                  <a:cubicBezTo>
                    <a:pt x="53900" y="23389"/>
                    <a:pt x="62702" y="32191"/>
                    <a:pt x="62702" y="43045"/>
                  </a:cubicBezTo>
                  <a:cubicBezTo>
                    <a:pt x="62702" y="53900"/>
                    <a:pt x="53900" y="62702"/>
                    <a:pt x="43045" y="62702"/>
                  </a:cubicBezTo>
                  <a:cubicBezTo>
                    <a:pt x="32191" y="62702"/>
                    <a:pt x="23389" y="53900"/>
                    <a:pt x="23389" y="43045"/>
                  </a:cubicBezTo>
                  <a:cubicBezTo>
                    <a:pt x="23389" y="32191"/>
                    <a:pt x="32191" y="23389"/>
                    <a:pt x="43045" y="233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28216;p328">
              <a:extLst>
                <a:ext uri="{FF2B5EF4-FFF2-40B4-BE49-F238E27FC236}">
                  <a16:creationId xmlns:a16="http://schemas.microsoft.com/office/drawing/2014/main" id="{0037F7E9-E193-70FF-68D3-7B110B234DDC}"/>
                </a:ext>
              </a:extLst>
            </p:cNvPr>
            <p:cNvSpPr/>
            <p:nvPr/>
          </p:nvSpPr>
          <p:spPr>
            <a:xfrm>
              <a:off x="1567219" y="3757015"/>
              <a:ext cx="258273" cy="250763"/>
            </a:xfrm>
            <a:custGeom>
              <a:avLst/>
              <a:gdLst/>
              <a:ahLst/>
              <a:cxnLst/>
              <a:rect l="l" t="t" r="r" b="b"/>
              <a:pathLst>
                <a:path w="258273" h="250763" extrusionOk="0">
                  <a:moveTo>
                    <a:pt x="10826" y="162434"/>
                  </a:moveTo>
                  <a:lnTo>
                    <a:pt x="32410" y="167845"/>
                  </a:lnTo>
                  <a:cubicBezTo>
                    <a:pt x="35570" y="174906"/>
                    <a:pt x="39495" y="181599"/>
                    <a:pt x="44105" y="187813"/>
                  </a:cubicBezTo>
                  <a:lnTo>
                    <a:pt x="37884" y="209335"/>
                  </a:lnTo>
                  <a:cubicBezTo>
                    <a:pt x="36024" y="215643"/>
                    <a:pt x="38724" y="222405"/>
                    <a:pt x="44416" y="225695"/>
                  </a:cubicBezTo>
                  <a:lnTo>
                    <a:pt x="84600" y="248835"/>
                  </a:lnTo>
                  <a:cubicBezTo>
                    <a:pt x="90297" y="252001"/>
                    <a:pt x="97401" y="251012"/>
                    <a:pt x="102017" y="246409"/>
                  </a:cubicBezTo>
                  <a:lnTo>
                    <a:pt x="117568" y="230298"/>
                  </a:lnTo>
                  <a:cubicBezTo>
                    <a:pt x="125231" y="231294"/>
                    <a:pt x="132988" y="231294"/>
                    <a:pt x="140645" y="230298"/>
                  </a:cubicBezTo>
                  <a:lnTo>
                    <a:pt x="156196" y="246409"/>
                  </a:lnTo>
                  <a:cubicBezTo>
                    <a:pt x="158921" y="249177"/>
                    <a:pt x="162641" y="250739"/>
                    <a:pt x="166522" y="250763"/>
                  </a:cubicBezTo>
                  <a:cubicBezTo>
                    <a:pt x="169017" y="250751"/>
                    <a:pt x="171455" y="250086"/>
                    <a:pt x="173614" y="248835"/>
                  </a:cubicBezTo>
                  <a:lnTo>
                    <a:pt x="213797" y="225695"/>
                  </a:lnTo>
                  <a:cubicBezTo>
                    <a:pt x="219495" y="222405"/>
                    <a:pt x="222214" y="215656"/>
                    <a:pt x="220391" y="209335"/>
                  </a:cubicBezTo>
                  <a:lnTo>
                    <a:pt x="214171" y="187813"/>
                  </a:lnTo>
                  <a:cubicBezTo>
                    <a:pt x="218761" y="181599"/>
                    <a:pt x="222661" y="174906"/>
                    <a:pt x="225803" y="167845"/>
                  </a:cubicBezTo>
                  <a:lnTo>
                    <a:pt x="247388" y="162434"/>
                  </a:lnTo>
                  <a:cubicBezTo>
                    <a:pt x="253757" y="160841"/>
                    <a:pt x="258242" y="155131"/>
                    <a:pt x="258273" y="148562"/>
                  </a:cubicBezTo>
                  <a:lnTo>
                    <a:pt x="258273" y="102158"/>
                  </a:lnTo>
                  <a:cubicBezTo>
                    <a:pt x="258242" y="95589"/>
                    <a:pt x="253757" y="89879"/>
                    <a:pt x="247388" y="88286"/>
                  </a:cubicBezTo>
                  <a:lnTo>
                    <a:pt x="225865" y="82688"/>
                  </a:lnTo>
                  <a:cubicBezTo>
                    <a:pt x="222711" y="75616"/>
                    <a:pt x="218811" y="68904"/>
                    <a:pt x="214233" y="62658"/>
                  </a:cubicBezTo>
                  <a:lnTo>
                    <a:pt x="220453" y="41136"/>
                  </a:lnTo>
                  <a:cubicBezTo>
                    <a:pt x="222270" y="34835"/>
                    <a:pt x="219545" y="28104"/>
                    <a:pt x="213860" y="24838"/>
                  </a:cubicBezTo>
                  <a:lnTo>
                    <a:pt x="173676" y="1823"/>
                  </a:lnTo>
                  <a:cubicBezTo>
                    <a:pt x="167972" y="-1300"/>
                    <a:pt x="160893" y="-311"/>
                    <a:pt x="156259" y="4249"/>
                  </a:cubicBezTo>
                  <a:lnTo>
                    <a:pt x="140708" y="20360"/>
                  </a:lnTo>
                  <a:cubicBezTo>
                    <a:pt x="133044" y="19426"/>
                    <a:pt x="125294" y="19426"/>
                    <a:pt x="117630" y="20360"/>
                  </a:cubicBezTo>
                  <a:lnTo>
                    <a:pt x="102079" y="4249"/>
                  </a:lnTo>
                  <a:cubicBezTo>
                    <a:pt x="97451" y="-330"/>
                    <a:pt x="90366" y="-1319"/>
                    <a:pt x="84662" y="1823"/>
                  </a:cubicBezTo>
                  <a:lnTo>
                    <a:pt x="44478" y="25025"/>
                  </a:lnTo>
                  <a:cubicBezTo>
                    <a:pt x="38799" y="28297"/>
                    <a:pt x="36093" y="35033"/>
                    <a:pt x="37946" y="41322"/>
                  </a:cubicBezTo>
                  <a:lnTo>
                    <a:pt x="44167" y="62845"/>
                  </a:lnTo>
                  <a:cubicBezTo>
                    <a:pt x="39508" y="68991"/>
                    <a:pt x="35564" y="75653"/>
                    <a:pt x="32410" y="82688"/>
                  </a:cubicBezTo>
                  <a:lnTo>
                    <a:pt x="10826" y="88038"/>
                  </a:lnTo>
                  <a:cubicBezTo>
                    <a:pt x="4462" y="89636"/>
                    <a:pt x="2" y="95353"/>
                    <a:pt x="2" y="101909"/>
                  </a:cubicBezTo>
                  <a:lnTo>
                    <a:pt x="2" y="148313"/>
                  </a:lnTo>
                  <a:cubicBezTo>
                    <a:pt x="-110" y="154963"/>
                    <a:pt x="4375" y="160816"/>
                    <a:pt x="10826" y="162434"/>
                  </a:cubicBezTo>
                  <a:close/>
                  <a:moveTo>
                    <a:pt x="69795" y="67759"/>
                  </a:moveTo>
                  <a:lnTo>
                    <a:pt x="62331" y="41758"/>
                  </a:lnTo>
                  <a:lnTo>
                    <a:pt x="90198" y="25709"/>
                  </a:lnTo>
                  <a:lnTo>
                    <a:pt x="108859" y="45117"/>
                  </a:lnTo>
                  <a:lnTo>
                    <a:pt x="118563" y="43873"/>
                  </a:lnTo>
                  <a:cubicBezTo>
                    <a:pt x="125530" y="42815"/>
                    <a:pt x="132621" y="42815"/>
                    <a:pt x="139588" y="43873"/>
                  </a:cubicBezTo>
                  <a:lnTo>
                    <a:pt x="149292" y="45055"/>
                  </a:lnTo>
                  <a:lnTo>
                    <a:pt x="167953" y="25647"/>
                  </a:lnTo>
                  <a:lnTo>
                    <a:pt x="195821" y="41758"/>
                  </a:lnTo>
                  <a:lnTo>
                    <a:pt x="188543" y="67759"/>
                  </a:lnTo>
                  <a:lnTo>
                    <a:pt x="194452" y="75535"/>
                  </a:lnTo>
                  <a:cubicBezTo>
                    <a:pt x="198763" y="81108"/>
                    <a:pt x="202339" y="87210"/>
                    <a:pt x="205089" y="93698"/>
                  </a:cubicBezTo>
                  <a:lnTo>
                    <a:pt x="208821" y="102780"/>
                  </a:lnTo>
                  <a:lnTo>
                    <a:pt x="234947" y="109000"/>
                  </a:lnTo>
                  <a:lnTo>
                    <a:pt x="234947" y="141222"/>
                  </a:lnTo>
                  <a:lnTo>
                    <a:pt x="208821" y="147753"/>
                  </a:lnTo>
                  <a:lnTo>
                    <a:pt x="205089" y="156773"/>
                  </a:lnTo>
                  <a:cubicBezTo>
                    <a:pt x="202339" y="163261"/>
                    <a:pt x="198763" y="169363"/>
                    <a:pt x="194452" y="174937"/>
                  </a:cubicBezTo>
                  <a:lnTo>
                    <a:pt x="188543" y="182712"/>
                  </a:lnTo>
                  <a:lnTo>
                    <a:pt x="195945" y="208714"/>
                  </a:lnTo>
                  <a:lnTo>
                    <a:pt x="168077" y="224824"/>
                  </a:lnTo>
                  <a:lnTo>
                    <a:pt x="149416" y="205417"/>
                  </a:lnTo>
                  <a:lnTo>
                    <a:pt x="139650" y="206599"/>
                  </a:lnTo>
                  <a:cubicBezTo>
                    <a:pt x="132702" y="207656"/>
                    <a:pt x="125636" y="207656"/>
                    <a:pt x="118687" y="206599"/>
                  </a:cubicBezTo>
                  <a:lnTo>
                    <a:pt x="108984" y="205417"/>
                  </a:lnTo>
                  <a:lnTo>
                    <a:pt x="90322" y="224824"/>
                  </a:lnTo>
                  <a:lnTo>
                    <a:pt x="62455" y="208714"/>
                  </a:lnTo>
                  <a:lnTo>
                    <a:pt x="69919" y="182712"/>
                  </a:lnTo>
                  <a:lnTo>
                    <a:pt x="63699" y="174937"/>
                  </a:lnTo>
                  <a:cubicBezTo>
                    <a:pt x="59419" y="169357"/>
                    <a:pt x="55868" y="163249"/>
                    <a:pt x="53124" y="156773"/>
                  </a:cubicBezTo>
                  <a:lnTo>
                    <a:pt x="49330" y="147691"/>
                  </a:lnTo>
                  <a:lnTo>
                    <a:pt x="23266" y="141471"/>
                  </a:lnTo>
                  <a:lnTo>
                    <a:pt x="23266" y="109249"/>
                  </a:lnTo>
                  <a:lnTo>
                    <a:pt x="49330" y="103029"/>
                  </a:lnTo>
                  <a:lnTo>
                    <a:pt x="53124" y="93947"/>
                  </a:lnTo>
                  <a:cubicBezTo>
                    <a:pt x="55880" y="87478"/>
                    <a:pt x="59432" y="81376"/>
                    <a:pt x="63699" y="757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5" name="Google Shape;28217;p328">
              <a:extLst>
                <a:ext uri="{FF2B5EF4-FFF2-40B4-BE49-F238E27FC236}">
                  <a16:creationId xmlns:a16="http://schemas.microsoft.com/office/drawing/2014/main" id="{55EA9CCE-C6BE-3323-0EE5-0FABEE064FA2}"/>
                </a:ext>
              </a:extLst>
            </p:cNvPr>
            <p:cNvSpPr/>
            <p:nvPr/>
          </p:nvSpPr>
          <p:spPr>
            <a:xfrm>
              <a:off x="1490772" y="3703289"/>
              <a:ext cx="396426" cy="343926"/>
            </a:xfrm>
            <a:custGeom>
              <a:avLst/>
              <a:gdLst/>
              <a:ahLst/>
              <a:cxnLst/>
              <a:rect l="l" t="t" r="r" b="b"/>
              <a:pathLst>
                <a:path w="396426" h="343926" extrusionOk="0">
                  <a:moveTo>
                    <a:pt x="396427" y="0"/>
                  </a:moveTo>
                  <a:lnTo>
                    <a:pt x="0" y="0"/>
                  </a:lnTo>
                  <a:lnTo>
                    <a:pt x="0" y="343926"/>
                  </a:lnTo>
                  <a:lnTo>
                    <a:pt x="396427" y="343926"/>
                  </a:lnTo>
                  <a:close/>
                  <a:moveTo>
                    <a:pt x="370736" y="318236"/>
                  </a:moveTo>
                  <a:lnTo>
                    <a:pt x="25752" y="318236"/>
                  </a:lnTo>
                  <a:lnTo>
                    <a:pt x="25752" y="25877"/>
                  </a:lnTo>
                  <a:lnTo>
                    <a:pt x="370736" y="25877"/>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6" name="Google Shape;28218;p328">
              <a:extLst>
                <a:ext uri="{FF2B5EF4-FFF2-40B4-BE49-F238E27FC236}">
                  <a16:creationId xmlns:a16="http://schemas.microsoft.com/office/drawing/2014/main" id="{51836674-8F9C-9E51-B7B8-6A9FB2BF995A}"/>
                </a:ext>
              </a:extLst>
            </p:cNvPr>
            <p:cNvSpPr/>
            <p:nvPr/>
          </p:nvSpPr>
          <p:spPr>
            <a:xfrm>
              <a:off x="1467632" y="4078131"/>
              <a:ext cx="447869" cy="25690"/>
            </a:xfrm>
            <a:custGeom>
              <a:avLst/>
              <a:gdLst/>
              <a:ahLst/>
              <a:cxnLst/>
              <a:rect l="l" t="t" r="r" b="b"/>
              <a:pathLst>
                <a:path w="447869" h="25690" extrusionOk="0">
                  <a:moveTo>
                    <a:pt x="0" y="0"/>
                  </a:moveTo>
                  <a:lnTo>
                    <a:pt x="447869" y="0"/>
                  </a:lnTo>
                  <a:lnTo>
                    <a:pt x="447869" y="25690"/>
                  </a:lnTo>
                  <a:lnTo>
                    <a:pt x="0" y="2569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grpSp>
      <p:sp>
        <p:nvSpPr>
          <p:cNvPr id="127" name="Google Shape;27936;p326">
            <a:extLst>
              <a:ext uri="{FF2B5EF4-FFF2-40B4-BE49-F238E27FC236}">
                <a16:creationId xmlns:a16="http://schemas.microsoft.com/office/drawing/2014/main" id="{89D7F252-0C64-EB09-96F0-2FD16C18ADC5}"/>
              </a:ext>
            </a:extLst>
          </p:cNvPr>
          <p:cNvSpPr/>
          <p:nvPr/>
        </p:nvSpPr>
        <p:spPr>
          <a:xfrm>
            <a:off x="17028205" y="7749489"/>
            <a:ext cx="663233" cy="656590"/>
          </a:xfrm>
          <a:custGeom>
            <a:avLst/>
            <a:gdLst/>
            <a:ahLst/>
            <a:cxnLst/>
            <a:rect l="l" t="t" r="r" b="b"/>
            <a:pathLst>
              <a:path w="447984" h="448209" extrusionOk="0">
                <a:moveTo>
                  <a:pt x="223553" y="423672"/>
                </a:moveTo>
                <a:lnTo>
                  <a:pt x="244204" y="401776"/>
                </a:lnTo>
                <a:cubicBezTo>
                  <a:pt x="246444" y="399338"/>
                  <a:pt x="248558" y="396738"/>
                  <a:pt x="250425" y="394001"/>
                </a:cubicBezTo>
                <a:cubicBezTo>
                  <a:pt x="258822" y="381946"/>
                  <a:pt x="263923" y="367856"/>
                  <a:pt x="265042" y="353195"/>
                </a:cubicBezTo>
                <a:cubicBezTo>
                  <a:pt x="266225" y="338166"/>
                  <a:pt x="264607" y="323051"/>
                  <a:pt x="260377" y="308594"/>
                </a:cubicBezTo>
                <a:cubicBezTo>
                  <a:pt x="262865" y="307276"/>
                  <a:pt x="265167" y="305602"/>
                  <a:pt x="267219" y="303618"/>
                </a:cubicBezTo>
                <a:lnTo>
                  <a:pt x="358908" y="192273"/>
                </a:lnTo>
                <a:cubicBezTo>
                  <a:pt x="361272" y="189722"/>
                  <a:pt x="363138" y="186774"/>
                  <a:pt x="364507" y="183564"/>
                </a:cubicBezTo>
                <a:cubicBezTo>
                  <a:pt x="372531" y="185026"/>
                  <a:pt x="380742" y="185424"/>
                  <a:pt x="388891" y="184746"/>
                </a:cubicBezTo>
                <a:cubicBezTo>
                  <a:pt x="400896" y="183738"/>
                  <a:pt x="412404" y="179291"/>
                  <a:pt x="421983" y="171932"/>
                </a:cubicBezTo>
                <a:cubicBezTo>
                  <a:pt x="423725" y="170582"/>
                  <a:pt x="425343" y="169127"/>
                  <a:pt x="426898" y="167578"/>
                </a:cubicBezTo>
                <a:lnTo>
                  <a:pt x="426898" y="167578"/>
                </a:lnTo>
                <a:lnTo>
                  <a:pt x="447985" y="146988"/>
                </a:lnTo>
                <a:lnTo>
                  <a:pt x="427209" y="125963"/>
                </a:lnTo>
                <a:lnTo>
                  <a:pt x="375268" y="73525"/>
                </a:lnTo>
                <a:lnTo>
                  <a:pt x="323203" y="20963"/>
                </a:lnTo>
                <a:lnTo>
                  <a:pt x="302427" y="0"/>
                </a:lnTo>
                <a:lnTo>
                  <a:pt x="281962" y="21274"/>
                </a:lnTo>
                <a:cubicBezTo>
                  <a:pt x="280096" y="23233"/>
                  <a:pt x="278354" y="25311"/>
                  <a:pt x="276737" y="27494"/>
                </a:cubicBezTo>
                <a:cubicBezTo>
                  <a:pt x="269957" y="36993"/>
                  <a:pt x="265851" y="48146"/>
                  <a:pt x="264856" y="59778"/>
                </a:cubicBezTo>
                <a:cubicBezTo>
                  <a:pt x="264172" y="68089"/>
                  <a:pt x="264545" y="76455"/>
                  <a:pt x="266038" y="84660"/>
                </a:cubicBezTo>
                <a:cubicBezTo>
                  <a:pt x="262865" y="85978"/>
                  <a:pt x="259880" y="87876"/>
                  <a:pt x="257391" y="90258"/>
                </a:cubicBezTo>
                <a:lnTo>
                  <a:pt x="147975" y="181885"/>
                </a:lnTo>
                <a:lnTo>
                  <a:pt x="147042" y="182756"/>
                </a:lnTo>
                <a:cubicBezTo>
                  <a:pt x="145486" y="184348"/>
                  <a:pt x="144118" y="186121"/>
                  <a:pt x="142998" y="188043"/>
                </a:cubicBezTo>
                <a:cubicBezTo>
                  <a:pt x="128692" y="183521"/>
                  <a:pt x="113700" y="181829"/>
                  <a:pt x="98771" y="183067"/>
                </a:cubicBezTo>
                <a:cubicBezTo>
                  <a:pt x="83594" y="184367"/>
                  <a:pt x="69100" y="190052"/>
                  <a:pt x="57095" y="199426"/>
                </a:cubicBezTo>
                <a:cubicBezTo>
                  <a:pt x="54917" y="201131"/>
                  <a:pt x="52864" y="202959"/>
                  <a:pt x="50874" y="204900"/>
                </a:cubicBezTo>
                <a:lnTo>
                  <a:pt x="30409" y="225303"/>
                </a:lnTo>
                <a:lnTo>
                  <a:pt x="50563" y="246079"/>
                </a:lnTo>
                <a:lnTo>
                  <a:pt x="97651" y="294598"/>
                </a:lnTo>
                <a:cubicBezTo>
                  <a:pt x="71712" y="330241"/>
                  <a:pt x="8326" y="417389"/>
                  <a:pt x="3848" y="423423"/>
                </a:cubicBezTo>
                <a:cubicBezTo>
                  <a:pt x="-942" y="428779"/>
                  <a:pt x="-1315" y="436778"/>
                  <a:pt x="3039" y="442520"/>
                </a:cubicBezTo>
                <a:cubicBezTo>
                  <a:pt x="3412" y="443005"/>
                  <a:pt x="3785" y="443459"/>
                  <a:pt x="4221" y="443888"/>
                </a:cubicBezTo>
                <a:cubicBezTo>
                  <a:pt x="9010" y="448666"/>
                  <a:pt x="16413" y="449586"/>
                  <a:pt x="22197" y="446128"/>
                </a:cubicBezTo>
                <a:cubicBezTo>
                  <a:pt x="23131" y="445630"/>
                  <a:pt x="24126" y="445070"/>
                  <a:pt x="155252" y="354003"/>
                </a:cubicBezTo>
                <a:lnTo>
                  <a:pt x="202154" y="402336"/>
                </a:lnTo>
                <a:close/>
                <a:moveTo>
                  <a:pt x="277173" y="111159"/>
                </a:moveTo>
                <a:lnTo>
                  <a:pt x="338070" y="172181"/>
                </a:lnTo>
                <a:lnTo>
                  <a:pt x="247065" y="282655"/>
                </a:lnTo>
                <a:lnTo>
                  <a:pt x="167817" y="203158"/>
                </a:lnTo>
                <a:lnTo>
                  <a:pt x="276675" y="112030"/>
                </a:lnTo>
                <a:close/>
                <a:moveTo>
                  <a:pt x="302987" y="41614"/>
                </a:moveTo>
                <a:lnTo>
                  <a:pt x="406681" y="146615"/>
                </a:lnTo>
                <a:lnTo>
                  <a:pt x="406681" y="146615"/>
                </a:lnTo>
                <a:cubicBezTo>
                  <a:pt x="405873" y="147411"/>
                  <a:pt x="405064" y="148158"/>
                  <a:pt x="404193" y="148854"/>
                </a:cubicBezTo>
                <a:cubicBezTo>
                  <a:pt x="398906" y="152817"/>
                  <a:pt x="392561" y="155193"/>
                  <a:pt x="385968" y="155697"/>
                </a:cubicBezTo>
                <a:cubicBezTo>
                  <a:pt x="377569" y="156505"/>
                  <a:pt x="362765" y="155075"/>
                  <a:pt x="357292" y="149476"/>
                </a:cubicBezTo>
                <a:lnTo>
                  <a:pt x="357292" y="149476"/>
                </a:lnTo>
                <a:cubicBezTo>
                  <a:pt x="345659" y="137782"/>
                  <a:pt x="337075" y="129198"/>
                  <a:pt x="328553" y="120551"/>
                </a:cubicBezTo>
                <a:lnTo>
                  <a:pt x="299814" y="91564"/>
                </a:lnTo>
                <a:lnTo>
                  <a:pt x="299814" y="91564"/>
                </a:lnTo>
                <a:cubicBezTo>
                  <a:pt x="294340" y="86028"/>
                  <a:pt x="292848" y="71099"/>
                  <a:pt x="293594" y="62702"/>
                </a:cubicBezTo>
                <a:cubicBezTo>
                  <a:pt x="294030" y="56301"/>
                  <a:pt x="296207" y="50136"/>
                  <a:pt x="299814" y="44849"/>
                </a:cubicBezTo>
                <a:cubicBezTo>
                  <a:pt x="300748" y="43680"/>
                  <a:pt x="301868" y="42597"/>
                  <a:pt x="302987" y="41614"/>
                </a:cubicBezTo>
                <a:close/>
                <a:moveTo>
                  <a:pt x="71588" y="225428"/>
                </a:moveTo>
                <a:lnTo>
                  <a:pt x="71588" y="225428"/>
                </a:lnTo>
                <a:cubicBezTo>
                  <a:pt x="72769" y="224264"/>
                  <a:pt x="73952" y="223163"/>
                  <a:pt x="75258" y="222131"/>
                </a:cubicBezTo>
                <a:cubicBezTo>
                  <a:pt x="82971" y="216209"/>
                  <a:pt x="92177" y="212663"/>
                  <a:pt x="101881" y="211929"/>
                </a:cubicBezTo>
                <a:cubicBezTo>
                  <a:pt x="113949" y="210685"/>
                  <a:pt x="135409" y="212800"/>
                  <a:pt x="143495" y="221011"/>
                </a:cubicBezTo>
                <a:lnTo>
                  <a:pt x="143495" y="221011"/>
                </a:lnTo>
                <a:cubicBezTo>
                  <a:pt x="177459" y="255845"/>
                  <a:pt x="193259" y="272329"/>
                  <a:pt x="227285" y="307288"/>
                </a:cubicBezTo>
                <a:cubicBezTo>
                  <a:pt x="235309" y="315499"/>
                  <a:pt x="237424" y="337768"/>
                  <a:pt x="236242" y="350271"/>
                </a:cubicBezTo>
                <a:cubicBezTo>
                  <a:pt x="235558" y="359795"/>
                  <a:pt x="232323" y="368964"/>
                  <a:pt x="226911" y="376832"/>
                </a:cubicBezTo>
                <a:cubicBezTo>
                  <a:pt x="225730" y="378506"/>
                  <a:pt x="224485" y="380086"/>
                  <a:pt x="223055" y="381560"/>
                </a:cubicBezTo>
                <a:lnTo>
                  <a:pt x="71463" y="225303"/>
                </a:lnTo>
                <a:close/>
                <a:moveTo>
                  <a:pt x="63501" y="386349"/>
                </a:moveTo>
                <a:cubicBezTo>
                  <a:pt x="73081" y="373162"/>
                  <a:pt x="100824" y="332730"/>
                  <a:pt x="115566" y="312389"/>
                </a:cubicBezTo>
                <a:lnTo>
                  <a:pt x="126514" y="323710"/>
                </a:lnTo>
                <a:lnTo>
                  <a:pt x="137835" y="335342"/>
                </a:lnTo>
                <a:cubicBezTo>
                  <a:pt x="119858" y="347721"/>
                  <a:pt x="79363" y="375339"/>
                  <a:pt x="63501" y="386349"/>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 name="Graphic 3" descr="Graph and note paper with pencils">
            <a:extLst>
              <a:ext uri="{FF2B5EF4-FFF2-40B4-BE49-F238E27FC236}">
                <a16:creationId xmlns:a16="http://schemas.microsoft.com/office/drawing/2014/main" id="{C0549684-FAAF-CDDB-A954-C365FF713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84319" y="-350453"/>
            <a:ext cx="3581527" cy="3581527"/>
          </a:xfrm>
          <a:prstGeom prst="rect">
            <a:avLst/>
          </a:prstGeom>
        </p:spPr>
      </p:pic>
      <p:sp>
        <p:nvSpPr>
          <p:cNvPr id="5" name="Slide Number Placeholder 1">
            <a:extLst>
              <a:ext uri="{FF2B5EF4-FFF2-40B4-BE49-F238E27FC236}">
                <a16:creationId xmlns:a16="http://schemas.microsoft.com/office/drawing/2014/main" id="{A99D4CB9-9802-9F80-B355-89D20E6260BF}"/>
              </a:ext>
            </a:extLst>
          </p:cNvPr>
          <p:cNvSpPr>
            <a:spLocks noGrp="1"/>
          </p:cNvSpPr>
          <p:nvPr>
            <p:ph type="sldNum" sz="quarter" idx="2"/>
          </p:nvPr>
        </p:nvSpPr>
        <p:spPr>
          <a:xfrm>
            <a:off x="23459184" y="12734543"/>
            <a:ext cx="488916" cy="471924"/>
          </a:xfrm>
        </p:spPr>
        <p:txBody>
          <a:bodyPr/>
          <a:lstStyle/>
          <a:p>
            <a:fld id="{86CB4B4D-7CA3-9044-876B-883B54F8677D}" type="slidenum">
              <a:rPr lang="el-GR" smtClean="0"/>
              <a:pPr/>
              <a:t>3</a:t>
            </a:fld>
            <a:endParaRPr lang="el-GR" dirty="0"/>
          </a:p>
        </p:txBody>
      </p:sp>
    </p:spTree>
    <p:extLst>
      <p:ext uri="{BB962C8B-B14F-4D97-AF65-F5344CB8AC3E}">
        <p14:creationId xmlns:p14="http://schemas.microsoft.com/office/powerpoint/2010/main" val="3844410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000"/>
                                        <p:tgtEl>
                                          <p:spTgt spid="65"/>
                                        </p:tgtEl>
                                      </p:cBhvr>
                                    </p:animEffect>
                                    <p:anim calcmode="lin" valueType="num">
                                      <p:cBhvr>
                                        <p:cTn id="23" dur="1000" fill="hold"/>
                                        <p:tgtEl>
                                          <p:spTgt spid="65"/>
                                        </p:tgtEl>
                                        <p:attrNameLst>
                                          <p:attrName>ppt_x</p:attrName>
                                        </p:attrNameLst>
                                      </p:cBhvr>
                                      <p:tavLst>
                                        <p:tav tm="0">
                                          <p:val>
                                            <p:strVal val="#ppt_x"/>
                                          </p:val>
                                        </p:tav>
                                        <p:tav tm="100000">
                                          <p:val>
                                            <p:strVal val="#ppt_x"/>
                                          </p:val>
                                        </p:tav>
                                      </p:tavLst>
                                    </p:anim>
                                    <p:anim calcmode="lin" valueType="num">
                                      <p:cBhvr>
                                        <p:cTn id="24" dur="1000" fill="hold"/>
                                        <p:tgtEl>
                                          <p:spTgt spid="6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1000"/>
                                        <p:tgtEl>
                                          <p:spTgt spid="74"/>
                                        </p:tgtEl>
                                      </p:cBhvr>
                                    </p:animEffect>
                                    <p:anim calcmode="lin" valueType="num">
                                      <p:cBhvr>
                                        <p:cTn id="38" dur="1000" fill="hold"/>
                                        <p:tgtEl>
                                          <p:spTgt spid="74"/>
                                        </p:tgtEl>
                                        <p:attrNameLst>
                                          <p:attrName>ppt_x</p:attrName>
                                        </p:attrNameLst>
                                      </p:cBhvr>
                                      <p:tavLst>
                                        <p:tav tm="0">
                                          <p:val>
                                            <p:strVal val="#ppt_x"/>
                                          </p:val>
                                        </p:tav>
                                        <p:tav tm="100000">
                                          <p:val>
                                            <p:strVal val="#ppt_x"/>
                                          </p:val>
                                        </p:tav>
                                      </p:tavLst>
                                    </p:anim>
                                    <p:anim calcmode="lin" valueType="num">
                                      <p:cBhvr>
                                        <p:cTn id="39" dur="1000" fill="hold"/>
                                        <p:tgtEl>
                                          <p:spTgt spid="7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fade">
                                      <p:cBhvr>
                                        <p:cTn id="42" dur="1000"/>
                                        <p:tgtEl>
                                          <p:spTgt spid="97"/>
                                        </p:tgtEl>
                                      </p:cBhvr>
                                    </p:animEffect>
                                    <p:anim calcmode="lin" valueType="num">
                                      <p:cBhvr>
                                        <p:cTn id="43" dur="1000" fill="hold"/>
                                        <p:tgtEl>
                                          <p:spTgt spid="97"/>
                                        </p:tgtEl>
                                        <p:attrNameLst>
                                          <p:attrName>ppt_x</p:attrName>
                                        </p:attrNameLst>
                                      </p:cBhvr>
                                      <p:tavLst>
                                        <p:tav tm="0">
                                          <p:val>
                                            <p:strVal val="#ppt_x"/>
                                          </p:val>
                                        </p:tav>
                                        <p:tav tm="100000">
                                          <p:val>
                                            <p:strVal val="#ppt_x"/>
                                          </p:val>
                                        </p:tav>
                                      </p:tavLst>
                                    </p:anim>
                                    <p:anim calcmode="lin" valueType="num">
                                      <p:cBhvr>
                                        <p:cTn id="44" dur="1000" fill="hold"/>
                                        <p:tgtEl>
                                          <p:spTgt spid="9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1000"/>
                                        <p:tgtEl>
                                          <p:spTgt spid="100"/>
                                        </p:tgtEl>
                                      </p:cBhvr>
                                    </p:animEffect>
                                    <p:anim calcmode="lin" valueType="num">
                                      <p:cBhvr>
                                        <p:cTn id="48" dur="1000" fill="hold"/>
                                        <p:tgtEl>
                                          <p:spTgt spid="100"/>
                                        </p:tgtEl>
                                        <p:attrNameLst>
                                          <p:attrName>ppt_x</p:attrName>
                                        </p:attrNameLst>
                                      </p:cBhvr>
                                      <p:tavLst>
                                        <p:tav tm="0">
                                          <p:val>
                                            <p:strVal val="#ppt_x"/>
                                          </p:val>
                                        </p:tav>
                                        <p:tav tm="100000">
                                          <p:val>
                                            <p:strVal val="#ppt_x"/>
                                          </p:val>
                                        </p:tav>
                                      </p:tavLst>
                                    </p:anim>
                                    <p:anim calcmode="lin" valueType="num">
                                      <p:cBhvr>
                                        <p:cTn id="49" dur="1000" fill="hold"/>
                                        <p:tgtEl>
                                          <p:spTgt spid="10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2"/>
                                        </p:tgtEl>
                                        <p:attrNameLst>
                                          <p:attrName>style.visibility</p:attrName>
                                        </p:attrNameLst>
                                      </p:cBhvr>
                                      <p:to>
                                        <p:strVal val="visible"/>
                                      </p:to>
                                    </p:set>
                                    <p:animEffect transition="in" filter="fade">
                                      <p:cBhvr>
                                        <p:cTn id="52" dur="1000"/>
                                        <p:tgtEl>
                                          <p:spTgt spid="122"/>
                                        </p:tgtEl>
                                      </p:cBhvr>
                                    </p:animEffect>
                                    <p:anim calcmode="lin" valueType="num">
                                      <p:cBhvr>
                                        <p:cTn id="53" dur="1000" fill="hold"/>
                                        <p:tgtEl>
                                          <p:spTgt spid="122"/>
                                        </p:tgtEl>
                                        <p:attrNameLst>
                                          <p:attrName>ppt_x</p:attrName>
                                        </p:attrNameLst>
                                      </p:cBhvr>
                                      <p:tavLst>
                                        <p:tav tm="0">
                                          <p:val>
                                            <p:strVal val="#ppt_x"/>
                                          </p:val>
                                        </p:tav>
                                        <p:tav tm="100000">
                                          <p:val>
                                            <p:strVal val="#ppt_x"/>
                                          </p:val>
                                        </p:tav>
                                      </p:tavLst>
                                    </p:anim>
                                    <p:anim calcmode="lin" valueType="num">
                                      <p:cBhvr>
                                        <p:cTn id="54" dur="1000" fill="hold"/>
                                        <p:tgtEl>
                                          <p:spTgt spid="1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anim calcmode="lin" valueType="num">
                                      <p:cBhvr>
                                        <p:cTn id="58" dur="1000" fill="hold"/>
                                        <p:tgtEl>
                                          <p:spTgt spid="67"/>
                                        </p:tgtEl>
                                        <p:attrNameLst>
                                          <p:attrName>ppt_x</p:attrName>
                                        </p:attrNameLst>
                                      </p:cBhvr>
                                      <p:tavLst>
                                        <p:tav tm="0">
                                          <p:val>
                                            <p:strVal val="#ppt_x"/>
                                          </p:val>
                                        </p:tav>
                                        <p:tav tm="100000">
                                          <p:val>
                                            <p:strVal val="#ppt_x"/>
                                          </p:val>
                                        </p:tav>
                                      </p:tavLst>
                                    </p:anim>
                                    <p:anim calcmode="lin" valueType="num">
                                      <p:cBhvr>
                                        <p:cTn id="5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1000"/>
                                        <p:tgtEl>
                                          <p:spTgt spid="70"/>
                                        </p:tgtEl>
                                      </p:cBhvr>
                                    </p:animEffect>
                                    <p:anim calcmode="lin" valueType="num">
                                      <p:cBhvr>
                                        <p:cTn id="70" dur="1000" fill="hold"/>
                                        <p:tgtEl>
                                          <p:spTgt spid="70"/>
                                        </p:tgtEl>
                                        <p:attrNameLst>
                                          <p:attrName>ppt_x</p:attrName>
                                        </p:attrNameLst>
                                      </p:cBhvr>
                                      <p:tavLst>
                                        <p:tav tm="0">
                                          <p:val>
                                            <p:strVal val="#ppt_x"/>
                                          </p:val>
                                        </p:tav>
                                        <p:tav tm="100000">
                                          <p:val>
                                            <p:strVal val="#ppt_x"/>
                                          </p:val>
                                        </p:tav>
                                      </p:tavLst>
                                    </p:anim>
                                    <p:anim calcmode="lin" valueType="num">
                                      <p:cBhvr>
                                        <p:cTn id="71" dur="1000" fill="hold"/>
                                        <p:tgtEl>
                                          <p:spTgt spid="7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1000"/>
                                        <p:tgtEl>
                                          <p:spTgt spid="77"/>
                                        </p:tgtEl>
                                      </p:cBhvr>
                                    </p:animEffect>
                                    <p:anim calcmode="lin" valueType="num">
                                      <p:cBhvr>
                                        <p:cTn id="75" dur="1000" fill="hold"/>
                                        <p:tgtEl>
                                          <p:spTgt spid="77"/>
                                        </p:tgtEl>
                                        <p:attrNameLst>
                                          <p:attrName>ppt_x</p:attrName>
                                        </p:attrNameLst>
                                      </p:cBhvr>
                                      <p:tavLst>
                                        <p:tav tm="0">
                                          <p:val>
                                            <p:strVal val="#ppt_x"/>
                                          </p:val>
                                        </p:tav>
                                        <p:tav tm="100000">
                                          <p:val>
                                            <p:strVal val="#ppt_x"/>
                                          </p:val>
                                        </p:tav>
                                      </p:tavLst>
                                    </p:anim>
                                    <p:anim calcmode="lin" valueType="num">
                                      <p:cBhvr>
                                        <p:cTn id="76" dur="1000" fill="hold"/>
                                        <p:tgtEl>
                                          <p:spTgt spid="7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fade">
                                      <p:cBhvr>
                                        <p:cTn id="84" dur="1000"/>
                                        <p:tgtEl>
                                          <p:spTgt spid="81"/>
                                        </p:tgtEl>
                                      </p:cBhvr>
                                    </p:animEffect>
                                    <p:anim calcmode="lin" valueType="num">
                                      <p:cBhvr>
                                        <p:cTn id="85" dur="1000" fill="hold"/>
                                        <p:tgtEl>
                                          <p:spTgt spid="81"/>
                                        </p:tgtEl>
                                        <p:attrNameLst>
                                          <p:attrName>ppt_x</p:attrName>
                                        </p:attrNameLst>
                                      </p:cBhvr>
                                      <p:tavLst>
                                        <p:tav tm="0">
                                          <p:val>
                                            <p:strVal val="#ppt_x"/>
                                          </p:val>
                                        </p:tav>
                                        <p:tav tm="100000">
                                          <p:val>
                                            <p:strVal val="#ppt_x"/>
                                          </p:val>
                                        </p:tav>
                                      </p:tavLst>
                                    </p:anim>
                                    <p:anim calcmode="lin" valueType="num">
                                      <p:cBhvr>
                                        <p:cTn id="86" dur="1000" fill="hold"/>
                                        <p:tgtEl>
                                          <p:spTgt spid="81"/>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fade">
                                      <p:cBhvr>
                                        <p:cTn id="89" dur="1000"/>
                                        <p:tgtEl>
                                          <p:spTgt spid="116"/>
                                        </p:tgtEl>
                                      </p:cBhvr>
                                    </p:animEffect>
                                    <p:anim calcmode="lin" valueType="num">
                                      <p:cBhvr>
                                        <p:cTn id="90" dur="1000" fill="hold"/>
                                        <p:tgtEl>
                                          <p:spTgt spid="116"/>
                                        </p:tgtEl>
                                        <p:attrNameLst>
                                          <p:attrName>ppt_x</p:attrName>
                                        </p:attrNameLst>
                                      </p:cBhvr>
                                      <p:tavLst>
                                        <p:tav tm="0">
                                          <p:val>
                                            <p:strVal val="#ppt_x"/>
                                          </p:val>
                                        </p:tav>
                                        <p:tav tm="100000">
                                          <p:val>
                                            <p:strVal val="#ppt_x"/>
                                          </p:val>
                                        </p:tav>
                                      </p:tavLst>
                                    </p:anim>
                                    <p:anim calcmode="lin" valueType="num">
                                      <p:cBhvr>
                                        <p:cTn id="91" dur="1000" fill="hold"/>
                                        <p:tgtEl>
                                          <p:spTgt spid="116"/>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19"/>
                                        </p:tgtEl>
                                        <p:attrNameLst>
                                          <p:attrName>style.visibility</p:attrName>
                                        </p:attrNameLst>
                                      </p:cBhvr>
                                      <p:to>
                                        <p:strVal val="visible"/>
                                      </p:to>
                                    </p:set>
                                    <p:animEffect transition="in" filter="fade">
                                      <p:cBhvr>
                                        <p:cTn id="94" dur="1000"/>
                                        <p:tgtEl>
                                          <p:spTgt spid="119"/>
                                        </p:tgtEl>
                                      </p:cBhvr>
                                    </p:animEffect>
                                    <p:anim calcmode="lin" valueType="num">
                                      <p:cBhvr>
                                        <p:cTn id="95" dur="1000" fill="hold"/>
                                        <p:tgtEl>
                                          <p:spTgt spid="119"/>
                                        </p:tgtEl>
                                        <p:attrNameLst>
                                          <p:attrName>ppt_x</p:attrName>
                                        </p:attrNameLst>
                                      </p:cBhvr>
                                      <p:tavLst>
                                        <p:tav tm="0">
                                          <p:val>
                                            <p:strVal val="#ppt_x"/>
                                          </p:val>
                                        </p:tav>
                                        <p:tav tm="100000">
                                          <p:val>
                                            <p:strVal val="#ppt_x"/>
                                          </p:val>
                                        </p:tav>
                                      </p:tavLst>
                                    </p:anim>
                                    <p:anim calcmode="lin" valueType="num">
                                      <p:cBhvr>
                                        <p:cTn id="96" dur="1000" fill="hold"/>
                                        <p:tgtEl>
                                          <p:spTgt spid="119"/>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27"/>
                                        </p:tgtEl>
                                        <p:attrNameLst>
                                          <p:attrName>style.visibility</p:attrName>
                                        </p:attrNameLst>
                                      </p:cBhvr>
                                      <p:to>
                                        <p:strVal val="visible"/>
                                      </p:to>
                                    </p:set>
                                    <p:animEffect transition="in" filter="fade">
                                      <p:cBhvr>
                                        <p:cTn id="99" dur="1000"/>
                                        <p:tgtEl>
                                          <p:spTgt spid="127"/>
                                        </p:tgtEl>
                                      </p:cBhvr>
                                    </p:animEffect>
                                    <p:anim calcmode="lin" valueType="num">
                                      <p:cBhvr>
                                        <p:cTn id="100" dur="1000" fill="hold"/>
                                        <p:tgtEl>
                                          <p:spTgt spid="127"/>
                                        </p:tgtEl>
                                        <p:attrNameLst>
                                          <p:attrName>ppt_x</p:attrName>
                                        </p:attrNameLst>
                                      </p:cBhvr>
                                      <p:tavLst>
                                        <p:tav tm="0">
                                          <p:val>
                                            <p:strVal val="#ppt_x"/>
                                          </p:val>
                                        </p:tav>
                                        <p:tav tm="100000">
                                          <p:val>
                                            <p:strVal val="#ppt_x"/>
                                          </p:val>
                                        </p:tav>
                                      </p:tavLst>
                                    </p:anim>
                                    <p:anim calcmode="lin" valueType="num">
                                      <p:cBhvr>
                                        <p:cTn id="101" dur="1000" fill="hold"/>
                                        <p:tgtEl>
                                          <p:spTgt spid="12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0"/>
                                        <p:tgtEl>
                                          <p:spTgt spid="32"/>
                                        </p:tgtEl>
                                      </p:cBhvr>
                                    </p:animEffect>
                                    <p:anim calcmode="lin" valueType="num">
                                      <p:cBhvr>
                                        <p:cTn id="105" dur="1000" fill="hold"/>
                                        <p:tgtEl>
                                          <p:spTgt spid="32"/>
                                        </p:tgtEl>
                                        <p:attrNameLst>
                                          <p:attrName>ppt_x</p:attrName>
                                        </p:attrNameLst>
                                      </p:cBhvr>
                                      <p:tavLst>
                                        <p:tav tm="0">
                                          <p:val>
                                            <p:strVal val="#ppt_x"/>
                                          </p:val>
                                        </p:tav>
                                        <p:tav tm="100000">
                                          <p:val>
                                            <p:strVal val="#ppt_x"/>
                                          </p:val>
                                        </p:tav>
                                      </p:tavLst>
                                    </p:anim>
                                    <p:anim calcmode="lin" valueType="num">
                                      <p:cBhvr>
                                        <p:cTn id="106" dur="1000" fill="hold"/>
                                        <p:tgtEl>
                                          <p:spTgt spid="32"/>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animEffect transition="in" filter="fade">
                                      <p:cBhvr>
                                        <p:cTn id="109" dur="1000"/>
                                        <p:tgtEl>
                                          <p:spTgt spid="68"/>
                                        </p:tgtEl>
                                      </p:cBhvr>
                                    </p:animEffect>
                                    <p:anim calcmode="lin" valueType="num">
                                      <p:cBhvr>
                                        <p:cTn id="110" dur="1000" fill="hold"/>
                                        <p:tgtEl>
                                          <p:spTgt spid="68"/>
                                        </p:tgtEl>
                                        <p:attrNameLst>
                                          <p:attrName>ppt_x</p:attrName>
                                        </p:attrNameLst>
                                      </p:cBhvr>
                                      <p:tavLst>
                                        <p:tav tm="0">
                                          <p:val>
                                            <p:strVal val="#ppt_x"/>
                                          </p:val>
                                        </p:tav>
                                        <p:tav tm="100000">
                                          <p:val>
                                            <p:strVal val="#ppt_x"/>
                                          </p:val>
                                        </p:tav>
                                      </p:tavLst>
                                    </p:anim>
                                    <p:anim calcmode="lin" valueType="num">
                                      <p:cBhvr>
                                        <p:cTn id="111" dur="1000" fill="hold"/>
                                        <p:tgtEl>
                                          <p:spTgt spid="68"/>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fade">
                                      <p:cBhvr>
                                        <p:cTn id="114" dur="1000"/>
                                        <p:tgtEl>
                                          <p:spTgt spid="58"/>
                                        </p:tgtEl>
                                      </p:cBhvr>
                                    </p:animEffect>
                                    <p:anim calcmode="lin" valueType="num">
                                      <p:cBhvr>
                                        <p:cTn id="115" dur="1000" fill="hold"/>
                                        <p:tgtEl>
                                          <p:spTgt spid="58"/>
                                        </p:tgtEl>
                                        <p:attrNameLst>
                                          <p:attrName>ppt_x</p:attrName>
                                        </p:attrNameLst>
                                      </p:cBhvr>
                                      <p:tavLst>
                                        <p:tav tm="0">
                                          <p:val>
                                            <p:strVal val="#ppt_x"/>
                                          </p:val>
                                        </p:tav>
                                        <p:tav tm="100000">
                                          <p:val>
                                            <p:strVal val="#ppt_x"/>
                                          </p:val>
                                        </p:tav>
                                      </p:tavLst>
                                    </p:anim>
                                    <p:anim calcmode="lin" valueType="num">
                                      <p:cBhvr>
                                        <p:cTn id="1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5" grpId="0" animBg="1"/>
      <p:bldP spid="66" grpId="0" animBg="1"/>
      <p:bldP spid="67" grpId="0" animBg="1"/>
      <p:bldP spid="68" grpId="0" animBg="1"/>
      <p:bldP spid="69" grpId="0" animBg="1"/>
      <p:bldP spid="70" grpId="0" animBg="1"/>
      <p:bldP spid="1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60F2239-9A17-6F9F-1B84-EB2114089CDF}"/>
              </a:ext>
            </a:extLst>
          </p:cNvPr>
          <p:cNvSpPr txBox="1"/>
          <p:nvPr/>
        </p:nvSpPr>
        <p:spPr>
          <a:xfrm>
            <a:off x="1210617" y="10943894"/>
            <a:ext cx="22238663" cy="830997"/>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dirty="0">
                <a:solidFill>
                  <a:schemeClr val="tx2"/>
                </a:solidFill>
                <a:latin typeface="Arial" panose="020B0604020202020204" pitchFamily="34" charset="0"/>
                <a:cs typeface="Arial" panose="020B0604020202020204" pitchFamily="34" charset="0"/>
              </a:rPr>
              <a:t>Note: </a:t>
            </a:r>
            <a:r>
              <a:rPr lang="en-US" sz="2400" b="0" dirty="0">
                <a:solidFill>
                  <a:schemeClr val="tx2"/>
                </a:solidFill>
                <a:latin typeface="Arial" panose="020B0604020202020204" pitchFamily="34" charset="0"/>
                <a:cs typeface="Arial" panose="020B0604020202020204" pitchFamily="34" charset="0"/>
              </a:rPr>
              <a:t>Prospective investors can select a thematic priority that </a:t>
            </a:r>
            <a:r>
              <a:rPr lang="en-US" sz="2400" dirty="0">
                <a:solidFill>
                  <a:schemeClr val="tx2"/>
                </a:solidFill>
                <a:latin typeface="Arial" panose="020B0604020202020204" pitchFamily="34" charset="0"/>
                <a:cs typeface="Arial" panose="020B0604020202020204" pitchFamily="34" charset="0"/>
              </a:rPr>
              <a:t>aligns with their interests and local challenges</a:t>
            </a:r>
            <a:r>
              <a:rPr lang="en-US" sz="2400" b="0" dirty="0">
                <a:solidFill>
                  <a:schemeClr val="tx2"/>
                </a:solidFill>
                <a:latin typeface="Arial" panose="020B0604020202020204" pitchFamily="34" charset="0"/>
                <a:cs typeface="Arial" panose="020B0604020202020204" pitchFamily="34" charset="0"/>
              </a:rPr>
              <a:t>. However, those who choose the recommended thematic priorities will receive additional points.</a:t>
            </a:r>
            <a:endParaRPr lang="el-GR" sz="2400" b="0"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B15FB49-9062-FD06-7565-97D851CF2D50}"/>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A choice between areas of focus for the Park</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8" name="Straight Connector 7">
            <a:extLst>
              <a:ext uri="{FF2B5EF4-FFF2-40B4-BE49-F238E27FC236}">
                <a16:creationId xmlns:a16="http://schemas.microsoft.com/office/drawing/2014/main" id="{5E9D9BA8-FE98-D493-9D2B-6C9557F099F5}"/>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A30B23B6-F35D-8D43-0155-44E28203AA92}"/>
              </a:ext>
            </a:extLst>
          </p:cNvPr>
          <p:cNvSpPr txBox="1"/>
          <p:nvPr/>
        </p:nvSpPr>
        <p:spPr>
          <a:xfrm>
            <a:off x="1210617" y="2601972"/>
            <a:ext cx="1807306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b="0" dirty="0">
                <a:solidFill>
                  <a:schemeClr val="tx2"/>
                </a:solidFill>
                <a:latin typeface="Arial" panose="020B0604020202020204" pitchFamily="34" charset="0"/>
                <a:cs typeface="Arial" panose="020B0604020202020204" pitchFamily="34" charset="0"/>
              </a:rPr>
              <a:t>The thematic focus and areas of expertise for the Park shape its </a:t>
            </a:r>
            <a:r>
              <a:rPr lang="en-US" sz="2800" dirty="0">
                <a:solidFill>
                  <a:srgbClr val="A97E38"/>
                </a:solidFill>
                <a:latin typeface="Arial" panose="020B0604020202020204" pitchFamily="34" charset="0"/>
                <a:cs typeface="Arial" panose="020B0604020202020204" pitchFamily="34" charset="0"/>
              </a:rPr>
              <a:t>identity</a:t>
            </a:r>
            <a:r>
              <a:rPr lang="en-US" sz="2800" b="0" dirty="0">
                <a:solidFill>
                  <a:schemeClr val="tx2"/>
                </a:solidFill>
                <a:latin typeface="Arial" panose="020B0604020202020204" pitchFamily="34" charset="0"/>
                <a:cs typeface="Arial" panose="020B0604020202020204" pitchFamily="34" charset="0"/>
              </a:rPr>
              <a:t>, determine its </a:t>
            </a:r>
            <a:r>
              <a:rPr lang="en-US" sz="2800" dirty="0">
                <a:solidFill>
                  <a:srgbClr val="A97E38"/>
                </a:solidFill>
                <a:latin typeface="Arial" panose="020B0604020202020204" pitchFamily="34" charset="0"/>
                <a:cs typeface="Arial" panose="020B0604020202020204" pitchFamily="34" charset="0"/>
              </a:rPr>
              <a:t>competitive advantage</a:t>
            </a:r>
            <a:r>
              <a:rPr lang="en-US" sz="2800" b="0" dirty="0">
                <a:solidFill>
                  <a:schemeClr val="tx2"/>
                </a:solidFill>
                <a:latin typeface="Arial" panose="020B0604020202020204" pitchFamily="34" charset="0"/>
                <a:cs typeface="Arial" panose="020B0604020202020204" pitchFamily="34" charset="0"/>
              </a:rPr>
              <a:t>, and ensure </a:t>
            </a:r>
            <a:r>
              <a:rPr lang="en-US" sz="2800" dirty="0">
                <a:solidFill>
                  <a:srgbClr val="A97E38"/>
                </a:solidFill>
                <a:latin typeface="Arial" panose="020B0604020202020204" pitchFamily="34" charset="0"/>
                <a:cs typeface="Arial" panose="020B0604020202020204" pitchFamily="34" charset="0"/>
              </a:rPr>
              <a:t>alignment with Cyprus’ national strengths </a:t>
            </a:r>
            <a:r>
              <a:rPr lang="en-US" sz="2800" b="0" dirty="0">
                <a:solidFill>
                  <a:schemeClr val="tx2"/>
                </a:solidFill>
                <a:latin typeface="Arial" panose="020B0604020202020204" pitchFamily="34" charset="0"/>
                <a:cs typeface="Arial" panose="020B0604020202020204" pitchFamily="34" charset="0"/>
              </a:rPr>
              <a:t>and </a:t>
            </a:r>
            <a:r>
              <a:rPr lang="en-US" sz="2800" dirty="0">
                <a:solidFill>
                  <a:srgbClr val="A97E38"/>
                </a:solidFill>
                <a:latin typeface="Arial" panose="020B0604020202020204" pitchFamily="34" charset="0"/>
                <a:cs typeface="Arial" panose="020B0604020202020204" pitchFamily="34" charset="0"/>
              </a:rPr>
              <a:t>global trends</a:t>
            </a:r>
            <a:r>
              <a:rPr lang="en-US" sz="2800" b="0" dirty="0">
                <a:latin typeface="Arial" panose="020B0604020202020204" pitchFamily="34" charset="0"/>
                <a:cs typeface="Arial" panose="020B0604020202020204" pitchFamily="34" charset="0"/>
              </a:rPr>
              <a:t>. </a:t>
            </a:r>
          </a:p>
        </p:txBody>
      </p:sp>
      <p:grpSp>
        <p:nvGrpSpPr>
          <p:cNvPr id="13" name="Graphic 1">
            <a:extLst>
              <a:ext uri="{FF2B5EF4-FFF2-40B4-BE49-F238E27FC236}">
                <a16:creationId xmlns:a16="http://schemas.microsoft.com/office/drawing/2014/main" id="{9A8D29EF-91AB-981C-7681-670ABE4CB3D5}"/>
              </a:ext>
            </a:extLst>
          </p:cNvPr>
          <p:cNvGrpSpPr/>
          <p:nvPr/>
        </p:nvGrpSpPr>
        <p:grpSpPr>
          <a:xfrm>
            <a:off x="1483361" y="4631638"/>
            <a:ext cx="21965920" cy="5811430"/>
            <a:chOff x="4441675" y="3119366"/>
            <a:chExt cx="3331994" cy="678984"/>
          </a:xfrm>
        </p:grpSpPr>
        <p:sp>
          <p:nvSpPr>
            <p:cNvPr id="14" name="Freeform: Shape 13">
              <a:extLst>
                <a:ext uri="{FF2B5EF4-FFF2-40B4-BE49-F238E27FC236}">
                  <a16:creationId xmlns:a16="http://schemas.microsoft.com/office/drawing/2014/main" id="{3384BDA2-64AF-2063-F341-D20E7D9A30F0}"/>
                </a:ext>
              </a:extLst>
            </p:cNvPr>
            <p:cNvSpPr/>
            <p:nvPr/>
          </p:nvSpPr>
          <p:spPr>
            <a:xfrm>
              <a:off x="4445793" y="3119366"/>
              <a:ext cx="806151" cy="573952"/>
            </a:xfrm>
            <a:custGeom>
              <a:avLst/>
              <a:gdLst>
                <a:gd name="connsiteX0" fmla="*/ 7144 w 657225"/>
                <a:gd name="connsiteY0" fmla="*/ 7144 h 676275"/>
                <a:gd name="connsiteX1" fmla="*/ 653701 w 657225"/>
                <a:gd name="connsiteY1" fmla="*/ 7144 h 676275"/>
                <a:gd name="connsiteX2" fmla="*/ 653701 w 657225"/>
                <a:gd name="connsiteY2" fmla="*/ 676942 h 676275"/>
                <a:gd name="connsiteX3" fmla="*/ 7144 w 657225"/>
                <a:gd name="connsiteY3" fmla="*/ 676942 h 676275"/>
              </a:gdLst>
              <a:ahLst/>
              <a:cxnLst>
                <a:cxn ang="0">
                  <a:pos x="connsiteX0" y="connsiteY0"/>
                </a:cxn>
                <a:cxn ang="0">
                  <a:pos x="connsiteX1" y="connsiteY1"/>
                </a:cxn>
                <a:cxn ang="0">
                  <a:pos x="connsiteX2" y="connsiteY2"/>
                </a:cxn>
                <a:cxn ang="0">
                  <a:pos x="connsiteX3" y="connsiteY3"/>
                </a:cxn>
              </a:cxnLst>
              <a:rect l="l" t="t" r="r" b="b"/>
              <a:pathLst>
                <a:path w="657225" h="676275">
                  <a:moveTo>
                    <a:pt x="7144" y="7144"/>
                  </a:moveTo>
                  <a:lnTo>
                    <a:pt x="653701" y="7144"/>
                  </a:lnTo>
                  <a:lnTo>
                    <a:pt x="653701" y="676942"/>
                  </a:lnTo>
                  <a:lnTo>
                    <a:pt x="7144" y="676942"/>
                  </a:lnTo>
                  <a:close/>
                </a:path>
              </a:pathLst>
            </a:custGeom>
            <a:solidFill>
              <a:srgbClr val="CF7D7A"/>
            </a:solidFill>
            <a:ln w="9525" cap="flat">
              <a:noFill/>
              <a:prstDash val="solid"/>
              <a:miter/>
            </a:ln>
          </p:spPr>
          <p:txBody>
            <a:bodyPr rtlCol="0" anchor="ctr"/>
            <a:lstStyle/>
            <a:p>
              <a:pPr marL="365125" indent="-274638" algn="l" defTabSz="773113">
                <a:buFont typeface="Arial" panose="020B0604020202020204" pitchFamily="34" charset="0"/>
                <a:buChar char="•"/>
                <a:tabLst>
                  <a:tab pos="3678238" algn="l"/>
                </a:tabLst>
              </a:pPr>
              <a:endParaRPr lang="en-ID" sz="2400" dirty="0">
                <a:solidFill>
                  <a:schemeClr val="bg1"/>
                </a:solidFill>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2AC4F68E-AB97-9202-C441-6E2781F94A5C}"/>
                </a:ext>
              </a:extLst>
            </p:cNvPr>
            <p:cNvSpPr/>
            <p:nvPr/>
          </p:nvSpPr>
          <p:spPr>
            <a:xfrm>
              <a:off x="4441675" y="3600164"/>
              <a:ext cx="180975" cy="95250"/>
            </a:xfrm>
            <a:custGeom>
              <a:avLst/>
              <a:gdLst>
                <a:gd name="connsiteX0" fmla="*/ 121444 w 180975"/>
                <a:gd name="connsiteY0" fmla="*/ 7144 h 95250"/>
                <a:gd name="connsiteX1" fmla="*/ 7144 w 180975"/>
                <a:gd name="connsiteY1" fmla="*/ 93821 h 95250"/>
                <a:gd name="connsiteX2" fmla="*/ 175831 w 180975"/>
                <a:gd name="connsiteY2" fmla="*/ 93821 h 95250"/>
              </a:gdLst>
              <a:ahLst/>
              <a:cxnLst>
                <a:cxn ang="0">
                  <a:pos x="connsiteX0" y="connsiteY0"/>
                </a:cxn>
                <a:cxn ang="0">
                  <a:pos x="connsiteX1" y="connsiteY1"/>
                </a:cxn>
                <a:cxn ang="0">
                  <a:pos x="connsiteX2" y="connsiteY2"/>
                </a:cxn>
              </a:cxnLst>
              <a:rect l="l" t="t" r="r" b="b"/>
              <a:pathLst>
                <a:path w="180975" h="95250">
                  <a:moveTo>
                    <a:pt x="121444" y="7144"/>
                  </a:moveTo>
                  <a:lnTo>
                    <a:pt x="7144" y="93821"/>
                  </a:lnTo>
                  <a:lnTo>
                    <a:pt x="175831" y="93821"/>
                  </a:lnTo>
                  <a:close/>
                </a:path>
              </a:pathLst>
            </a:custGeom>
            <a:solidFill>
              <a:srgbClr val="A1620F"/>
            </a:solidFill>
            <a:ln w="9525" cap="flat">
              <a:noFill/>
              <a:prstDash val="solid"/>
              <a:miter/>
            </a:ln>
          </p:spPr>
          <p:txBody>
            <a:bodyPr rtlCol="0" anchor="ctr"/>
            <a:lstStyle/>
            <a:p>
              <a:endParaRPr lang="en-ID" dirty="0">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1A5354A4-AE47-0CB7-84F6-EDFEEC18D6EC}"/>
                </a:ext>
              </a:extLst>
            </p:cNvPr>
            <p:cNvSpPr/>
            <p:nvPr/>
          </p:nvSpPr>
          <p:spPr>
            <a:xfrm>
              <a:off x="5260181" y="3119366"/>
              <a:ext cx="805880" cy="573952"/>
            </a:xfrm>
            <a:custGeom>
              <a:avLst/>
              <a:gdLst>
                <a:gd name="connsiteX0" fmla="*/ 7144 w 657225"/>
                <a:gd name="connsiteY0" fmla="*/ 7144 h 676275"/>
                <a:gd name="connsiteX1" fmla="*/ 653701 w 657225"/>
                <a:gd name="connsiteY1" fmla="*/ 7144 h 676275"/>
                <a:gd name="connsiteX2" fmla="*/ 653701 w 657225"/>
                <a:gd name="connsiteY2" fmla="*/ 676942 h 676275"/>
                <a:gd name="connsiteX3" fmla="*/ 7144 w 657225"/>
                <a:gd name="connsiteY3" fmla="*/ 676942 h 676275"/>
              </a:gdLst>
              <a:ahLst/>
              <a:cxnLst>
                <a:cxn ang="0">
                  <a:pos x="connsiteX0" y="connsiteY0"/>
                </a:cxn>
                <a:cxn ang="0">
                  <a:pos x="connsiteX1" y="connsiteY1"/>
                </a:cxn>
                <a:cxn ang="0">
                  <a:pos x="connsiteX2" y="connsiteY2"/>
                </a:cxn>
                <a:cxn ang="0">
                  <a:pos x="connsiteX3" y="connsiteY3"/>
                </a:cxn>
              </a:cxnLst>
              <a:rect l="l" t="t" r="r" b="b"/>
              <a:pathLst>
                <a:path w="657225" h="676275">
                  <a:moveTo>
                    <a:pt x="7144" y="7144"/>
                  </a:moveTo>
                  <a:lnTo>
                    <a:pt x="653701" y="7144"/>
                  </a:lnTo>
                  <a:lnTo>
                    <a:pt x="653701" y="676942"/>
                  </a:lnTo>
                  <a:lnTo>
                    <a:pt x="7144" y="676942"/>
                  </a:lnTo>
                  <a:close/>
                </a:path>
              </a:pathLst>
            </a:custGeom>
            <a:solidFill>
              <a:srgbClr val="4C8E7D"/>
            </a:solidFill>
            <a:ln w="9525" cap="flat">
              <a:noFill/>
              <a:prstDash val="solid"/>
              <a:miter/>
            </a:ln>
          </p:spPr>
          <p:txBody>
            <a:bodyPr rtlCol="0" anchor="ctr"/>
            <a:lstStyle/>
            <a:p>
              <a:pPr marL="365125" indent="-274638" algn="l">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632DBD40-E29A-3113-DA13-5697668B4F4A}"/>
                </a:ext>
              </a:extLst>
            </p:cNvPr>
            <p:cNvSpPr/>
            <p:nvPr/>
          </p:nvSpPr>
          <p:spPr>
            <a:xfrm>
              <a:off x="5260181" y="3603252"/>
              <a:ext cx="180975" cy="95250"/>
            </a:xfrm>
            <a:custGeom>
              <a:avLst/>
              <a:gdLst>
                <a:gd name="connsiteX0" fmla="*/ 121444 w 180975"/>
                <a:gd name="connsiteY0" fmla="*/ 7144 h 95250"/>
                <a:gd name="connsiteX1" fmla="*/ 7144 w 180975"/>
                <a:gd name="connsiteY1" fmla="*/ 93821 h 95250"/>
                <a:gd name="connsiteX2" fmla="*/ 175831 w 180975"/>
                <a:gd name="connsiteY2" fmla="*/ 93821 h 95250"/>
              </a:gdLst>
              <a:ahLst/>
              <a:cxnLst>
                <a:cxn ang="0">
                  <a:pos x="connsiteX0" y="connsiteY0"/>
                </a:cxn>
                <a:cxn ang="0">
                  <a:pos x="connsiteX1" y="connsiteY1"/>
                </a:cxn>
                <a:cxn ang="0">
                  <a:pos x="connsiteX2" y="connsiteY2"/>
                </a:cxn>
              </a:cxnLst>
              <a:rect l="l" t="t" r="r" b="b"/>
              <a:pathLst>
                <a:path w="180975" h="95250">
                  <a:moveTo>
                    <a:pt x="121444" y="7144"/>
                  </a:moveTo>
                  <a:lnTo>
                    <a:pt x="7144" y="93821"/>
                  </a:lnTo>
                  <a:lnTo>
                    <a:pt x="175831" y="93821"/>
                  </a:lnTo>
                  <a:close/>
                </a:path>
              </a:pathLst>
            </a:custGeom>
            <a:solidFill>
              <a:srgbClr val="A1620F"/>
            </a:solidFill>
            <a:ln w="9525" cap="flat">
              <a:noFill/>
              <a:prstDash val="solid"/>
              <a:miter/>
            </a:ln>
          </p:spPr>
          <p:txBody>
            <a:bodyPr rtlCol="0" anchor="ctr"/>
            <a:lstStyle/>
            <a:p>
              <a:endParaRPr lang="en-ID" dirty="0">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3F683C79-26C1-9DEC-F3BF-33959AE423F2}"/>
                </a:ext>
              </a:extLst>
            </p:cNvPr>
            <p:cNvSpPr/>
            <p:nvPr/>
          </p:nvSpPr>
          <p:spPr>
            <a:xfrm>
              <a:off x="6074568" y="3119366"/>
              <a:ext cx="805880" cy="573952"/>
            </a:xfrm>
            <a:custGeom>
              <a:avLst/>
              <a:gdLst>
                <a:gd name="connsiteX0" fmla="*/ 7144 w 657225"/>
                <a:gd name="connsiteY0" fmla="*/ 7144 h 676275"/>
                <a:gd name="connsiteX1" fmla="*/ 653701 w 657225"/>
                <a:gd name="connsiteY1" fmla="*/ 7144 h 676275"/>
                <a:gd name="connsiteX2" fmla="*/ 653701 w 657225"/>
                <a:gd name="connsiteY2" fmla="*/ 676942 h 676275"/>
                <a:gd name="connsiteX3" fmla="*/ 7144 w 657225"/>
                <a:gd name="connsiteY3" fmla="*/ 676942 h 676275"/>
              </a:gdLst>
              <a:ahLst/>
              <a:cxnLst>
                <a:cxn ang="0">
                  <a:pos x="connsiteX0" y="connsiteY0"/>
                </a:cxn>
                <a:cxn ang="0">
                  <a:pos x="connsiteX1" y="connsiteY1"/>
                </a:cxn>
                <a:cxn ang="0">
                  <a:pos x="connsiteX2" y="connsiteY2"/>
                </a:cxn>
                <a:cxn ang="0">
                  <a:pos x="connsiteX3" y="connsiteY3"/>
                </a:cxn>
              </a:cxnLst>
              <a:rect l="l" t="t" r="r" b="b"/>
              <a:pathLst>
                <a:path w="657225" h="676275">
                  <a:moveTo>
                    <a:pt x="7144" y="7144"/>
                  </a:moveTo>
                  <a:lnTo>
                    <a:pt x="653701" y="7144"/>
                  </a:lnTo>
                  <a:lnTo>
                    <a:pt x="653701" y="676942"/>
                  </a:lnTo>
                  <a:lnTo>
                    <a:pt x="7144" y="676942"/>
                  </a:lnTo>
                  <a:close/>
                </a:path>
              </a:pathLst>
            </a:custGeom>
            <a:solidFill>
              <a:srgbClr val="F37D63"/>
            </a:solidFill>
            <a:ln w="9525" cap="flat">
              <a:noFill/>
              <a:prstDash val="solid"/>
              <a:miter/>
            </a:ln>
          </p:spPr>
          <p:txBody>
            <a:bodyPr rtlCol="0" anchor="ctr"/>
            <a:lstStyle/>
            <a:p>
              <a:pPr marL="457200" indent="-457200">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555ED60A-FFDF-309C-29AD-E321891DE2C8}"/>
                </a:ext>
              </a:extLst>
            </p:cNvPr>
            <p:cNvSpPr/>
            <p:nvPr/>
          </p:nvSpPr>
          <p:spPr>
            <a:xfrm>
              <a:off x="6070450" y="3600164"/>
              <a:ext cx="180975" cy="95250"/>
            </a:xfrm>
            <a:custGeom>
              <a:avLst/>
              <a:gdLst>
                <a:gd name="connsiteX0" fmla="*/ 121444 w 180975"/>
                <a:gd name="connsiteY0" fmla="*/ 7144 h 95250"/>
                <a:gd name="connsiteX1" fmla="*/ 7144 w 180975"/>
                <a:gd name="connsiteY1" fmla="*/ 93821 h 95250"/>
                <a:gd name="connsiteX2" fmla="*/ 175832 w 180975"/>
                <a:gd name="connsiteY2" fmla="*/ 93821 h 95250"/>
              </a:gdLst>
              <a:ahLst/>
              <a:cxnLst>
                <a:cxn ang="0">
                  <a:pos x="connsiteX0" y="connsiteY0"/>
                </a:cxn>
                <a:cxn ang="0">
                  <a:pos x="connsiteX1" y="connsiteY1"/>
                </a:cxn>
                <a:cxn ang="0">
                  <a:pos x="connsiteX2" y="connsiteY2"/>
                </a:cxn>
              </a:cxnLst>
              <a:rect l="l" t="t" r="r" b="b"/>
              <a:pathLst>
                <a:path w="180975" h="95250">
                  <a:moveTo>
                    <a:pt x="121444" y="7144"/>
                  </a:moveTo>
                  <a:lnTo>
                    <a:pt x="7144" y="93821"/>
                  </a:lnTo>
                  <a:lnTo>
                    <a:pt x="175832" y="93821"/>
                  </a:lnTo>
                  <a:close/>
                </a:path>
              </a:pathLst>
            </a:custGeom>
            <a:solidFill>
              <a:srgbClr val="A1620F"/>
            </a:solidFill>
            <a:ln w="9525" cap="flat">
              <a:noFill/>
              <a:prstDash val="solid"/>
              <a:miter/>
            </a:ln>
          </p:spPr>
          <p:txBody>
            <a:bodyPr rtlCol="0" anchor="ctr"/>
            <a:lstStyle/>
            <a:p>
              <a:endParaRPr lang="en-ID" dirty="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5410D58E-CBD9-3E44-8443-E3550804FBAB}"/>
                </a:ext>
              </a:extLst>
            </p:cNvPr>
            <p:cNvSpPr/>
            <p:nvPr/>
          </p:nvSpPr>
          <p:spPr>
            <a:xfrm>
              <a:off x="6888956" y="3119366"/>
              <a:ext cx="805880" cy="573952"/>
            </a:xfrm>
            <a:custGeom>
              <a:avLst/>
              <a:gdLst>
                <a:gd name="connsiteX0" fmla="*/ 7144 w 657225"/>
                <a:gd name="connsiteY0" fmla="*/ 7144 h 676275"/>
                <a:gd name="connsiteX1" fmla="*/ 653701 w 657225"/>
                <a:gd name="connsiteY1" fmla="*/ 7144 h 676275"/>
                <a:gd name="connsiteX2" fmla="*/ 653701 w 657225"/>
                <a:gd name="connsiteY2" fmla="*/ 676942 h 676275"/>
                <a:gd name="connsiteX3" fmla="*/ 7144 w 657225"/>
                <a:gd name="connsiteY3" fmla="*/ 676942 h 676275"/>
              </a:gdLst>
              <a:ahLst/>
              <a:cxnLst>
                <a:cxn ang="0">
                  <a:pos x="connsiteX0" y="connsiteY0"/>
                </a:cxn>
                <a:cxn ang="0">
                  <a:pos x="connsiteX1" y="connsiteY1"/>
                </a:cxn>
                <a:cxn ang="0">
                  <a:pos x="connsiteX2" y="connsiteY2"/>
                </a:cxn>
                <a:cxn ang="0">
                  <a:pos x="connsiteX3" y="connsiteY3"/>
                </a:cxn>
              </a:cxnLst>
              <a:rect l="l" t="t" r="r" b="b"/>
              <a:pathLst>
                <a:path w="657225" h="676275">
                  <a:moveTo>
                    <a:pt x="7144" y="7144"/>
                  </a:moveTo>
                  <a:lnTo>
                    <a:pt x="653701" y="7144"/>
                  </a:lnTo>
                  <a:lnTo>
                    <a:pt x="653701" y="676942"/>
                  </a:lnTo>
                  <a:lnTo>
                    <a:pt x="7144" y="676942"/>
                  </a:lnTo>
                  <a:close/>
                </a:path>
              </a:pathLst>
            </a:custGeom>
            <a:solidFill>
              <a:srgbClr val="00839C"/>
            </a:solidFill>
            <a:ln w="9525" cap="flat">
              <a:noFill/>
              <a:prstDash val="solid"/>
              <a:miter/>
            </a:ln>
          </p:spPr>
          <p:txBody>
            <a:bodyPr rtlCol="0" anchor="ctr"/>
            <a:lstStyle/>
            <a:p>
              <a:pPr marL="457200" indent="-457200" algn="l">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394C69AA-3A2E-1141-5352-34F3B1C00E90}"/>
                </a:ext>
              </a:extLst>
            </p:cNvPr>
            <p:cNvSpPr/>
            <p:nvPr/>
          </p:nvSpPr>
          <p:spPr>
            <a:xfrm>
              <a:off x="6888956" y="3600164"/>
              <a:ext cx="180975" cy="95250"/>
            </a:xfrm>
            <a:custGeom>
              <a:avLst/>
              <a:gdLst>
                <a:gd name="connsiteX0" fmla="*/ 121444 w 180975"/>
                <a:gd name="connsiteY0" fmla="*/ 7144 h 95250"/>
                <a:gd name="connsiteX1" fmla="*/ 7144 w 180975"/>
                <a:gd name="connsiteY1" fmla="*/ 93821 h 95250"/>
                <a:gd name="connsiteX2" fmla="*/ 175831 w 180975"/>
                <a:gd name="connsiteY2" fmla="*/ 93821 h 95250"/>
              </a:gdLst>
              <a:ahLst/>
              <a:cxnLst>
                <a:cxn ang="0">
                  <a:pos x="connsiteX0" y="connsiteY0"/>
                </a:cxn>
                <a:cxn ang="0">
                  <a:pos x="connsiteX1" y="connsiteY1"/>
                </a:cxn>
                <a:cxn ang="0">
                  <a:pos x="connsiteX2" y="connsiteY2"/>
                </a:cxn>
              </a:cxnLst>
              <a:rect l="l" t="t" r="r" b="b"/>
              <a:pathLst>
                <a:path w="180975" h="95250">
                  <a:moveTo>
                    <a:pt x="121444" y="7144"/>
                  </a:moveTo>
                  <a:lnTo>
                    <a:pt x="7144" y="93821"/>
                  </a:lnTo>
                  <a:lnTo>
                    <a:pt x="175831" y="93821"/>
                  </a:lnTo>
                  <a:close/>
                </a:path>
              </a:pathLst>
            </a:custGeom>
            <a:solidFill>
              <a:srgbClr val="A1620F"/>
            </a:solidFill>
            <a:ln w="9525" cap="flat">
              <a:noFill/>
              <a:prstDash val="solid"/>
              <a:miter/>
            </a:ln>
          </p:spPr>
          <p:txBody>
            <a:bodyPr rtlCol="0" anchor="ctr"/>
            <a:lstStyle/>
            <a:p>
              <a:endParaRPr lang="en-ID" dirty="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BECAE02B-BAD8-1570-98C9-7E7AFB257C45}"/>
                </a:ext>
              </a:extLst>
            </p:cNvPr>
            <p:cNvSpPr/>
            <p:nvPr/>
          </p:nvSpPr>
          <p:spPr>
            <a:xfrm>
              <a:off x="7003256" y="3600164"/>
              <a:ext cx="770413" cy="198186"/>
            </a:xfrm>
            <a:custGeom>
              <a:avLst/>
              <a:gdLst>
                <a:gd name="connsiteX0" fmla="*/ 731901 w 733425"/>
                <a:gd name="connsiteY0" fmla="*/ 235744 h 238125"/>
                <a:gd name="connsiteX1" fmla="*/ 85344 w 733425"/>
                <a:gd name="connsiteY1" fmla="*/ 235744 h 238125"/>
                <a:gd name="connsiteX2" fmla="*/ 7144 w 733425"/>
                <a:gd name="connsiteY2" fmla="*/ 7144 h 238125"/>
                <a:gd name="connsiteX3" fmla="*/ 653701 w 733425"/>
                <a:gd name="connsiteY3" fmla="*/ 7144 h 238125"/>
              </a:gdLst>
              <a:ahLst/>
              <a:cxnLst>
                <a:cxn ang="0">
                  <a:pos x="connsiteX0" y="connsiteY0"/>
                </a:cxn>
                <a:cxn ang="0">
                  <a:pos x="connsiteX1" y="connsiteY1"/>
                </a:cxn>
                <a:cxn ang="0">
                  <a:pos x="connsiteX2" y="connsiteY2"/>
                </a:cxn>
                <a:cxn ang="0">
                  <a:pos x="connsiteX3" y="connsiteY3"/>
                </a:cxn>
              </a:cxnLst>
              <a:rect l="l" t="t" r="r" b="b"/>
              <a:pathLst>
                <a:path w="733425" h="238125">
                  <a:moveTo>
                    <a:pt x="731901" y="235744"/>
                  </a:moveTo>
                  <a:lnTo>
                    <a:pt x="85344" y="235744"/>
                  </a:lnTo>
                  <a:lnTo>
                    <a:pt x="7144" y="7144"/>
                  </a:lnTo>
                  <a:lnTo>
                    <a:pt x="653701" y="7144"/>
                  </a:lnTo>
                  <a:close/>
                </a:path>
              </a:pathLst>
            </a:custGeom>
            <a:solidFill>
              <a:srgbClr val="A97E38"/>
            </a:solidFill>
            <a:ln w="9525" cap="flat">
              <a:noFill/>
              <a:prstDash val="solid"/>
              <a:miter/>
            </a:ln>
          </p:spPr>
          <p:txBody>
            <a:bodyPr rtlCol="0" anchor="ctr"/>
            <a:lstStyle/>
            <a:p>
              <a:r>
                <a:rPr lang="en-ID" sz="2400" dirty="0">
                  <a:solidFill>
                    <a:schemeClr val="bg1"/>
                  </a:solidFill>
                  <a:latin typeface="Arial" panose="020B0604020202020204" pitchFamily="34" charset="0"/>
                  <a:cs typeface="Arial" panose="020B0604020202020204" pitchFamily="34" charset="0"/>
                </a:rPr>
                <a:t>Digital Technologies and Informatics – Gaming and Software Development</a:t>
              </a:r>
            </a:p>
          </p:txBody>
        </p:sp>
        <p:sp>
          <p:nvSpPr>
            <p:cNvPr id="16" name="Freeform: Shape 15">
              <a:extLst>
                <a:ext uri="{FF2B5EF4-FFF2-40B4-BE49-F238E27FC236}">
                  <a16:creationId xmlns:a16="http://schemas.microsoft.com/office/drawing/2014/main" id="{AAC15FF2-7368-F579-5A8F-981F5165F7D6}"/>
                </a:ext>
              </a:extLst>
            </p:cNvPr>
            <p:cNvSpPr/>
            <p:nvPr/>
          </p:nvSpPr>
          <p:spPr>
            <a:xfrm>
              <a:off x="4555975" y="3600164"/>
              <a:ext cx="772813" cy="195098"/>
            </a:xfrm>
            <a:custGeom>
              <a:avLst/>
              <a:gdLst>
                <a:gd name="connsiteX0" fmla="*/ 731901 w 733425"/>
                <a:gd name="connsiteY0" fmla="*/ 235744 h 238125"/>
                <a:gd name="connsiteX1" fmla="*/ 85344 w 733425"/>
                <a:gd name="connsiteY1" fmla="*/ 235744 h 238125"/>
                <a:gd name="connsiteX2" fmla="*/ 7144 w 733425"/>
                <a:gd name="connsiteY2" fmla="*/ 7144 h 238125"/>
                <a:gd name="connsiteX3" fmla="*/ 653701 w 733425"/>
                <a:gd name="connsiteY3" fmla="*/ 7144 h 238125"/>
              </a:gdLst>
              <a:ahLst/>
              <a:cxnLst>
                <a:cxn ang="0">
                  <a:pos x="connsiteX0" y="connsiteY0"/>
                </a:cxn>
                <a:cxn ang="0">
                  <a:pos x="connsiteX1" y="connsiteY1"/>
                </a:cxn>
                <a:cxn ang="0">
                  <a:pos x="connsiteX2" y="connsiteY2"/>
                </a:cxn>
                <a:cxn ang="0">
                  <a:pos x="connsiteX3" y="connsiteY3"/>
                </a:cxn>
              </a:cxnLst>
              <a:rect l="l" t="t" r="r" b="b"/>
              <a:pathLst>
                <a:path w="733425" h="238125">
                  <a:moveTo>
                    <a:pt x="731901" y="235744"/>
                  </a:moveTo>
                  <a:lnTo>
                    <a:pt x="85344" y="235744"/>
                  </a:lnTo>
                  <a:lnTo>
                    <a:pt x="7144" y="7144"/>
                  </a:lnTo>
                  <a:lnTo>
                    <a:pt x="653701" y="7144"/>
                  </a:lnTo>
                  <a:close/>
                </a:path>
              </a:pathLst>
            </a:custGeom>
            <a:solidFill>
              <a:srgbClr val="A97E38"/>
            </a:solidFill>
            <a:ln w="9525" cap="flat">
              <a:noFill/>
              <a:prstDash val="solid"/>
              <a:miter/>
            </a:ln>
          </p:spPr>
          <p:txBody>
            <a:bodyPr rtlCol="0" anchor="ctr"/>
            <a:lstStyle/>
            <a:p>
              <a:r>
                <a:rPr lang="en-ID" sz="2400" dirty="0">
                  <a:solidFill>
                    <a:schemeClr val="bg1"/>
                  </a:solidFill>
                  <a:latin typeface="Arial" panose="020B0604020202020204" pitchFamily="34" charset="0"/>
                  <a:cs typeface="Arial" panose="020B0604020202020204" pitchFamily="34" charset="0"/>
                </a:rPr>
                <a:t>Energy and Energy Storage</a:t>
              </a:r>
            </a:p>
          </p:txBody>
        </p:sp>
        <p:sp>
          <p:nvSpPr>
            <p:cNvPr id="19" name="Freeform: Shape 18">
              <a:extLst>
                <a:ext uri="{FF2B5EF4-FFF2-40B4-BE49-F238E27FC236}">
                  <a16:creationId xmlns:a16="http://schemas.microsoft.com/office/drawing/2014/main" id="{75223CBB-7F66-7454-F14A-090558BA37AD}"/>
                </a:ext>
              </a:extLst>
            </p:cNvPr>
            <p:cNvSpPr/>
            <p:nvPr/>
          </p:nvSpPr>
          <p:spPr>
            <a:xfrm>
              <a:off x="5374481" y="3603252"/>
              <a:ext cx="770881" cy="195098"/>
            </a:xfrm>
            <a:custGeom>
              <a:avLst/>
              <a:gdLst>
                <a:gd name="connsiteX0" fmla="*/ 731901 w 733425"/>
                <a:gd name="connsiteY0" fmla="*/ 235744 h 238125"/>
                <a:gd name="connsiteX1" fmla="*/ 85344 w 733425"/>
                <a:gd name="connsiteY1" fmla="*/ 235744 h 238125"/>
                <a:gd name="connsiteX2" fmla="*/ 7144 w 733425"/>
                <a:gd name="connsiteY2" fmla="*/ 7144 h 238125"/>
                <a:gd name="connsiteX3" fmla="*/ 653701 w 733425"/>
                <a:gd name="connsiteY3" fmla="*/ 7144 h 238125"/>
              </a:gdLst>
              <a:ahLst/>
              <a:cxnLst>
                <a:cxn ang="0">
                  <a:pos x="connsiteX0" y="connsiteY0"/>
                </a:cxn>
                <a:cxn ang="0">
                  <a:pos x="connsiteX1" y="connsiteY1"/>
                </a:cxn>
                <a:cxn ang="0">
                  <a:pos x="connsiteX2" y="connsiteY2"/>
                </a:cxn>
                <a:cxn ang="0">
                  <a:pos x="connsiteX3" y="connsiteY3"/>
                </a:cxn>
              </a:cxnLst>
              <a:rect l="l" t="t" r="r" b="b"/>
              <a:pathLst>
                <a:path w="733425" h="238125">
                  <a:moveTo>
                    <a:pt x="731901" y="235744"/>
                  </a:moveTo>
                  <a:lnTo>
                    <a:pt x="85344" y="235744"/>
                  </a:lnTo>
                  <a:lnTo>
                    <a:pt x="7144" y="7144"/>
                  </a:lnTo>
                  <a:lnTo>
                    <a:pt x="653701" y="7144"/>
                  </a:lnTo>
                  <a:close/>
                </a:path>
              </a:pathLst>
            </a:custGeom>
            <a:solidFill>
              <a:srgbClr val="A97E38"/>
            </a:solidFill>
            <a:ln w="9525" cap="flat">
              <a:noFill/>
              <a:prstDash val="solid"/>
              <a:miter/>
            </a:ln>
          </p:spPr>
          <p:txBody>
            <a:bodyPr rtlCol="0" anchor="ctr"/>
            <a:lstStyle/>
            <a:p>
              <a:r>
                <a:rPr lang="en-ID" sz="2400" dirty="0">
                  <a:solidFill>
                    <a:schemeClr val="bg1"/>
                  </a:solidFill>
                  <a:latin typeface="Arial" panose="020B0604020202020204" pitchFamily="34" charset="0"/>
                  <a:cs typeface="Arial" panose="020B0604020202020204" pitchFamily="34" charset="0"/>
                </a:rPr>
                <a:t>Health and Medical    Technologies</a:t>
              </a:r>
            </a:p>
          </p:txBody>
        </p:sp>
        <p:sp>
          <p:nvSpPr>
            <p:cNvPr id="22" name="Freeform: Shape 21">
              <a:extLst>
                <a:ext uri="{FF2B5EF4-FFF2-40B4-BE49-F238E27FC236}">
                  <a16:creationId xmlns:a16="http://schemas.microsoft.com/office/drawing/2014/main" id="{F697F132-E4C9-B449-5B49-91ABEA95E47D}"/>
                </a:ext>
              </a:extLst>
            </p:cNvPr>
            <p:cNvSpPr/>
            <p:nvPr/>
          </p:nvSpPr>
          <p:spPr>
            <a:xfrm>
              <a:off x="6184750" y="3600164"/>
              <a:ext cx="770881" cy="198186"/>
            </a:xfrm>
            <a:custGeom>
              <a:avLst/>
              <a:gdLst>
                <a:gd name="connsiteX0" fmla="*/ 731901 w 733425"/>
                <a:gd name="connsiteY0" fmla="*/ 235744 h 238125"/>
                <a:gd name="connsiteX1" fmla="*/ 85344 w 733425"/>
                <a:gd name="connsiteY1" fmla="*/ 235744 h 238125"/>
                <a:gd name="connsiteX2" fmla="*/ 7144 w 733425"/>
                <a:gd name="connsiteY2" fmla="*/ 7144 h 238125"/>
                <a:gd name="connsiteX3" fmla="*/ 653701 w 733425"/>
                <a:gd name="connsiteY3" fmla="*/ 7144 h 238125"/>
              </a:gdLst>
              <a:ahLst/>
              <a:cxnLst>
                <a:cxn ang="0">
                  <a:pos x="connsiteX0" y="connsiteY0"/>
                </a:cxn>
                <a:cxn ang="0">
                  <a:pos x="connsiteX1" y="connsiteY1"/>
                </a:cxn>
                <a:cxn ang="0">
                  <a:pos x="connsiteX2" y="connsiteY2"/>
                </a:cxn>
                <a:cxn ang="0">
                  <a:pos x="connsiteX3" y="connsiteY3"/>
                </a:cxn>
              </a:cxnLst>
              <a:rect l="l" t="t" r="r" b="b"/>
              <a:pathLst>
                <a:path w="733425" h="238125">
                  <a:moveTo>
                    <a:pt x="731901" y="235744"/>
                  </a:moveTo>
                  <a:lnTo>
                    <a:pt x="85344" y="235744"/>
                  </a:lnTo>
                  <a:lnTo>
                    <a:pt x="7144" y="7144"/>
                  </a:lnTo>
                  <a:lnTo>
                    <a:pt x="653701" y="7144"/>
                  </a:lnTo>
                  <a:close/>
                </a:path>
              </a:pathLst>
            </a:custGeom>
            <a:solidFill>
              <a:srgbClr val="A97E38"/>
            </a:solidFill>
            <a:ln w="9525" cap="flat">
              <a:noFill/>
              <a:prstDash val="solid"/>
              <a:miter/>
            </a:ln>
          </p:spPr>
          <p:txBody>
            <a:bodyPr rtlCol="0" anchor="ctr"/>
            <a:lstStyle/>
            <a:p>
              <a:r>
                <a:rPr lang="en-ID" sz="2400" dirty="0">
                  <a:solidFill>
                    <a:schemeClr val="bg1"/>
                  </a:solidFill>
                  <a:latin typeface="Arial" panose="020B0604020202020204" pitchFamily="34" charset="0"/>
                  <a:cs typeface="Arial" panose="020B0604020202020204" pitchFamily="34" charset="0"/>
                </a:rPr>
                <a:t>  Nanotechnology and     Advanced Materials</a:t>
              </a:r>
            </a:p>
          </p:txBody>
        </p:sp>
      </p:grpSp>
      <p:sp>
        <p:nvSpPr>
          <p:cNvPr id="42" name="TextBox 41">
            <a:extLst>
              <a:ext uri="{FF2B5EF4-FFF2-40B4-BE49-F238E27FC236}">
                <a16:creationId xmlns:a16="http://schemas.microsoft.com/office/drawing/2014/main" id="{39D478C1-BADE-AC2B-7AD4-3BF812623EAE}"/>
              </a:ext>
            </a:extLst>
          </p:cNvPr>
          <p:cNvSpPr txBox="1"/>
          <p:nvPr/>
        </p:nvSpPr>
        <p:spPr>
          <a:xfrm>
            <a:off x="1482016" y="3768065"/>
            <a:ext cx="1061562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A97E38"/>
                </a:solidFill>
                <a:effectLst/>
                <a:uFillTx/>
                <a:latin typeface="Arial" panose="020B0604020202020204" pitchFamily="34" charset="0"/>
                <a:cs typeface="Arial" panose="020B0604020202020204" pitchFamily="34" charset="0"/>
                <a:sym typeface="Helvetica Neue"/>
              </a:rPr>
              <a:t>Suggested Thematic Priorities:</a:t>
            </a:r>
            <a:endParaRPr kumimoji="0" lang="el-GR" sz="3000" b="1" i="0" u="none" strike="noStrike" cap="none" spc="0" normalizeH="0" baseline="0" dirty="0">
              <a:ln>
                <a:noFill/>
              </a:ln>
              <a:solidFill>
                <a:srgbClr val="A97E38"/>
              </a:solidFill>
              <a:effectLst/>
              <a:uFillTx/>
              <a:latin typeface="Arial" panose="020B0604020202020204" pitchFamily="34" charset="0"/>
              <a:cs typeface="Arial" panose="020B0604020202020204" pitchFamily="34" charset="0"/>
              <a:sym typeface="Helvetica Neue"/>
            </a:endParaRPr>
          </a:p>
        </p:txBody>
      </p:sp>
      <p:sp>
        <p:nvSpPr>
          <p:cNvPr id="43" name="TextBox 42">
            <a:extLst>
              <a:ext uri="{FF2B5EF4-FFF2-40B4-BE49-F238E27FC236}">
                <a16:creationId xmlns:a16="http://schemas.microsoft.com/office/drawing/2014/main" id="{3FDCA5CA-4BC9-1780-7143-DE6FDE8823D8}"/>
              </a:ext>
            </a:extLst>
          </p:cNvPr>
          <p:cNvSpPr txBox="1"/>
          <p:nvPr/>
        </p:nvSpPr>
        <p:spPr>
          <a:xfrm>
            <a:off x="1876009" y="5279189"/>
            <a:ext cx="4776346" cy="3257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Position Cyprus as a leading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regional hub for solar energy innovation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and export</a:t>
            </a: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Advance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research</a:t>
            </a: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international collaboration</a:t>
            </a: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 and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technology development</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44" name="TextBox 43">
            <a:extLst>
              <a:ext uri="{FF2B5EF4-FFF2-40B4-BE49-F238E27FC236}">
                <a16:creationId xmlns:a16="http://schemas.microsoft.com/office/drawing/2014/main" id="{426CA9E8-9653-7C4A-8223-672216F56146}"/>
              </a:ext>
            </a:extLst>
          </p:cNvPr>
          <p:cNvSpPr txBox="1"/>
          <p:nvPr/>
        </p:nvSpPr>
        <p:spPr>
          <a:xfrm>
            <a:off x="7082875" y="5880387"/>
            <a:ext cx="4775339"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Establish Cyprus as a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centre of excellence in respiratory health research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and care</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Promote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innovation in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medical technologies</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45" name="TextBox 44">
            <a:extLst>
              <a:ext uri="{FF2B5EF4-FFF2-40B4-BE49-F238E27FC236}">
                <a16:creationId xmlns:a16="http://schemas.microsoft.com/office/drawing/2014/main" id="{5995DE4B-5C32-CBF2-B3B7-E455DA132365}"/>
              </a:ext>
            </a:extLst>
          </p:cNvPr>
          <p:cNvSpPr txBox="1"/>
          <p:nvPr/>
        </p:nvSpPr>
        <p:spPr>
          <a:xfrm>
            <a:off x="12563061" y="5467528"/>
            <a:ext cx="477078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Create a high-impact innovation ecosystem for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nanotechnology and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advanced materials</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Position </a:t>
            </a: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Cyprus as a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regional leader in advanced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material science</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46" name="TextBox 45">
            <a:extLst>
              <a:ext uri="{FF2B5EF4-FFF2-40B4-BE49-F238E27FC236}">
                <a16:creationId xmlns:a16="http://schemas.microsoft.com/office/drawing/2014/main" id="{A1A34DC0-7506-53AA-45DE-EEA1A0A8B135}"/>
              </a:ext>
            </a:extLst>
          </p:cNvPr>
          <p:cNvSpPr txBox="1"/>
          <p:nvPr/>
        </p:nvSpPr>
        <p:spPr>
          <a:xfrm>
            <a:off x="17875764" y="5634671"/>
            <a:ext cx="473907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Develop a </a:t>
            </a:r>
            <a:r>
              <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dedicated hub for gaming and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software development</a:t>
            </a:r>
            <a:endParaRPr kumimoji="0" lang="en-US" sz="25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a:p>
            <a:pPr marL="342900" marR="0" indent="-342900"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US" sz="2500" b="0">
                <a:solidFill>
                  <a:schemeClr val="bg1"/>
                </a:solidFill>
                <a:latin typeface="Arial" panose="020B0604020202020204" pitchFamily="34" charset="0"/>
                <a:cs typeface="Arial" panose="020B0604020202020204" pitchFamily="34" charset="0"/>
              </a:rPr>
              <a:t>A</a:t>
            </a: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ttract</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 talent</a:t>
            </a: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 foster </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start-ups, </a:t>
            </a:r>
            <a:r>
              <a:rPr kumimoji="0" lang="en-US" sz="25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and</a:t>
            </a:r>
            <a:r>
              <a:rPr kumimoji="0" lang="en-US" sz="250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 align with the national digital strategy</a:t>
            </a:r>
            <a:endParaRPr kumimoji="0" lang="en-US" sz="25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3" name="Graphic 2" descr="Microscope with chemical flasks">
            <a:extLst>
              <a:ext uri="{FF2B5EF4-FFF2-40B4-BE49-F238E27FC236}">
                <a16:creationId xmlns:a16="http://schemas.microsoft.com/office/drawing/2014/main" id="{3F49F1FA-A25E-B3B3-B510-9B4411081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3440" y="59638"/>
            <a:ext cx="4480560" cy="4572000"/>
          </a:xfrm>
          <a:prstGeom prst="rect">
            <a:avLst/>
          </a:prstGeom>
        </p:spPr>
      </p:pic>
      <p:sp>
        <p:nvSpPr>
          <p:cNvPr id="4" name="Slide Number Placeholder 1">
            <a:extLst>
              <a:ext uri="{FF2B5EF4-FFF2-40B4-BE49-F238E27FC236}">
                <a16:creationId xmlns:a16="http://schemas.microsoft.com/office/drawing/2014/main" id="{49E47EB7-5D9B-A398-AC07-81BEAF33AE2F}"/>
              </a:ext>
            </a:extLst>
          </p:cNvPr>
          <p:cNvSpPr>
            <a:spLocks noGrp="1"/>
          </p:cNvSpPr>
          <p:nvPr>
            <p:ph type="sldNum" sz="quarter" idx="2"/>
          </p:nvPr>
        </p:nvSpPr>
        <p:spPr>
          <a:xfrm>
            <a:off x="23459184" y="12734543"/>
            <a:ext cx="488916" cy="471924"/>
          </a:xfrm>
        </p:spPr>
        <p:txBody>
          <a:bodyPr/>
          <a:lstStyle/>
          <a:p>
            <a:fld id="{86CB4B4D-7CA3-9044-876B-883B54F8677D}" type="slidenum">
              <a:rPr lang="el-GR" smtClean="0"/>
              <a:pPr/>
              <a:t>4</a:t>
            </a:fld>
            <a:endParaRPr lang="el-GR" dirty="0"/>
          </a:p>
        </p:txBody>
      </p:sp>
    </p:spTree>
    <p:extLst>
      <p:ext uri="{BB962C8B-B14F-4D97-AF65-F5344CB8AC3E}">
        <p14:creationId xmlns:p14="http://schemas.microsoft.com/office/powerpoint/2010/main" val="385954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4C1419D1-137B-7F82-A7C6-BC55382EF7F1}"/>
              </a:ext>
            </a:extLst>
          </p:cNvPr>
          <p:cNvSpPr/>
          <p:nvPr/>
        </p:nvSpPr>
        <p:spPr>
          <a:xfrm>
            <a:off x="20246007" y="-607797"/>
            <a:ext cx="3240000" cy="3240000"/>
          </a:xfrm>
          <a:prstGeom prst="ellipse">
            <a:avLst/>
          </a:prstGeom>
          <a:solidFill>
            <a:srgbClr val="CF7D7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Slide Number Placeholder 1">
            <a:extLst>
              <a:ext uri="{FF2B5EF4-FFF2-40B4-BE49-F238E27FC236}">
                <a16:creationId xmlns:a16="http://schemas.microsoft.com/office/drawing/2014/main" id="{AEDD5B97-AA08-8EF2-F452-025BD9E3B74E}"/>
              </a:ext>
            </a:extLst>
          </p:cNvPr>
          <p:cNvSpPr>
            <a:spLocks noGrp="1"/>
          </p:cNvSpPr>
          <p:nvPr>
            <p:ph type="sldNum" sz="quarter" idx="2"/>
          </p:nvPr>
        </p:nvSpPr>
        <p:spPr/>
        <p:txBody>
          <a:bodyPr/>
          <a:lstStyle/>
          <a:p>
            <a:fld id="{86CB4B4D-7CA3-9044-876B-883B54F8677D}" type="slidenum">
              <a:rPr lang="el-GR" smtClean="0"/>
              <a:pPr/>
              <a:t>5</a:t>
            </a:fld>
            <a:endParaRPr lang="el-GR" dirty="0"/>
          </a:p>
        </p:txBody>
      </p:sp>
      <p:sp>
        <p:nvSpPr>
          <p:cNvPr id="3" name="TextBox 2">
            <a:extLst>
              <a:ext uri="{FF2B5EF4-FFF2-40B4-BE49-F238E27FC236}">
                <a16:creationId xmlns:a16="http://schemas.microsoft.com/office/drawing/2014/main" id="{80F14F04-C359-121C-2406-178FDCD3DC10}"/>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Land use and initial development</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4A613382-D34A-4CEC-9C68-D51F48281363}"/>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E2E2C9BE-D864-E771-253A-7A10D1D24427}"/>
              </a:ext>
            </a:extLst>
          </p:cNvPr>
          <p:cNvSpPr txBox="1"/>
          <p:nvPr/>
        </p:nvSpPr>
        <p:spPr>
          <a:xfrm>
            <a:off x="1210617" y="2601972"/>
            <a:ext cx="22238663"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dirty="0">
                <a:solidFill>
                  <a:schemeClr val="tx2"/>
                </a:solidFill>
              </a:rPr>
              <a:t>The total land area designated for the Park amounts to 192,620 m², with an approximate:</a:t>
            </a:r>
          </a:p>
        </p:txBody>
      </p:sp>
      <p:sp>
        <p:nvSpPr>
          <p:cNvPr id="8" name="TextBox 7">
            <a:extLst>
              <a:ext uri="{FF2B5EF4-FFF2-40B4-BE49-F238E27FC236}">
                <a16:creationId xmlns:a16="http://schemas.microsoft.com/office/drawing/2014/main" id="{1634BC2A-221D-69C5-5648-564B791FE800}"/>
              </a:ext>
            </a:extLst>
          </p:cNvPr>
          <p:cNvSpPr txBox="1"/>
          <p:nvPr/>
        </p:nvSpPr>
        <p:spPr>
          <a:xfrm>
            <a:off x="1220521" y="3610957"/>
            <a:ext cx="22238663" cy="70788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spcAft>
                <a:spcPts val="1200"/>
              </a:spcAft>
              <a:buClr>
                <a:srgbClr val="A97E38"/>
              </a:buClr>
              <a:buFont typeface="Wingdings" panose="05000000000000000000" pitchFamily="2" charset="2"/>
              <a:buChar char="q"/>
            </a:pPr>
            <a:r>
              <a:rPr lang="en-US" sz="2800" dirty="0">
                <a:solidFill>
                  <a:srgbClr val="A97E38"/>
                </a:solidFill>
              </a:rPr>
              <a:t>30%</a:t>
            </a:r>
            <a:r>
              <a:rPr lang="en-US" sz="2800" b="0" dirty="0"/>
              <a:t> </a:t>
            </a:r>
            <a:r>
              <a:rPr lang="en-US" sz="2800" b="0" dirty="0">
                <a:solidFill>
                  <a:schemeClr val="tx2"/>
                </a:solidFill>
              </a:rPr>
              <a:t>of the total area of the Park to be allocated </a:t>
            </a:r>
            <a:r>
              <a:rPr lang="en-US" sz="2800" dirty="0">
                <a:solidFill>
                  <a:srgbClr val="A97E38"/>
                </a:solidFill>
              </a:rPr>
              <a:t>for internal road networks</a:t>
            </a:r>
            <a:r>
              <a:rPr lang="en-US" sz="2800" b="0" dirty="0">
                <a:solidFill>
                  <a:schemeClr val="tx2"/>
                </a:solidFill>
              </a:rPr>
              <a:t>, ensuring efficient access and seamless connectivity within the Park, </a:t>
            </a:r>
            <a:r>
              <a:rPr lang="en-US" sz="2800" dirty="0">
                <a:solidFill>
                  <a:srgbClr val="A97E38"/>
                </a:solidFill>
              </a:rPr>
              <a:t>public open space, and community facilities</a:t>
            </a:r>
            <a:r>
              <a:rPr lang="en-US" sz="2800" b="0" dirty="0">
                <a:solidFill>
                  <a:schemeClr val="tx2"/>
                </a:solidFill>
              </a:rPr>
              <a:t>. </a:t>
            </a: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r>
              <a:rPr lang="en-US" sz="2800" dirty="0">
                <a:solidFill>
                  <a:srgbClr val="A97E38"/>
                </a:solidFill>
              </a:rPr>
              <a:t>Net usable area of 134,834m²</a:t>
            </a:r>
            <a:r>
              <a:rPr lang="en-US" sz="2800" b="0" dirty="0">
                <a:solidFill>
                  <a:schemeClr val="tx2"/>
                </a:solidFill>
              </a:rPr>
              <a:t>,</a:t>
            </a:r>
            <a:r>
              <a:rPr lang="en-US" sz="2800" b="0" dirty="0"/>
              <a:t> </a:t>
            </a:r>
            <a:r>
              <a:rPr lang="en-US" sz="2800" b="0" dirty="0">
                <a:solidFill>
                  <a:schemeClr val="tx2"/>
                </a:solidFill>
              </a:rPr>
              <a:t>to be dedicated to technological and scientific activities, such as research laboratories, office spaces, and innovation hubs.</a:t>
            </a: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endParaRPr lang="en-US" sz="2800" b="0" dirty="0">
              <a:solidFill>
                <a:schemeClr val="tx2"/>
              </a:solidFill>
            </a:endParaRPr>
          </a:p>
          <a:p>
            <a:pPr marL="457200" indent="-457200" algn="just">
              <a:spcAft>
                <a:spcPts val="1200"/>
              </a:spcAft>
              <a:buClr>
                <a:srgbClr val="A97E38"/>
              </a:buClr>
              <a:buFont typeface="Wingdings" panose="05000000000000000000" pitchFamily="2" charset="2"/>
              <a:buChar char="q"/>
            </a:pPr>
            <a:r>
              <a:rPr lang="en-US" sz="2800" b="0" dirty="0">
                <a:solidFill>
                  <a:schemeClr val="tx2"/>
                </a:solidFill>
              </a:rPr>
              <a:t>The overall </a:t>
            </a:r>
            <a:r>
              <a:rPr lang="en-US" sz="2800" dirty="0">
                <a:solidFill>
                  <a:schemeClr val="tx2"/>
                </a:solidFill>
              </a:rPr>
              <a:t>building density ratio may be increased to a maximum of 0.45:1 </a:t>
            </a:r>
            <a:r>
              <a:rPr lang="en-US" sz="2800" b="0" dirty="0">
                <a:solidFill>
                  <a:schemeClr val="tx2"/>
                </a:solidFill>
              </a:rPr>
              <a:t>for the total net usable area of the Park, subject to sufficient justification. In such a case, the total allowable buildable area may not exceed </a:t>
            </a:r>
            <a:r>
              <a:rPr lang="en-US" sz="2800" dirty="0">
                <a:solidFill>
                  <a:schemeClr val="tx2"/>
                </a:solidFill>
              </a:rPr>
              <a:t>65,000 m²</a:t>
            </a:r>
            <a:r>
              <a:rPr lang="en-US" sz="2800" b="0" dirty="0">
                <a:solidFill>
                  <a:schemeClr val="tx2"/>
                </a:solidFill>
              </a:rPr>
              <a:t>. </a:t>
            </a:r>
          </a:p>
          <a:p>
            <a:pPr algn="just">
              <a:spcAft>
                <a:spcPts val="1200"/>
              </a:spcAft>
            </a:pPr>
            <a:endParaRPr lang="en-US" sz="2800" b="0" dirty="0"/>
          </a:p>
        </p:txBody>
      </p:sp>
      <p:graphicFrame>
        <p:nvGraphicFramePr>
          <p:cNvPr id="10" name="Table 9">
            <a:extLst>
              <a:ext uri="{FF2B5EF4-FFF2-40B4-BE49-F238E27FC236}">
                <a16:creationId xmlns:a16="http://schemas.microsoft.com/office/drawing/2014/main" id="{F9DFA43E-7F71-E628-DAF5-B0E2620FBEEF}"/>
              </a:ext>
            </a:extLst>
          </p:cNvPr>
          <p:cNvGraphicFramePr>
            <a:graphicFrameLocks noGrp="1"/>
          </p:cNvGraphicFramePr>
          <p:nvPr>
            <p:extLst>
              <p:ext uri="{D42A27DB-BD31-4B8C-83A1-F6EECF244321}">
                <p14:modId xmlns:p14="http://schemas.microsoft.com/office/powerpoint/2010/main" val="1869002839"/>
              </p:ext>
            </p:extLst>
          </p:nvPr>
        </p:nvGraphicFramePr>
        <p:xfrm>
          <a:off x="5496089" y="6353923"/>
          <a:ext cx="13391822" cy="2189251"/>
        </p:xfrm>
        <a:graphic>
          <a:graphicData uri="http://schemas.openxmlformats.org/drawingml/2006/table">
            <a:tbl>
              <a:tblPr firstRow="1" firstCol="1" bandRow="1">
                <a:tableStyleId>{5940675A-B579-460E-94D1-54222C63F5DA}</a:tableStyleId>
              </a:tblPr>
              <a:tblGrid>
                <a:gridCol w="3274998">
                  <a:extLst>
                    <a:ext uri="{9D8B030D-6E8A-4147-A177-3AD203B41FA5}">
                      <a16:colId xmlns:a16="http://schemas.microsoft.com/office/drawing/2014/main" val="3831517403"/>
                    </a:ext>
                  </a:extLst>
                </a:gridCol>
                <a:gridCol w="3372275">
                  <a:extLst>
                    <a:ext uri="{9D8B030D-6E8A-4147-A177-3AD203B41FA5}">
                      <a16:colId xmlns:a16="http://schemas.microsoft.com/office/drawing/2014/main" val="4049681526"/>
                    </a:ext>
                  </a:extLst>
                </a:gridCol>
                <a:gridCol w="3310741">
                  <a:extLst>
                    <a:ext uri="{9D8B030D-6E8A-4147-A177-3AD203B41FA5}">
                      <a16:colId xmlns:a16="http://schemas.microsoft.com/office/drawing/2014/main" val="207617447"/>
                    </a:ext>
                  </a:extLst>
                </a:gridCol>
                <a:gridCol w="3433808">
                  <a:extLst>
                    <a:ext uri="{9D8B030D-6E8A-4147-A177-3AD203B41FA5}">
                      <a16:colId xmlns:a16="http://schemas.microsoft.com/office/drawing/2014/main" val="247894820"/>
                    </a:ext>
                  </a:extLst>
                </a:gridCol>
              </a:tblGrid>
              <a:tr h="1280702">
                <a:tc>
                  <a:txBody>
                    <a:bodyPr/>
                    <a:lstStyle/>
                    <a:p>
                      <a:pPr algn="ctr">
                        <a:lnSpc>
                          <a:spcPct val="115000"/>
                        </a:lnSpc>
                        <a:spcBef>
                          <a:spcPts val="600"/>
                        </a:spcBef>
                        <a:spcAft>
                          <a:spcPts val="600"/>
                        </a:spcAft>
                      </a:pPr>
                      <a:r>
                        <a:rPr lang="en-GB" sz="2400" b="1" dirty="0">
                          <a:solidFill>
                            <a:schemeClr val="bg1"/>
                          </a:solidFill>
                          <a:effectLst/>
                        </a:rPr>
                        <a:t>Maximum Building Ratio</a:t>
                      </a:r>
                      <a:endParaRPr lang="el-GR"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A97E38"/>
                    </a:solidFill>
                  </a:tcPr>
                </a:tc>
                <a:tc>
                  <a:txBody>
                    <a:bodyPr/>
                    <a:lstStyle/>
                    <a:p>
                      <a:pPr algn="ctr">
                        <a:lnSpc>
                          <a:spcPct val="115000"/>
                        </a:lnSpc>
                        <a:spcBef>
                          <a:spcPts val="600"/>
                        </a:spcBef>
                        <a:spcAft>
                          <a:spcPts val="600"/>
                        </a:spcAft>
                      </a:pPr>
                      <a:r>
                        <a:rPr lang="en-GB" sz="2400" b="1" dirty="0">
                          <a:solidFill>
                            <a:schemeClr val="bg1"/>
                          </a:solidFill>
                          <a:effectLst/>
                        </a:rPr>
                        <a:t>Maximum Plot Coverage Ratio</a:t>
                      </a:r>
                      <a:endParaRPr lang="el-GR"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A97E38"/>
                    </a:solidFill>
                  </a:tcPr>
                </a:tc>
                <a:tc>
                  <a:txBody>
                    <a:bodyPr/>
                    <a:lstStyle/>
                    <a:p>
                      <a:pPr algn="ctr">
                        <a:lnSpc>
                          <a:spcPct val="115000"/>
                        </a:lnSpc>
                        <a:spcBef>
                          <a:spcPts val="600"/>
                        </a:spcBef>
                        <a:spcAft>
                          <a:spcPts val="600"/>
                        </a:spcAft>
                      </a:pPr>
                      <a:r>
                        <a:rPr lang="en-GB" sz="2400" b="1" dirty="0">
                          <a:solidFill>
                            <a:schemeClr val="bg1"/>
                          </a:solidFill>
                          <a:effectLst/>
                        </a:rPr>
                        <a:t>Maximum Numbers of Storeys</a:t>
                      </a:r>
                      <a:endParaRPr lang="el-GR"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A97E38"/>
                    </a:solidFill>
                  </a:tcPr>
                </a:tc>
                <a:tc>
                  <a:txBody>
                    <a:bodyPr/>
                    <a:lstStyle/>
                    <a:p>
                      <a:pPr algn="ctr">
                        <a:lnSpc>
                          <a:spcPct val="115000"/>
                        </a:lnSpc>
                        <a:spcBef>
                          <a:spcPts val="600"/>
                        </a:spcBef>
                        <a:spcAft>
                          <a:spcPts val="600"/>
                        </a:spcAft>
                      </a:pPr>
                      <a:r>
                        <a:rPr lang="en-GB" sz="2400" b="1" dirty="0">
                          <a:solidFill>
                            <a:schemeClr val="bg1"/>
                          </a:solidFill>
                          <a:effectLst/>
                        </a:rPr>
                        <a:t>Maximum Height (m)</a:t>
                      </a:r>
                      <a:endParaRPr lang="el-GR"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A97E38"/>
                    </a:solidFill>
                  </a:tcPr>
                </a:tc>
                <a:extLst>
                  <a:ext uri="{0D108BD9-81ED-4DB2-BD59-A6C34878D82A}">
                    <a16:rowId xmlns:a16="http://schemas.microsoft.com/office/drawing/2014/main" val="4236215797"/>
                  </a:ext>
                </a:extLst>
              </a:tr>
              <a:tr h="908549">
                <a:tc>
                  <a:txBody>
                    <a:bodyPr/>
                    <a:lstStyle/>
                    <a:p>
                      <a:pPr algn="ctr">
                        <a:lnSpc>
                          <a:spcPct val="115000"/>
                        </a:lnSpc>
                        <a:spcBef>
                          <a:spcPts val="600"/>
                        </a:spcBef>
                        <a:spcAft>
                          <a:spcPts val="600"/>
                        </a:spcAft>
                      </a:pPr>
                      <a:r>
                        <a:rPr lang="en-GB" sz="2400" dirty="0">
                          <a:effectLst/>
                        </a:rPr>
                        <a:t>0.40:1</a:t>
                      </a:r>
                      <a:endParaRPr lang="el-GR"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pPr>
                      <a:r>
                        <a:rPr lang="en-GB" sz="2400" dirty="0">
                          <a:effectLst/>
                        </a:rPr>
                        <a:t>0.30:1</a:t>
                      </a:r>
                      <a:endParaRPr lang="el-GR"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pPr>
                      <a:r>
                        <a:rPr lang="en-GB" sz="2400" dirty="0">
                          <a:effectLst/>
                        </a:rPr>
                        <a:t>2 or 3 </a:t>
                      </a:r>
                      <a:endParaRPr lang="el-GR"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600"/>
                        </a:spcAft>
                      </a:pPr>
                      <a:r>
                        <a:rPr lang="en-GB" sz="2400" dirty="0">
                          <a:effectLst/>
                        </a:rPr>
                        <a:t>12</a:t>
                      </a:r>
                      <a:endParaRPr lang="el-GR"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0090732"/>
                  </a:ext>
                </a:extLst>
              </a:tr>
            </a:tbl>
          </a:graphicData>
        </a:graphic>
      </p:graphicFrame>
      <p:sp>
        <p:nvSpPr>
          <p:cNvPr id="15" name="Oval 14">
            <a:extLst>
              <a:ext uri="{FF2B5EF4-FFF2-40B4-BE49-F238E27FC236}">
                <a16:creationId xmlns:a16="http://schemas.microsoft.com/office/drawing/2014/main" id="{01E796FE-C1C2-5B80-C279-D4CD014716CD}"/>
              </a:ext>
            </a:extLst>
          </p:cNvPr>
          <p:cNvSpPr/>
          <p:nvPr/>
        </p:nvSpPr>
        <p:spPr>
          <a:xfrm>
            <a:off x="20633063" y="-215541"/>
            <a:ext cx="2520000" cy="2520000"/>
          </a:xfrm>
          <a:prstGeom prst="ellipse">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7" name="Google Shape;24782;p292">
            <a:extLst>
              <a:ext uri="{FF2B5EF4-FFF2-40B4-BE49-F238E27FC236}">
                <a16:creationId xmlns:a16="http://schemas.microsoft.com/office/drawing/2014/main" id="{484D0C7E-CFB7-3937-C09F-B7B47C8090F3}"/>
              </a:ext>
            </a:extLst>
          </p:cNvPr>
          <p:cNvPicPr preferRelativeResize="0"/>
          <p:nvPr/>
        </p:nvPicPr>
        <p:blipFill rotWithShape="1">
          <a:blip r:embed="rId2">
            <a:alphaModFix/>
          </a:blip>
          <a:srcRect/>
          <a:stretch/>
        </p:blipFill>
        <p:spPr>
          <a:xfrm>
            <a:off x="20955956" y="1957285"/>
            <a:ext cx="1535621" cy="1045534"/>
          </a:xfrm>
          <a:prstGeom prst="rect">
            <a:avLst/>
          </a:prstGeom>
          <a:noFill/>
          <a:ln>
            <a:noFill/>
          </a:ln>
        </p:spPr>
      </p:pic>
      <p:pic>
        <p:nvPicPr>
          <p:cNvPr id="6" name="Google Shape;24779;p292">
            <a:extLst>
              <a:ext uri="{FF2B5EF4-FFF2-40B4-BE49-F238E27FC236}">
                <a16:creationId xmlns:a16="http://schemas.microsoft.com/office/drawing/2014/main" id="{85567096-AF85-11DA-5465-8377C74F0BFE}"/>
              </a:ext>
            </a:extLst>
          </p:cNvPr>
          <p:cNvPicPr preferRelativeResize="0"/>
          <p:nvPr/>
        </p:nvPicPr>
        <p:blipFill rotWithShape="1">
          <a:blip r:embed="rId3">
            <a:alphaModFix/>
          </a:blip>
          <a:srcRect/>
          <a:stretch/>
        </p:blipFill>
        <p:spPr>
          <a:xfrm>
            <a:off x="22340815" y="296416"/>
            <a:ext cx="1845371" cy="2335787"/>
          </a:xfrm>
          <a:prstGeom prst="rect">
            <a:avLst/>
          </a:prstGeom>
          <a:noFill/>
          <a:ln>
            <a:noFill/>
          </a:ln>
        </p:spPr>
      </p:pic>
    </p:spTree>
    <p:extLst>
      <p:ext uri="{BB962C8B-B14F-4D97-AF65-F5344CB8AC3E}">
        <p14:creationId xmlns:p14="http://schemas.microsoft.com/office/powerpoint/2010/main" val="13418259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0FD5D-6ED6-CCDB-2FA8-083AC289CFE8}"/>
            </a:ext>
          </a:extLst>
        </p:cNvPr>
        <p:cNvGrpSpPr/>
        <p:nvPr/>
      </p:nvGrpSpPr>
      <p:grpSpPr>
        <a:xfrm>
          <a:off x="0" y="0"/>
          <a:ext cx="0" cy="0"/>
          <a:chOff x="0" y="0"/>
          <a:chExt cx="0" cy="0"/>
        </a:xfrm>
      </p:grpSpPr>
      <p:sp>
        <p:nvSpPr>
          <p:cNvPr id="14" name="Oval 13">
            <a:extLst>
              <a:ext uri="{FF2B5EF4-FFF2-40B4-BE49-F238E27FC236}">
                <a16:creationId xmlns:a16="http://schemas.microsoft.com/office/drawing/2014/main" id="{72055633-638A-2FFB-51AA-F5869CB88953}"/>
              </a:ext>
            </a:extLst>
          </p:cNvPr>
          <p:cNvSpPr/>
          <p:nvPr/>
        </p:nvSpPr>
        <p:spPr>
          <a:xfrm>
            <a:off x="20246007" y="-607797"/>
            <a:ext cx="3240000" cy="3240000"/>
          </a:xfrm>
          <a:prstGeom prst="ellipse">
            <a:avLst/>
          </a:prstGeom>
          <a:solidFill>
            <a:srgbClr val="CF7D7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Slide Number Placeholder 1">
            <a:extLst>
              <a:ext uri="{FF2B5EF4-FFF2-40B4-BE49-F238E27FC236}">
                <a16:creationId xmlns:a16="http://schemas.microsoft.com/office/drawing/2014/main" id="{58BCBF94-B057-AE0D-9C47-7334D609DF26}"/>
              </a:ext>
            </a:extLst>
          </p:cNvPr>
          <p:cNvSpPr>
            <a:spLocks noGrp="1"/>
          </p:cNvSpPr>
          <p:nvPr>
            <p:ph type="sldNum" sz="quarter" idx="2"/>
          </p:nvPr>
        </p:nvSpPr>
        <p:spPr/>
        <p:txBody>
          <a:bodyPr/>
          <a:lstStyle/>
          <a:p>
            <a:fld id="{86CB4B4D-7CA3-9044-876B-883B54F8677D}" type="slidenum">
              <a:rPr lang="el-GR" smtClean="0"/>
              <a:pPr/>
              <a:t>6</a:t>
            </a:fld>
            <a:endParaRPr lang="el-GR" dirty="0"/>
          </a:p>
        </p:txBody>
      </p:sp>
      <p:sp>
        <p:nvSpPr>
          <p:cNvPr id="3" name="TextBox 2">
            <a:extLst>
              <a:ext uri="{FF2B5EF4-FFF2-40B4-BE49-F238E27FC236}">
                <a16:creationId xmlns:a16="http://schemas.microsoft.com/office/drawing/2014/main" id="{0D9D3533-D6A1-F7D6-CEB6-53533B7F8D6C}"/>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Land use and initial development – Cont. </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C9AA6FF1-BC7F-EC4A-D341-BB467CDB62E2}"/>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15" name="Oval 14">
            <a:extLst>
              <a:ext uri="{FF2B5EF4-FFF2-40B4-BE49-F238E27FC236}">
                <a16:creationId xmlns:a16="http://schemas.microsoft.com/office/drawing/2014/main" id="{24FBC7CB-EF84-D77B-5BD8-ADC062C739C8}"/>
              </a:ext>
            </a:extLst>
          </p:cNvPr>
          <p:cNvSpPr/>
          <p:nvPr/>
        </p:nvSpPr>
        <p:spPr>
          <a:xfrm>
            <a:off x="20633063" y="-215541"/>
            <a:ext cx="2520000" cy="2520000"/>
          </a:xfrm>
          <a:prstGeom prst="ellipse">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7" name="Google Shape;24782;p292">
            <a:extLst>
              <a:ext uri="{FF2B5EF4-FFF2-40B4-BE49-F238E27FC236}">
                <a16:creationId xmlns:a16="http://schemas.microsoft.com/office/drawing/2014/main" id="{94641E5F-5A8B-4C5B-3BFE-9CDA1269F77A}"/>
              </a:ext>
            </a:extLst>
          </p:cNvPr>
          <p:cNvPicPr preferRelativeResize="0"/>
          <p:nvPr/>
        </p:nvPicPr>
        <p:blipFill rotWithShape="1">
          <a:blip r:embed="rId2">
            <a:alphaModFix/>
          </a:blip>
          <a:srcRect/>
          <a:stretch/>
        </p:blipFill>
        <p:spPr>
          <a:xfrm>
            <a:off x="20955956" y="1957285"/>
            <a:ext cx="1535621" cy="1045534"/>
          </a:xfrm>
          <a:prstGeom prst="rect">
            <a:avLst/>
          </a:prstGeom>
          <a:noFill/>
          <a:ln>
            <a:noFill/>
          </a:ln>
        </p:spPr>
      </p:pic>
      <p:pic>
        <p:nvPicPr>
          <p:cNvPr id="6" name="Google Shape;24779;p292">
            <a:extLst>
              <a:ext uri="{FF2B5EF4-FFF2-40B4-BE49-F238E27FC236}">
                <a16:creationId xmlns:a16="http://schemas.microsoft.com/office/drawing/2014/main" id="{0933AC7A-B201-E285-E456-99C9897A7315}"/>
              </a:ext>
            </a:extLst>
          </p:cNvPr>
          <p:cNvPicPr preferRelativeResize="0"/>
          <p:nvPr/>
        </p:nvPicPr>
        <p:blipFill rotWithShape="1">
          <a:blip r:embed="rId3">
            <a:alphaModFix/>
          </a:blip>
          <a:srcRect/>
          <a:stretch/>
        </p:blipFill>
        <p:spPr>
          <a:xfrm>
            <a:off x="22340815" y="296416"/>
            <a:ext cx="1845371" cy="2335787"/>
          </a:xfrm>
          <a:prstGeom prst="rect">
            <a:avLst/>
          </a:prstGeom>
          <a:noFill/>
          <a:ln>
            <a:noFill/>
          </a:ln>
        </p:spPr>
      </p:pic>
      <p:pic>
        <p:nvPicPr>
          <p:cNvPr id="9" name="Picture 8" descr="A map of land with different colored areas&#10;&#10;AI-generated content may be incorrect.">
            <a:extLst>
              <a:ext uri="{FF2B5EF4-FFF2-40B4-BE49-F238E27FC236}">
                <a16:creationId xmlns:a16="http://schemas.microsoft.com/office/drawing/2014/main" id="{B4A21B1E-CDAA-4A57-D443-E5D114CD6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372" y="-211854"/>
            <a:ext cx="8625001" cy="11858419"/>
          </a:xfrm>
          <a:prstGeom prst="rect">
            <a:avLst/>
          </a:prstGeom>
          <a:solidFill>
            <a:srgbClr val="FFFFFF">
              <a:shade val="85000"/>
            </a:srgbClr>
          </a:solidFill>
          <a:ln w="101600" cap="sq">
            <a:solidFill>
              <a:srgbClr val="FDFDFD"/>
            </a:solidFill>
            <a:miter lim="800000"/>
          </a:ln>
          <a:effectLst>
            <a:outerShdw blurRad="50800" dist="38100" dir="5400000" algn="t" rotWithShape="0">
              <a:prstClr val="black">
                <a:alpha val="40000"/>
              </a:prst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2" name="TextBox 11">
            <a:extLst>
              <a:ext uri="{FF2B5EF4-FFF2-40B4-BE49-F238E27FC236}">
                <a16:creationId xmlns:a16="http://schemas.microsoft.com/office/drawing/2014/main" id="{19F3AB84-24AD-B619-A903-481502E6ADE4}"/>
              </a:ext>
            </a:extLst>
          </p:cNvPr>
          <p:cNvSpPr txBox="1"/>
          <p:nvPr/>
        </p:nvSpPr>
        <p:spPr>
          <a:xfrm>
            <a:off x="13921113" y="5858138"/>
            <a:ext cx="8964528"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2800" b="0" dirty="0">
                <a:solidFill>
                  <a:schemeClr val="tx2"/>
                </a:solidFill>
                <a:latin typeface="Arial" panose="020B0604020202020204" pitchFamily="34" charset="0"/>
                <a:cs typeface="Arial" panose="020B0604020202020204" pitchFamily="34" charset="0"/>
              </a:rPr>
              <a:t>Official Topographic and Administrative Map of the Science and Technology Park (</a:t>
            </a:r>
            <a:r>
              <a:rPr lang="en-GB" sz="2800" b="0" dirty="0" err="1">
                <a:solidFill>
                  <a:schemeClr val="tx2"/>
                </a:solidFill>
                <a:latin typeface="Arial" panose="020B0604020202020204" pitchFamily="34" charset="0"/>
                <a:cs typeface="Arial" panose="020B0604020202020204" pitchFamily="34" charset="0"/>
              </a:rPr>
              <a:t>Pentakomo</a:t>
            </a:r>
            <a:r>
              <a:rPr lang="en-GB" sz="2800" b="0" dirty="0">
                <a:solidFill>
                  <a:schemeClr val="tx2"/>
                </a:solidFill>
                <a:latin typeface="Arial" panose="020B0604020202020204" pitchFamily="34" charset="0"/>
                <a:cs typeface="Arial" panose="020B0604020202020204" pitchFamily="34" charset="0"/>
              </a:rPr>
              <a:t>) - Prepared by the Department of Lands and Surveys (Cartography Branch), this map outlines the designated boundary of the Science and Technology Park (STP) in </a:t>
            </a:r>
            <a:r>
              <a:rPr lang="en-GB" sz="2800" b="0" dirty="0" err="1">
                <a:solidFill>
                  <a:schemeClr val="tx2"/>
                </a:solidFill>
                <a:latin typeface="Arial" panose="020B0604020202020204" pitchFamily="34" charset="0"/>
                <a:cs typeface="Arial" panose="020B0604020202020204" pitchFamily="34" charset="0"/>
              </a:rPr>
              <a:t>Pentakomo</a:t>
            </a:r>
            <a:endParaRPr lang="el-GR" sz="2800" b="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0535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AED3E-8704-56F9-BFE7-1072B9B4E9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DAB8C-BB69-FC37-6EEA-E6337F5D1509}"/>
              </a:ext>
            </a:extLst>
          </p:cNvPr>
          <p:cNvSpPr>
            <a:spLocks noGrp="1"/>
          </p:cNvSpPr>
          <p:nvPr>
            <p:ph type="sldNum" sz="quarter" idx="2"/>
          </p:nvPr>
        </p:nvSpPr>
        <p:spPr/>
        <p:txBody>
          <a:bodyPr/>
          <a:lstStyle/>
          <a:p>
            <a:fld id="{86CB4B4D-7CA3-9044-876B-883B54F8677D}" type="slidenum">
              <a:rPr lang="el-GR" smtClean="0"/>
              <a:pPr/>
              <a:t>7</a:t>
            </a:fld>
            <a:endParaRPr lang="el-GR" dirty="0"/>
          </a:p>
        </p:txBody>
      </p:sp>
      <p:cxnSp>
        <p:nvCxnSpPr>
          <p:cNvPr id="3" name="Straight Connector 2">
            <a:extLst>
              <a:ext uri="{FF2B5EF4-FFF2-40B4-BE49-F238E27FC236}">
                <a16:creationId xmlns:a16="http://schemas.microsoft.com/office/drawing/2014/main" id="{52BA904D-8A1E-83DA-959C-7F5440AF725A}"/>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94148594-7A67-51E1-4A8E-735FC5F43203}"/>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Facilities and Infrastructure: Operations and Services Area </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6CA8F5D5-0440-41A9-A339-29B8152CD996}"/>
              </a:ext>
            </a:extLst>
          </p:cNvPr>
          <p:cNvSpPr txBox="1"/>
          <p:nvPr/>
        </p:nvSpPr>
        <p:spPr>
          <a:xfrm>
            <a:off x="1210617" y="2601972"/>
            <a:ext cx="2223866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dirty="0">
                <a:solidFill>
                  <a:schemeClr val="tx2"/>
                </a:solidFill>
              </a:rPr>
              <a:t>The administrative and operational hub of the Park will house </a:t>
            </a:r>
            <a:r>
              <a:rPr lang="en-US" sz="2800" dirty="0">
                <a:solidFill>
                  <a:srgbClr val="A97E38"/>
                </a:solidFill>
              </a:rPr>
              <a:t>key facilities</a:t>
            </a:r>
            <a:r>
              <a:rPr lang="en-US" sz="2800" dirty="0">
                <a:solidFill>
                  <a:schemeClr val="tx2"/>
                </a:solidFill>
              </a:rPr>
              <a:t>, acting as a reference centre for the Park’s spatial organisation, ensuring </a:t>
            </a:r>
            <a:r>
              <a:rPr lang="en-US" sz="2800" dirty="0">
                <a:solidFill>
                  <a:srgbClr val="A97E38"/>
                </a:solidFill>
              </a:rPr>
              <a:t>seamless coordination </a:t>
            </a:r>
            <a:r>
              <a:rPr lang="en-US" sz="2800" dirty="0">
                <a:solidFill>
                  <a:schemeClr val="tx2"/>
                </a:solidFill>
              </a:rPr>
              <a:t>of activities and services.</a:t>
            </a:r>
          </a:p>
        </p:txBody>
      </p:sp>
      <p:sp>
        <p:nvSpPr>
          <p:cNvPr id="8" name="TextBox 7">
            <a:extLst>
              <a:ext uri="{FF2B5EF4-FFF2-40B4-BE49-F238E27FC236}">
                <a16:creationId xmlns:a16="http://schemas.microsoft.com/office/drawing/2014/main" id="{1580443A-73B5-B8E0-9D09-82DEF3B8AEE7}"/>
              </a:ext>
            </a:extLst>
          </p:cNvPr>
          <p:cNvSpPr txBox="1"/>
          <p:nvPr/>
        </p:nvSpPr>
        <p:spPr>
          <a:xfrm>
            <a:off x="1210616" y="3833914"/>
            <a:ext cx="22238663"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dirty="0">
                <a:solidFill>
                  <a:schemeClr val="tx2"/>
                </a:solidFill>
              </a:rPr>
              <a:t>The following developments and uses will be permitted within the </a:t>
            </a:r>
            <a:r>
              <a:rPr lang="en-US" sz="2800" dirty="0">
                <a:solidFill>
                  <a:srgbClr val="A97E38"/>
                </a:solidFill>
              </a:rPr>
              <a:t>Core Operations </a:t>
            </a:r>
            <a:r>
              <a:rPr lang="en-US" sz="2800" dirty="0">
                <a:solidFill>
                  <a:schemeClr val="tx2"/>
                </a:solidFill>
              </a:rPr>
              <a:t>and </a:t>
            </a:r>
            <a:r>
              <a:rPr lang="en-US" sz="2800" dirty="0">
                <a:solidFill>
                  <a:srgbClr val="A97E38"/>
                </a:solidFill>
              </a:rPr>
              <a:t>Services Areas</a:t>
            </a:r>
            <a:r>
              <a:rPr lang="en-US" sz="2800" dirty="0">
                <a:solidFill>
                  <a:schemeClr val="tx2"/>
                </a:solidFill>
              </a:rPr>
              <a:t>:</a:t>
            </a:r>
          </a:p>
        </p:txBody>
      </p:sp>
      <p:sp>
        <p:nvSpPr>
          <p:cNvPr id="44" name="Google Shape;1077;p14">
            <a:extLst>
              <a:ext uri="{FF2B5EF4-FFF2-40B4-BE49-F238E27FC236}">
                <a16:creationId xmlns:a16="http://schemas.microsoft.com/office/drawing/2014/main" id="{8C6C616F-C859-FE5D-D2DB-B9A68395FC0B}"/>
              </a:ext>
            </a:extLst>
          </p:cNvPr>
          <p:cNvSpPr/>
          <p:nvPr/>
        </p:nvSpPr>
        <p:spPr>
          <a:xfrm>
            <a:off x="925350" y="6682637"/>
            <a:ext cx="2886702" cy="3081382"/>
          </a:xfrm>
          <a:prstGeom prst="ellipse">
            <a:avLst/>
          </a:pr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45" name="Google Shape;1080;p14">
            <a:extLst>
              <a:ext uri="{FF2B5EF4-FFF2-40B4-BE49-F238E27FC236}">
                <a16:creationId xmlns:a16="http://schemas.microsoft.com/office/drawing/2014/main" id="{EE11B795-6054-6664-23F9-C631155E5F3D}"/>
              </a:ext>
            </a:extLst>
          </p:cNvPr>
          <p:cNvSpPr/>
          <p:nvPr/>
        </p:nvSpPr>
        <p:spPr>
          <a:xfrm>
            <a:off x="539336" y="8153187"/>
            <a:ext cx="3672000" cy="1980000"/>
          </a:xfrm>
          <a:custGeom>
            <a:avLst/>
            <a:gdLst/>
            <a:ahLst/>
            <a:cxnLst/>
            <a:rect l="l" t="t" r="r" b="b"/>
            <a:pathLst>
              <a:path w="247" h="124" extrusionOk="0">
                <a:moveTo>
                  <a:pt x="221" y="0"/>
                </a:moveTo>
                <a:cubicBezTo>
                  <a:pt x="221" y="54"/>
                  <a:pt x="177" y="98"/>
                  <a:pt x="124" y="98"/>
                </a:cubicBezTo>
                <a:cubicBezTo>
                  <a:pt x="70" y="98"/>
                  <a:pt x="26" y="54"/>
                  <a:pt x="26" y="0"/>
                </a:cubicBezTo>
                <a:cubicBezTo>
                  <a:pt x="0" y="0"/>
                  <a:pt x="0" y="0"/>
                  <a:pt x="0" y="0"/>
                </a:cubicBezTo>
                <a:cubicBezTo>
                  <a:pt x="0" y="68"/>
                  <a:pt x="55" y="124"/>
                  <a:pt x="124" y="124"/>
                </a:cubicBezTo>
                <a:cubicBezTo>
                  <a:pt x="172" y="124"/>
                  <a:pt x="214" y="96"/>
                  <a:pt x="234" y="55"/>
                </a:cubicBezTo>
                <a:cubicBezTo>
                  <a:pt x="242" y="39"/>
                  <a:pt x="247" y="20"/>
                  <a:pt x="247" y="0"/>
                </a:cubicBezTo>
                <a:lnTo>
                  <a:pt x="221" y="0"/>
                </a:lnTo>
                <a:close/>
              </a:path>
            </a:pathLst>
          </a:cu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46" name="Google Shape;1085;p14">
            <a:extLst>
              <a:ext uri="{FF2B5EF4-FFF2-40B4-BE49-F238E27FC236}">
                <a16:creationId xmlns:a16="http://schemas.microsoft.com/office/drawing/2014/main" id="{B5E4AF78-6182-EBB1-8390-646BA0729980}"/>
              </a:ext>
            </a:extLst>
          </p:cNvPr>
          <p:cNvSpPr/>
          <p:nvPr/>
        </p:nvSpPr>
        <p:spPr>
          <a:xfrm>
            <a:off x="925350" y="6752487"/>
            <a:ext cx="2880000" cy="2880000"/>
          </a:xfrm>
          <a:prstGeom prst="ellipse">
            <a:avLst/>
          </a:prstGeom>
          <a:solidFill>
            <a:schemeClr val="lt1"/>
          </a:solidFill>
          <a:ln>
            <a:noFill/>
          </a:ln>
          <a:effectLst>
            <a:outerShdw blurRad="50800" dist="38100" dir="5400000" algn="t"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48" name="Google Shape;1075;p14">
            <a:extLst>
              <a:ext uri="{FF2B5EF4-FFF2-40B4-BE49-F238E27FC236}">
                <a16:creationId xmlns:a16="http://schemas.microsoft.com/office/drawing/2014/main" id="{AA22E743-714F-0935-F950-DC8F0EAE494E}"/>
              </a:ext>
            </a:extLst>
          </p:cNvPr>
          <p:cNvSpPr/>
          <p:nvPr/>
        </p:nvSpPr>
        <p:spPr>
          <a:xfrm>
            <a:off x="4233894" y="6550873"/>
            <a:ext cx="2886702" cy="3192466"/>
          </a:xfrm>
          <a:prstGeom prst="ellipse">
            <a:avLst/>
          </a:pr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49" name="Google Shape;1081;p14">
            <a:extLst>
              <a:ext uri="{FF2B5EF4-FFF2-40B4-BE49-F238E27FC236}">
                <a16:creationId xmlns:a16="http://schemas.microsoft.com/office/drawing/2014/main" id="{11E6E0F3-8C90-77CF-AF8D-6A5FAF55855F}"/>
              </a:ext>
            </a:extLst>
          </p:cNvPr>
          <p:cNvSpPr/>
          <p:nvPr/>
        </p:nvSpPr>
        <p:spPr>
          <a:xfrm>
            <a:off x="3837599" y="6204828"/>
            <a:ext cx="3672000" cy="1980000"/>
          </a:xfrm>
          <a:custGeom>
            <a:avLst/>
            <a:gdLst/>
            <a:ahLst/>
            <a:cxnLst/>
            <a:rect l="l" t="t" r="r" b="b"/>
            <a:pathLst>
              <a:path w="247" h="124" extrusionOk="0">
                <a:moveTo>
                  <a:pt x="234" y="69"/>
                </a:moveTo>
                <a:cubicBezTo>
                  <a:pt x="214" y="28"/>
                  <a:pt x="172" y="0"/>
                  <a:pt x="124" y="0"/>
                </a:cubicBezTo>
                <a:cubicBezTo>
                  <a:pt x="75" y="0"/>
                  <a:pt x="33" y="28"/>
                  <a:pt x="13" y="69"/>
                </a:cubicBezTo>
                <a:cubicBezTo>
                  <a:pt x="5" y="85"/>
                  <a:pt x="0" y="104"/>
                  <a:pt x="0" y="124"/>
                </a:cubicBezTo>
                <a:cubicBezTo>
                  <a:pt x="26" y="124"/>
                  <a:pt x="26" y="124"/>
                  <a:pt x="26" y="124"/>
                </a:cubicBezTo>
                <a:cubicBezTo>
                  <a:pt x="26" y="70"/>
                  <a:pt x="70" y="26"/>
                  <a:pt x="124" y="26"/>
                </a:cubicBezTo>
                <a:cubicBezTo>
                  <a:pt x="178" y="26"/>
                  <a:pt x="221" y="70"/>
                  <a:pt x="221" y="124"/>
                </a:cubicBezTo>
                <a:cubicBezTo>
                  <a:pt x="247" y="124"/>
                  <a:pt x="247" y="124"/>
                  <a:pt x="247" y="124"/>
                </a:cubicBezTo>
                <a:cubicBezTo>
                  <a:pt x="247" y="104"/>
                  <a:pt x="243" y="85"/>
                  <a:pt x="234" y="69"/>
                </a:cubicBezTo>
                <a:close/>
              </a:path>
            </a:pathLst>
          </a:cu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50" name="Google Shape;1086;p14">
            <a:extLst>
              <a:ext uri="{FF2B5EF4-FFF2-40B4-BE49-F238E27FC236}">
                <a16:creationId xmlns:a16="http://schemas.microsoft.com/office/drawing/2014/main" id="{6E787BF7-54D0-0C20-37AC-B300CE7D19E2}"/>
              </a:ext>
            </a:extLst>
          </p:cNvPr>
          <p:cNvSpPr/>
          <p:nvPr/>
        </p:nvSpPr>
        <p:spPr>
          <a:xfrm>
            <a:off x="4229612" y="6752487"/>
            <a:ext cx="2880000" cy="2880000"/>
          </a:xfrm>
          <a:prstGeom prst="ellipse">
            <a:avLst/>
          </a:prstGeom>
          <a:solidFill>
            <a:schemeClr val="lt1"/>
          </a:solidFill>
          <a:ln>
            <a:noFill/>
          </a:ln>
          <a:effectLst>
            <a:outerShdw blurRad="50800" dist="38100" dir="16200000"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55" name="Google Shape;1077;p14">
            <a:extLst>
              <a:ext uri="{FF2B5EF4-FFF2-40B4-BE49-F238E27FC236}">
                <a16:creationId xmlns:a16="http://schemas.microsoft.com/office/drawing/2014/main" id="{C5B9A2AA-BBA8-C529-312D-581A66F964D6}"/>
              </a:ext>
            </a:extLst>
          </p:cNvPr>
          <p:cNvSpPr/>
          <p:nvPr/>
        </p:nvSpPr>
        <p:spPr>
          <a:xfrm>
            <a:off x="7474361" y="6682637"/>
            <a:ext cx="2886702" cy="3081382"/>
          </a:xfrm>
          <a:prstGeom prst="ellipse">
            <a:avLst/>
          </a:pr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56" name="Google Shape;1080;p14">
            <a:extLst>
              <a:ext uri="{FF2B5EF4-FFF2-40B4-BE49-F238E27FC236}">
                <a16:creationId xmlns:a16="http://schemas.microsoft.com/office/drawing/2014/main" id="{58C2B96F-95BA-A26E-754D-D955A035AC36}"/>
              </a:ext>
            </a:extLst>
          </p:cNvPr>
          <p:cNvSpPr/>
          <p:nvPr/>
        </p:nvSpPr>
        <p:spPr>
          <a:xfrm>
            <a:off x="7088347" y="8153187"/>
            <a:ext cx="3672000" cy="1980000"/>
          </a:xfrm>
          <a:custGeom>
            <a:avLst/>
            <a:gdLst/>
            <a:ahLst/>
            <a:cxnLst/>
            <a:rect l="l" t="t" r="r" b="b"/>
            <a:pathLst>
              <a:path w="247" h="124" extrusionOk="0">
                <a:moveTo>
                  <a:pt x="221" y="0"/>
                </a:moveTo>
                <a:cubicBezTo>
                  <a:pt x="221" y="54"/>
                  <a:pt x="177" y="98"/>
                  <a:pt x="124" y="98"/>
                </a:cubicBezTo>
                <a:cubicBezTo>
                  <a:pt x="70" y="98"/>
                  <a:pt x="26" y="54"/>
                  <a:pt x="26" y="0"/>
                </a:cubicBezTo>
                <a:cubicBezTo>
                  <a:pt x="0" y="0"/>
                  <a:pt x="0" y="0"/>
                  <a:pt x="0" y="0"/>
                </a:cubicBezTo>
                <a:cubicBezTo>
                  <a:pt x="0" y="68"/>
                  <a:pt x="55" y="124"/>
                  <a:pt x="124" y="124"/>
                </a:cubicBezTo>
                <a:cubicBezTo>
                  <a:pt x="172" y="124"/>
                  <a:pt x="214" y="96"/>
                  <a:pt x="234" y="55"/>
                </a:cubicBezTo>
                <a:cubicBezTo>
                  <a:pt x="242" y="39"/>
                  <a:pt x="247" y="20"/>
                  <a:pt x="247" y="0"/>
                </a:cubicBezTo>
                <a:lnTo>
                  <a:pt x="221" y="0"/>
                </a:lnTo>
                <a:close/>
              </a:path>
            </a:pathLst>
          </a:cu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57" name="Google Shape;1085;p14">
            <a:extLst>
              <a:ext uri="{FF2B5EF4-FFF2-40B4-BE49-F238E27FC236}">
                <a16:creationId xmlns:a16="http://schemas.microsoft.com/office/drawing/2014/main" id="{CFD0B031-9022-8D85-4A44-2C05E856354E}"/>
              </a:ext>
            </a:extLst>
          </p:cNvPr>
          <p:cNvSpPr/>
          <p:nvPr/>
        </p:nvSpPr>
        <p:spPr>
          <a:xfrm>
            <a:off x="7474361" y="6752487"/>
            <a:ext cx="2880000" cy="2880000"/>
          </a:xfrm>
          <a:prstGeom prst="ellipse">
            <a:avLst/>
          </a:prstGeom>
          <a:solidFill>
            <a:schemeClr val="lt1"/>
          </a:solidFill>
          <a:ln>
            <a:noFill/>
          </a:ln>
          <a:effectLst>
            <a:outerShdw blurRad="50800" dist="38100" dir="5400000" algn="t"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58" name="Google Shape;1075;p14">
            <a:extLst>
              <a:ext uri="{FF2B5EF4-FFF2-40B4-BE49-F238E27FC236}">
                <a16:creationId xmlns:a16="http://schemas.microsoft.com/office/drawing/2014/main" id="{AA19D5FD-AFD8-7B09-CC3D-DF78792810B5}"/>
              </a:ext>
            </a:extLst>
          </p:cNvPr>
          <p:cNvSpPr/>
          <p:nvPr/>
        </p:nvSpPr>
        <p:spPr>
          <a:xfrm>
            <a:off x="10750656" y="6550873"/>
            <a:ext cx="2916000" cy="3192466"/>
          </a:xfrm>
          <a:prstGeom prst="ellipse">
            <a:avLst/>
          </a:pr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0" name="Google Shape;1081;p14">
            <a:extLst>
              <a:ext uri="{FF2B5EF4-FFF2-40B4-BE49-F238E27FC236}">
                <a16:creationId xmlns:a16="http://schemas.microsoft.com/office/drawing/2014/main" id="{1A4449B4-9744-75DF-28C1-A258A56D29C5}"/>
              </a:ext>
            </a:extLst>
          </p:cNvPr>
          <p:cNvSpPr/>
          <p:nvPr/>
        </p:nvSpPr>
        <p:spPr>
          <a:xfrm>
            <a:off x="10354361" y="6204828"/>
            <a:ext cx="3672000" cy="1980000"/>
          </a:xfrm>
          <a:custGeom>
            <a:avLst/>
            <a:gdLst/>
            <a:ahLst/>
            <a:cxnLst/>
            <a:rect l="l" t="t" r="r" b="b"/>
            <a:pathLst>
              <a:path w="247" h="124" extrusionOk="0">
                <a:moveTo>
                  <a:pt x="234" y="69"/>
                </a:moveTo>
                <a:cubicBezTo>
                  <a:pt x="214" y="28"/>
                  <a:pt x="172" y="0"/>
                  <a:pt x="124" y="0"/>
                </a:cubicBezTo>
                <a:cubicBezTo>
                  <a:pt x="75" y="0"/>
                  <a:pt x="33" y="28"/>
                  <a:pt x="13" y="69"/>
                </a:cubicBezTo>
                <a:cubicBezTo>
                  <a:pt x="5" y="85"/>
                  <a:pt x="0" y="104"/>
                  <a:pt x="0" y="124"/>
                </a:cubicBezTo>
                <a:cubicBezTo>
                  <a:pt x="26" y="124"/>
                  <a:pt x="26" y="124"/>
                  <a:pt x="26" y="124"/>
                </a:cubicBezTo>
                <a:cubicBezTo>
                  <a:pt x="26" y="70"/>
                  <a:pt x="70" y="26"/>
                  <a:pt x="124" y="26"/>
                </a:cubicBezTo>
                <a:cubicBezTo>
                  <a:pt x="178" y="26"/>
                  <a:pt x="221" y="70"/>
                  <a:pt x="221" y="124"/>
                </a:cubicBezTo>
                <a:cubicBezTo>
                  <a:pt x="247" y="124"/>
                  <a:pt x="247" y="124"/>
                  <a:pt x="247" y="124"/>
                </a:cubicBezTo>
                <a:cubicBezTo>
                  <a:pt x="247" y="104"/>
                  <a:pt x="243" y="85"/>
                  <a:pt x="234" y="69"/>
                </a:cubicBezTo>
                <a:close/>
              </a:path>
            </a:pathLst>
          </a:cu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1" name="Google Shape;1086;p14">
            <a:extLst>
              <a:ext uri="{FF2B5EF4-FFF2-40B4-BE49-F238E27FC236}">
                <a16:creationId xmlns:a16="http://schemas.microsoft.com/office/drawing/2014/main" id="{B0C5F75A-086B-A8AB-57C5-B4A3761D1871}"/>
              </a:ext>
            </a:extLst>
          </p:cNvPr>
          <p:cNvSpPr/>
          <p:nvPr/>
        </p:nvSpPr>
        <p:spPr>
          <a:xfrm>
            <a:off x="10746374" y="6752487"/>
            <a:ext cx="2880000" cy="2880000"/>
          </a:xfrm>
          <a:prstGeom prst="ellipse">
            <a:avLst/>
          </a:prstGeom>
          <a:solidFill>
            <a:schemeClr val="lt1"/>
          </a:solidFill>
          <a:ln>
            <a:noFill/>
          </a:ln>
          <a:effectLst>
            <a:outerShdw blurRad="50800" dist="38100" dir="16200000"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2" name="Google Shape;1077;p14">
            <a:extLst>
              <a:ext uri="{FF2B5EF4-FFF2-40B4-BE49-F238E27FC236}">
                <a16:creationId xmlns:a16="http://schemas.microsoft.com/office/drawing/2014/main" id="{AEE5CCC7-0211-F3E7-5852-EFF48131D5DD}"/>
              </a:ext>
            </a:extLst>
          </p:cNvPr>
          <p:cNvSpPr/>
          <p:nvPr/>
        </p:nvSpPr>
        <p:spPr>
          <a:xfrm>
            <a:off x="14022079" y="6682637"/>
            <a:ext cx="2886702" cy="3081382"/>
          </a:xfrm>
          <a:prstGeom prst="ellipse">
            <a:avLst/>
          </a:pr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3" name="Google Shape;1080;p14">
            <a:extLst>
              <a:ext uri="{FF2B5EF4-FFF2-40B4-BE49-F238E27FC236}">
                <a16:creationId xmlns:a16="http://schemas.microsoft.com/office/drawing/2014/main" id="{6B92826A-7DA8-79E3-0EEB-697AE201C2DC}"/>
              </a:ext>
            </a:extLst>
          </p:cNvPr>
          <p:cNvSpPr/>
          <p:nvPr/>
        </p:nvSpPr>
        <p:spPr>
          <a:xfrm>
            <a:off x="13636065" y="8153187"/>
            <a:ext cx="3672000" cy="1980000"/>
          </a:xfrm>
          <a:custGeom>
            <a:avLst/>
            <a:gdLst/>
            <a:ahLst/>
            <a:cxnLst/>
            <a:rect l="l" t="t" r="r" b="b"/>
            <a:pathLst>
              <a:path w="247" h="124" extrusionOk="0">
                <a:moveTo>
                  <a:pt x="221" y="0"/>
                </a:moveTo>
                <a:cubicBezTo>
                  <a:pt x="221" y="54"/>
                  <a:pt x="177" y="98"/>
                  <a:pt x="124" y="98"/>
                </a:cubicBezTo>
                <a:cubicBezTo>
                  <a:pt x="70" y="98"/>
                  <a:pt x="26" y="54"/>
                  <a:pt x="26" y="0"/>
                </a:cubicBezTo>
                <a:cubicBezTo>
                  <a:pt x="0" y="0"/>
                  <a:pt x="0" y="0"/>
                  <a:pt x="0" y="0"/>
                </a:cubicBezTo>
                <a:cubicBezTo>
                  <a:pt x="0" y="68"/>
                  <a:pt x="55" y="124"/>
                  <a:pt x="124" y="124"/>
                </a:cubicBezTo>
                <a:cubicBezTo>
                  <a:pt x="172" y="124"/>
                  <a:pt x="214" y="96"/>
                  <a:pt x="234" y="55"/>
                </a:cubicBezTo>
                <a:cubicBezTo>
                  <a:pt x="242" y="39"/>
                  <a:pt x="247" y="20"/>
                  <a:pt x="247" y="0"/>
                </a:cubicBezTo>
                <a:lnTo>
                  <a:pt x="221" y="0"/>
                </a:lnTo>
                <a:close/>
              </a:path>
            </a:pathLst>
          </a:cu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4" name="Google Shape;1085;p14">
            <a:extLst>
              <a:ext uri="{FF2B5EF4-FFF2-40B4-BE49-F238E27FC236}">
                <a16:creationId xmlns:a16="http://schemas.microsoft.com/office/drawing/2014/main" id="{DDC07BDE-BC75-2304-E07F-113D61BF954B}"/>
              </a:ext>
            </a:extLst>
          </p:cNvPr>
          <p:cNvSpPr/>
          <p:nvPr/>
        </p:nvSpPr>
        <p:spPr>
          <a:xfrm>
            <a:off x="14022079" y="6752487"/>
            <a:ext cx="2880000" cy="2880000"/>
          </a:xfrm>
          <a:prstGeom prst="ellipse">
            <a:avLst/>
          </a:prstGeom>
          <a:solidFill>
            <a:schemeClr val="lt1"/>
          </a:solidFill>
          <a:ln>
            <a:noFill/>
          </a:ln>
          <a:effectLst>
            <a:outerShdw blurRad="50800" dist="38100" dir="5400000" algn="t"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5" name="Google Shape;1075;p14">
            <a:extLst>
              <a:ext uri="{FF2B5EF4-FFF2-40B4-BE49-F238E27FC236}">
                <a16:creationId xmlns:a16="http://schemas.microsoft.com/office/drawing/2014/main" id="{9E6AE4D3-A1F6-CFFF-40A9-4BD8E868BE4A}"/>
              </a:ext>
            </a:extLst>
          </p:cNvPr>
          <p:cNvSpPr/>
          <p:nvPr/>
        </p:nvSpPr>
        <p:spPr>
          <a:xfrm>
            <a:off x="17298374" y="6550873"/>
            <a:ext cx="2886702" cy="3192466"/>
          </a:xfrm>
          <a:prstGeom prst="ellipse">
            <a:avLst/>
          </a:pr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6" name="Google Shape;1081;p14">
            <a:extLst>
              <a:ext uri="{FF2B5EF4-FFF2-40B4-BE49-F238E27FC236}">
                <a16:creationId xmlns:a16="http://schemas.microsoft.com/office/drawing/2014/main" id="{599DEBD4-3714-9131-56D8-95D08AE45BE0}"/>
              </a:ext>
            </a:extLst>
          </p:cNvPr>
          <p:cNvSpPr/>
          <p:nvPr/>
        </p:nvSpPr>
        <p:spPr>
          <a:xfrm>
            <a:off x="16902079" y="6204828"/>
            <a:ext cx="3672000" cy="1980000"/>
          </a:xfrm>
          <a:custGeom>
            <a:avLst/>
            <a:gdLst/>
            <a:ahLst/>
            <a:cxnLst/>
            <a:rect l="l" t="t" r="r" b="b"/>
            <a:pathLst>
              <a:path w="247" h="124" extrusionOk="0">
                <a:moveTo>
                  <a:pt x="234" y="69"/>
                </a:moveTo>
                <a:cubicBezTo>
                  <a:pt x="214" y="28"/>
                  <a:pt x="172" y="0"/>
                  <a:pt x="124" y="0"/>
                </a:cubicBezTo>
                <a:cubicBezTo>
                  <a:pt x="75" y="0"/>
                  <a:pt x="33" y="28"/>
                  <a:pt x="13" y="69"/>
                </a:cubicBezTo>
                <a:cubicBezTo>
                  <a:pt x="5" y="85"/>
                  <a:pt x="0" y="104"/>
                  <a:pt x="0" y="124"/>
                </a:cubicBezTo>
                <a:cubicBezTo>
                  <a:pt x="26" y="124"/>
                  <a:pt x="26" y="124"/>
                  <a:pt x="26" y="124"/>
                </a:cubicBezTo>
                <a:cubicBezTo>
                  <a:pt x="26" y="70"/>
                  <a:pt x="70" y="26"/>
                  <a:pt x="124" y="26"/>
                </a:cubicBezTo>
                <a:cubicBezTo>
                  <a:pt x="178" y="26"/>
                  <a:pt x="221" y="70"/>
                  <a:pt x="221" y="124"/>
                </a:cubicBezTo>
                <a:cubicBezTo>
                  <a:pt x="247" y="124"/>
                  <a:pt x="247" y="124"/>
                  <a:pt x="247" y="124"/>
                </a:cubicBezTo>
                <a:cubicBezTo>
                  <a:pt x="247" y="104"/>
                  <a:pt x="243" y="85"/>
                  <a:pt x="234" y="69"/>
                </a:cubicBezTo>
                <a:close/>
              </a:path>
            </a:pathLst>
          </a:custGeom>
          <a:solidFill>
            <a:srgbClr val="A97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7" name="Google Shape;1086;p14">
            <a:extLst>
              <a:ext uri="{FF2B5EF4-FFF2-40B4-BE49-F238E27FC236}">
                <a16:creationId xmlns:a16="http://schemas.microsoft.com/office/drawing/2014/main" id="{5CC824D1-3536-7AE3-11C3-086B09788B37}"/>
              </a:ext>
            </a:extLst>
          </p:cNvPr>
          <p:cNvSpPr/>
          <p:nvPr/>
        </p:nvSpPr>
        <p:spPr>
          <a:xfrm>
            <a:off x="17294092" y="6752487"/>
            <a:ext cx="2880000" cy="2880000"/>
          </a:xfrm>
          <a:prstGeom prst="ellipse">
            <a:avLst/>
          </a:prstGeom>
          <a:solidFill>
            <a:schemeClr val="lt1"/>
          </a:solidFill>
          <a:ln>
            <a:noFill/>
          </a:ln>
          <a:effectLst>
            <a:outerShdw blurRad="50800" dist="38100" dir="16200000"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8" name="Google Shape;1077;p14">
            <a:extLst>
              <a:ext uri="{FF2B5EF4-FFF2-40B4-BE49-F238E27FC236}">
                <a16:creationId xmlns:a16="http://schemas.microsoft.com/office/drawing/2014/main" id="{7F68A2C8-DCBC-0FD7-6760-9596DCC898A1}"/>
              </a:ext>
            </a:extLst>
          </p:cNvPr>
          <p:cNvSpPr/>
          <p:nvPr/>
        </p:nvSpPr>
        <p:spPr>
          <a:xfrm>
            <a:off x="20574079" y="6682637"/>
            <a:ext cx="2886702" cy="3081382"/>
          </a:xfrm>
          <a:prstGeom prst="ellipse">
            <a:avLst/>
          </a:pr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69" name="Google Shape;1080;p14">
            <a:extLst>
              <a:ext uri="{FF2B5EF4-FFF2-40B4-BE49-F238E27FC236}">
                <a16:creationId xmlns:a16="http://schemas.microsoft.com/office/drawing/2014/main" id="{BF46B9BD-7484-6939-0253-B9F2E30C2A99}"/>
              </a:ext>
            </a:extLst>
          </p:cNvPr>
          <p:cNvSpPr/>
          <p:nvPr/>
        </p:nvSpPr>
        <p:spPr>
          <a:xfrm>
            <a:off x="20188065" y="8153187"/>
            <a:ext cx="3672000" cy="1980000"/>
          </a:xfrm>
          <a:custGeom>
            <a:avLst/>
            <a:gdLst/>
            <a:ahLst/>
            <a:cxnLst/>
            <a:rect l="l" t="t" r="r" b="b"/>
            <a:pathLst>
              <a:path w="247" h="124" extrusionOk="0">
                <a:moveTo>
                  <a:pt x="221" y="0"/>
                </a:moveTo>
                <a:cubicBezTo>
                  <a:pt x="221" y="54"/>
                  <a:pt x="177" y="98"/>
                  <a:pt x="124" y="98"/>
                </a:cubicBezTo>
                <a:cubicBezTo>
                  <a:pt x="70" y="98"/>
                  <a:pt x="26" y="54"/>
                  <a:pt x="26" y="0"/>
                </a:cubicBezTo>
                <a:cubicBezTo>
                  <a:pt x="0" y="0"/>
                  <a:pt x="0" y="0"/>
                  <a:pt x="0" y="0"/>
                </a:cubicBezTo>
                <a:cubicBezTo>
                  <a:pt x="0" y="68"/>
                  <a:pt x="55" y="124"/>
                  <a:pt x="124" y="124"/>
                </a:cubicBezTo>
                <a:cubicBezTo>
                  <a:pt x="172" y="124"/>
                  <a:pt x="214" y="96"/>
                  <a:pt x="234" y="55"/>
                </a:cubicBezTo>
                <a:cubicBezTo>
                  <a:pt x="242" y="39"/>
                  <a:pt x="247" y="20"/>
                  <a:pt x="247" y="0"/>
                </a:cubicBezTo>
                <a:lnTo>
                  <a:pt x="221" y="0"/>
                </a:lnTo>
                <a:close/>
              </a:path>
            </a:pathLst>
          </a:custGeom>
          <a:solidFill>
            <a:srgbClr val="CF7D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70" name="Google Shape;1085;p14">
            <a:extLst>
              <a:ext uri="{FF2B5EF4-FFF2-40B4-BE49-F238E27FC236}">
                <a16:creationId xmlns:a16="http://schemas.microsoft.com/office/drawing/2014/main" id="{2A0099E5-EE82-DB7D-A356-69F02C495B85}"/>
              </a:ext>
            </a:extLst>
          </p:cNvPr>
          <p:cNvSpPr/>
          <p:nvPr/>
        </p:nvSpPr>
        <p:spPr>
          <a:xfrm>
            <a:off x="20574079" y="6752487"/>
            <a:ext cx="2880000" cy="2880000"/>
          </a:xfrm>
          <a:prstGeom prst="ellipse">
            <a:avLst/>
          </a:prstGeom>
          <a:solidFill>
            <a:schemeClr val="lt1"/>
          </a:solidFill>
          <a:ln>
            <a:noFill/>
          </a:ln>
          <a:effectLst>
            <a:outerShdw blurRad="50800" dist="38100" dir="5400000" algn="t"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cxnSp>
        <p:nvCxnSpPr>
          <p:cNvPr id="71" name="Straight Connector 70">
            <a:extLst>
              <a:ext uri="{FF2B5EF4-FFF2-40B4-BE49-F238E27FC236}">
                <a16:creationId xmlns:a16="http://schemas.microsoft.com/office/drawing/2014/main" id="{C189D36B-C956-4741-C414-10548ECF59B6}"/>
              </a:ext>
            </a:extLst>
          </p:cNvPr>
          <p:cNvCxnSpPr>
            <a:cxnSpLocks/>
          </p:cNvCxnSpPr>
          <p:nvPr/>
        </p:nvCxnSpPr>
        <p:spPr>
          <a:xfrm flipV="1">
            <a:off x="2365350" y="5932965"/>
            <a:ext cx="0" cy="554113"/>
          </a:xfrm>
          <a:prstGeom prst="line">
            <a:avLst/>
          </a:prstGeom>
          <a:ln w="9525">
            <a:solidFill>
              <a:srgbClr val="CF7D7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991FD36-DC1B-D519-F4FD-003E3D882C18}"/>
              </a:ext>
            </a:extLst>
          </p:cNvPr>
          <p:cNvSpPr txBox="1"/>
          <p:nvPr/>
        </p:nvSpPr>
        <p:spPr>
          <a:xfrm>
            <a:off x="925350" y="4744157"/>
            <a:ext cx="320571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CF7D7A"/>
                </a:solidFill>
                <a:latin typeface="Helvetica Neue"/>
                <a:sym typeface="Helvetica Neue"/>
              </a:rPr>
              <a:t>Administration Building</a:t>
            </a:r>
            <a:endParaRPr lang="en-US" sz="2800" dirty="0">
              <a:solidFill>
                <a:srgbClr val="CF7D7A"/>
              </a:solidFill>
              <a:latin typeface="Helvetica Neue"/>
              <a:sym typeface="Helvetica Neue"/>
            </a:endParaRPr>
          </a:p>
        </p:txBody>
      </p:sp>
      <p:sp>
        <p:nvSpPr>
          <p:cNvPr id="102" name="TextBox 101">
            <a:extLst>
              <a:ext uri="{FF2B5EF4-FFF2-40B4-BE49-F238E27FC236}">
                <a16:creationId xmlns:a16="http://schemas.microsoft.com/office/drawing/2014/main" id="{0DEB839D-C4A3-9A44-991E-6FA037FDB692}"/>
              </a:ext>
            </a:extLst>
          </p:cNvPr>
          <p:cNvSpPr txBox="1"/>
          <p:nvPr/>
        </p:nvSpPr>
        <p:spPr>
          <a:xfrm>
            <a:off x="4211336" y="10696192"/>
            <a:ext cx="288000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A97E38"/>
                </a:solidFill>
                <a:latin typeface="Helvetica Neue"/>
                <a:sym typeface="Helvetica Neue"/>
              </a:rPr>
              <a:t>Business Centre</a:t>
            </a:r>
            <a:endParaRPr lang="en-US" sz="2800" dirty="0">
              <a:solidFill>
                <a:srgbClr val="A97E38"/>
              </a:solidFill>
              <a:latin typeface="Helvetica Neue"/>
              <a:sym typeface="Helvetica Neue"/>
            </a:endParaRPr>
          </a:p>
        </p:txBody>
      </p:sp>
      <p:sp>
        <p:nvSpPr>
          <p:cNvPr id="104" name="TextBox 103">
            <a:extLst>
              <a:ext uri="{FF2B5EF4-FFF2-40B4-BE49-F238E27FC236}">
                <a16:creationId xmlns:a16="http://schemas.microsoft.com/office/drawing/2014/main" id="{C11FCBAA-57E9-F259-6A39-43C6ADDA5D0A}"/>
              </a:ext>
            </a:extLst>
          </p:cNvPr>
          <p:cNvSpPr txBox="1"/>
          <p:nvPr/>
        </p:nvSpPr>
        <p:spPr>
          <a:xfrm>
            <a:off x="7088347" y="4742372"/>
            <a:ext cx="3671998"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CF7D7A"/>
                </a:solidFill>
                <a:latin typeface="Helvetica Neue"/>
                <a:sym typeface="Helvetica Neue"/>
              </a:rPr>
              <a:t>Conference and Exhibition Centre</a:t>
            </a:r>
            <a:endParaRPr lang="en-US" sz="3200" dirty="0">
              <a:solidFill>
                <a:srgbClr val="CF7D7A"/>
              </a:solidFill>
              <a:latin typeface="Helvetica Neue"/>
              <a:sym typeface="Helvetica Neue"/>
            </a:endParaRPr>
          </a:p>
        </p:txBody>
      </p:sp>
      <p:cxnSp>
        <p:nvCxnSpPr>
          <p:cNvPr id="105" name="Straight Connector 104">
            <a:extLst>
              <a:ext uri="{FF2B5EF4-FFF2-40B4-BE49-F238E27FC236}">
                <a16:creationId xmlns:a16="http://schemas.microsoft.com/office/drawing/2014/main" id="{B268B9F3-2F77-0335-30D2-F95A781B399A}"/>
              </a:ext>
            </a:extLst>
          </p:cNvPr>
          <p:cNvCxnSpPr>
            <a:cxnSpLocks/>
          </p:cNvCxnSpPr>
          <p:nvPr/>
        </p:nvCxnSpPr>
        <p:spPr>
          <a:xfrm flipV="1">
            <a:off x="8859028" y="5927771"/>
            <a:ext cx="0" cy="554113"/>
          </a:xfrm>
          <a:prstGeom prst="line">
            <a:avLst/>
          </a:prstGeom>
          <a:ln w="9525">
            <a:solidFill>
              <a:srgbClr val="CF7D7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80856D9D-4A22-8C25-4F0F-70FDCC402B15}"/>
              </a:ext>
            </a:extLst>
          </p:cNvPr>
          <p:cNvSpPr txBox="1"/>
          <p:nvPr/>
        </p:nvSpPr>
        <p:spPr>
          <a:xfrm>
            <a:off x="10933098" y="10696191"/>
            <a:ext cx="2517804"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A97E38"/>
                </a:solidFill>
                <a:latin typeface="Helvetica Neue"/>
                <a:sym typeface="Helvetica Neue"/>
              </a:rPr>
              <a:t>Business Incubators</a:t>
            </a:r>
            <a:endParaRPr lang="el-GR" sz="3200">
              <a:solidFill>
                <a:srgbClr val="A97E38"/>
              </a:solidFill>
            </a:endParaRPr>
          </a:p>
        </p:txBody>
      </p:sp>
      <p:sp>
        <p:nvSpPr>
          <p:cNvPr id="109" name="TextBox 108">
            <a:extLst>
              <a:ext uri="{FF2B5EF4-FFF2-40B4-BE49-F238E27FC236}">
                <a16:creationId xmlns:a16="http://schemas.microsoft.com/office/drawing/2014/main" id="{6D915ACC-EF09-AA69-8299-8C9D0FE32F99}"/>
              </a:ext>
            </a:extLst>
          </p:cNvPr>
          <p:cNvSpPr txBox="1"/>
          <p:nvPr/>
        </p:nvSpPr>
        <p:spPr>
          <a:xfrm>
            <a:off x="13117035" y="4738380"/>
            <a:ext cx="4680124"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3200">
                <a:solidFill>
                  <a:srgbClr val="CF7D7A"/>
                </a:solidFill>
                <a:latin typeface="Helvetica Neue"/>
                <a:sym typeface="Helvetica Neue"/>
              </a:rPr>
              <a:t>Offices for Enterprises and Organisations</a:t>
            </a:r>
            <a:endParaRPr lang="en-US" sz="3200" dirty="0">
              <a:solidFill>
                <a:srgbClr val="CF7D7A"/>
              </a:solidFill>
              <a:latin typeface="Helvetica Neue"/>
              <a:sym typeface="Helvetica Neue"/>
            </a:endParaRPr>
          </a:p>
        </p:txBody>
      </p:sp>
      <p:cxnSp>
        <p:nvCxnSpPr>
          <p:cNvPr id="110" name="Straight Connector 109">
            <a:extLst>
              <a:ext uri="{FF2B5EF4-FFF2-40B4-BE49-F238E27FC236}">
                <a16:creationId xmlns:a16="http://schemas.microsoft.com/office/drawing/2014/main" id="{643C22CC-7714-96BA-6451-110B2BB2CC82}"/>
              </a:ext>
            </a:extLst>
          </p:cNvPr>
          <p:cNvCxnSpPr>
            <a:cxnSpLocks/>
          </p:cNvCxnSpPr>
          <p:nvPr/>
        </p:nvCxnSpPr>
        <p:spPr>
          <a:xfrm flipV="1">
            <a:off x="15457097" y="5906506"/>
            <a:ext cx="0" cy="554113"/>
          </a:xfrm>
          <a:prstGeom prst="line">
            <a:avLst/>
          </a:prstGeom>
          <a:ln w="9525">
            <a:solidFill>
              <a:srgbClr val="CF7D7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575F7BB-04F6-3B07-0213-21980D9A1D1C}"/>
              </a:ext>
            </a:extLst>
          </p:cNvPr>
          <p:cNvCxnSpPr>
            <a:cxnSpLocks/>
          </p:cNvCxnSpPr>
          <p:nvPr/>
        </p:nvCxnSpPr>
        <p:spPr>
          <a:xfrm flipV="1">
            <a:off x="5651336" y="9924079"/>
            <a:ext cx="0" cy="554113"/>
          </a:xfrm>
          <a:prstGeom prst="line">
            <a:avLst/>
          </a:prstGeom>
          <a:ln w="9525">
            <a:solidFill>
              <a:srgbClr val="A97E38"/>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4FD5FA6-6F7A-F9D8-43CE-06F341ACBB94}"/>
              </a:ext>
            </a:extLst>
          </p:cNvPr>
          <p:cNvCxnSpPr>
            <a:cxnSpLocks/>
          </p:cNvCxnSpPr>
          <p:nvPr/>
        </p:nvCxnSpPr>
        <p:spPr>
          <a:xfrm flipV="1">
            <a:off x="12192000" y="9924079"/>
            <a:ext cx="0" cy="554113"/>
          </a:xfrm>
          <a:prstGeom prst="line">
            <a:avLst/>
          </a:prstGeom>
          <a:ln w="9525">
            <a:solidFill>
              <a:srgbClr val="A97E38"/>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F74EFB43-94EF-59EA-865B-636AE6EBCF91}"/>
              </a:ext>
            </a:extLst>
          </p:cNvPr>
          <p:cNvSpPr txBox="1"/>
          <p:nvPr/>
        </p:nvSpPr>
        <p:spPr>
          <a:xfrm>
            <a:off x="20336793" y="4740147"/>
            <a:ext cx="335457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CF7D7A"/>
                </a:solidFill>
                <a:latin typeface="Helvetica Neue"/>
                <a:sym typeface="Helvetica Neue"/>
              </a:rPr>
              <a:t>Commercial/ Retail Premises</a:t>
            </a:r>
            <a:endParaRPr lang="en-US" sz="2800" dirty="0">
              <a:solidFill>
                <a:srgbClr val="CF7D7A"/>
              </a:solidFill>
              <a:latin typeface="Helvetica Neue"/>
              <a:sym typeface="Helvetica Neue"/>
            </a:endParaRPr>
          </a:p>
        </p:txBody>
      </p:sp>
      <p:cxnSp>
        <p:nvCxnSpPr>
          <p:cNvPr id="115" name="Straight Connector 114">
            <a:extLst>
              <a:ext uri="{FF2B5EF4-FFF2-40B4-BE49-F238E27FC236}">
                <a16:creationId xmlns:a16="http://schemas.microsoft.com/office/drawing/2014/main" id="{227FF89C-B4D0-CE5A-4AA4-55F777C20A0C}"/>
              </a:ext>
            </a:extLst>
          </p:cNvPr>
          <p:cNvCxnSpPr>
            <a:cxnSpLocks/>
          </p:cNvCxnSpPr>
          <p:nvPr/>
        </p:nvCxnSpPr>
        <p:spPr>
          <a:xfrm flipV="1">
            <a:off x="18784255" y="9924079"/>
            <a:ext cx="0" cy="554113"/>
          </a:xfrm>
          <a:prstGeom prst="line">
            <a:avLst/>
          </a:prstGeom>
          <a:ln w="9525">
            <a:solidFill>
              <a:srgbClr val="A97E38"/>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75F74155-4508-4F4C-9166-D0AC62CC9E9B}"/>
              </a:ext>
            </a:extLst>
          </p:cNvPr>
          <p:cNvSpPr txBox="1"/>
          <p:nvPr/>
        </p:nvSpPr>
        <p:spPr>
          <a:xfrm>
            <a:off x="16263901" y="10696191"/>
            <a:ext cx="504070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rgbClr val="A97E38"/>
                </a:solidFill>
                <a:latin typeface="Helvetica Neue"/>
                <a:sym typeface="Helvetica Neue"/>
              </a:rPr>
              <a:t>Small-Scale Recreational and Well-being Facilities</a:t>
            </a:r>
            <a:endParaRPr lang="en-US" sz="3200" dirty="0">
              <a:solidFill>
                <a:srgbClr val="A97E38"/>
              </a:solidFill>
              <a:latin typeface="Helvetica Neue"/>
              <a:sym typeface="Helvetica Neue"/>
            </a:endParaRPr>
          </a:p>
        </p:txBody>
      </p:sp>
      <p:cxnSp>
        <p:nvCxnSpPr>
          <p:cNvPr id="118" name="Straight Connector 117">
            <a:extLst>
              <a:ext uri="{FF2B5EF4-FFF2-40B4-BE49-F238E27FC236}">
                <a16:creationId xmlns:a16="http://schemas.microsoft.com/office/drawing/2014/main" id="{157E7EBB-7E26-D469-8FEA-3BA31052C383}"/>
              </a:ext>
            </a:extLst>
          </p:cNvPr>
          <p:cNvCxnSpPr>
            <a:cxnSpLocks/>
          </p:cNvCxnSpPr>
          <p:nvPr/>
        </p:nvCxnSpPr>
        <p:spPr>
          <a:xfrm flipV="1">
            <a:off x="22024965" y="5906505"/>
            <a:ext cx="0" cy="554113"/>
          </a:xfrm>
          <a:prstGeom prst="line">
            <a:avLst/>
          </a:prstGeom>
          <a:ln w="9525">
            <a:solidFill>
              <a:srgbClr val="CF7D7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4" name="Google Shape;1054;p13">
            <a:extLst>
              <a:ext uri="{FF2B5EF4-FFF2-40B4-BE49-F238E27FC236}">
                <a16:creationId xmlns:a16="http://schemas.microsoft.com/office/drawing/2014/main" id="{B0E2E52B-EBC9-6834-E6BD-8EF5DB7A33AB}"/>
              </a:ext>
            </a:extLst>
          </p:cNvPr>
          <p:cNvPicPr preferRelativeResize="0"/>
          <p:nvPr/>
        </p:nvPicPr>
        <p:blipFill rotWithShape="1">
          <a:blip r:embed="rId3">
            <a:alphaModFix/>
          </a:blip>
          <a:srcRect/>
          <a:stretch/>
        </p:blipFill>
        <p:spPr>
          <a:xfrm>
            <a:off x="18353762" y="7710240"/>
            <a:ext cx="583004" cy="583004"/>
          </a:xfrm>
          <a:prstGeom prst="rect">
            <a:avLst/>
          </a:prstGeom>
          <a:noFill/>
          <a:ln>
            <a:noFill/>
          </a:ln>
        </p:spPr>
      </p:pic>
      <p:grpSp>
        <p:nvGrpSpPr>
          <p:cNvPr id="126" name="Google Shape;747;p7">
            <a:extLst>
              <a:ext uri="{FF2B5EF4-FFF2-40B4-BE49-F238E27FC236}">
                <a16:creationId xmlns:a16="http://schemas.microsoft.com/office/drawing/2014/main" id="{264D9919-5461-AACB-1733-8729B918A49B}"/>
              </a:ext>
            </a:extLst>
          </p:cNvPr>
          <p:cNvGrpSpPr/>
          <p:nvPr/>
        </p:nvGrpSpPr>
        <p:grpSpPr>
          <a:xfrm>
            <a:off x="21484065" y="7523187"/>
            <a:ext cx="1080000" cy="1260000"/>
            <a:chOff x="8054976" y="3954463"/>
            <a:chExt cx="311150" cy="369887"/>
          </a:xfrm>
          <a:solidFill>
            <a:srgbClr val="CF7D7A"/>
          </a:solidFill>
        </p:grpSpPr>
        <p:sp>
          <p:nvSpPr>
            <p:cNvPr id="127" name="Google Shape;748;p7">
              <a:extLst>
                <a:ext uri="{FF2B5EF4-FFF2-40B4-BE49-F238E27FC236}">
                  <a16:creationId xmlns:a16="http://schemas.microsoft.com/office/drawing/2014/main" id="{6F518FB6-A0AB-6958-1973-A22FA2FAD14E}"/>
                </a:ext>
              </a:extLst>
            </p:cNvPr>
            <p:cNvSpPr/>
            <p:nvPr/>
          </p:nvSpPr>
          <p:spPr>
            <a:xfrm>
              <a:off x="8131176" y="4060825"/>
              <a:ext cx="160338" cy="263525"/>
            </a:xfrm>
            <a:custGeom>
              <a:avLst/>
              <a:gdLst/>
              <a:ahLst/>
              <a:cxnLst/>
              <a:rect l="l" t="t" r="r" b="b"/>
              <a:pathLst>
                <a:path w="301" h="499" extrusionOk="0">
                  <a:moveTo>
                    <a:pt x="68" y="373"/>
                  </a:moveTo>
                  <a:lnTo>
                    <a:pt x="68" y="373"/>
                  </a:lnTo>
                  <a:lnTo>
                    <a:pt x="68" y="337"/>
                  </a:lnTo>
                  <a:lnTo>
                    <a:pt x="69" y="302"/>
                  </a:lnTo>
                  <a:lnTo>
                    <a:pt x="71" y="231"/>
                  </a:lnTo>
                  <a:lnTo>
                    <a:pt x="71" y="231"/>
                  </a:lnTo>
                  <a:lnTo>
                    <a:pt x="58" y="256"/>
                  </a:lnTo>
                  <a:lnTo>
                    <a:pt x="46" y="281"/>
                  </a:lnTo>
                  <a:lnTo>
                    <a:pt x="46" y="281"/>
                  </a:lnTo>
                  <a:lnTo>
                    <a:pt x="49" y="303"/>
                  </a:lnTo>
                  <a:lnTo>
                    <a:pt x="55" y="325"/>
                  </a:lnTo>
                  <a:lnTo>
                    <a:pt x="61" y="348"/>
                  </a:lnTo>
                  <a:lnTo>
                    <a:pt x="68" y="373"/>
                  </a:lnTo>
                  <a:lnTo>
                    <a:pt x="68" y="373"/>
                  </a:lnTo>
                  <a:close/>
                  <a:moveTo>
                    <a:pt x="219" y="142"/>
                  </a:moveTo>
                  <a:lnTo>
                    <a:pt x="219" y="142"/>
                  </a:lnTo>
                  <a:lnTo>
                    <a:pt x="210" y="137"/>
                  </a:lnTo>
                  <a:lnTo>
                    <a:pt x="202" y="135"/>
                  </a:lnTo>
                  <a:lnTo>
                    <a:pt x="193" y="132"/>
                  </a:lnTo>
                  <a:lnTo>
                    <a:pt x="183" y="128"/>
                  </a:lnTo>
                  <a:lnTo>
                    <a:pt x="183" y="128"/>
                  </a:lnTo>
                  <a:lnTo>
                    <a:pt x="173" y="168"/>
                  </a:lnTo>
                  <a:lnTo>
                    <a:pt x="168" y="190"/>
                  </a:lnTo>
                  <a:lnTo>
                    <a:pt x="165" y="200"/>
                  </a:lnTo>
                  <a:lnTo>
                    <a:pt x="161" y="208"/>
                  </a:lnTo>
                  <a:lnTo>
                    <a:pt x="158" y="156"/>
                  </a:lnTo>
                  <a:lnTo>
                    <a:pt x="150" y="151"/>
                  </a:lnTo>
                  <a:lnTo>
                    <a:pt x="144" y="156"/>
                  </a:lnTo>
                  <a:lnTo>
                    <a:pt x="140" y="208"/>
                  </a:lnTo>
                  <a:lnTo>
                    <a:pt x="140" y="208"/>
                  </a:lnTo>
                  <a:lnTo>
                    <a:pt x="137" y="200"/>
                  </a:lnTo>
                  <a:lnTo>
                    <a:pt x="134" y="190"/>
                  </a:lnTo>
                  <a:lnTo>
                    <a:pt x="127" y="168"/>
                  </a:lnTo>
                  <a:lnTo>
                    <a:pt x="118" y="128"/>
                  </a:lnTo>
                  <a:lnTo>
                    <a:pt x="63" y="146"/>
                  </a:lnTo>
                  <a:lnTo>
                    <a:pt x="63" y="146"/>
                  </a:lnTo>
                  <a:lnTo>
                    <a:pt x="61" y="147"/>
                  </a:lnTo>
                  <a:lnTo>
                    <a:pt x="60" y="149"/>
                  </a:lnTo>
                  <a:lnTo>
                    <a:pt x="59" y="152"/>
                  </a:lnTo>
                  <a:lnTo>
                    <a:pt x="58" y="154"/>
                  </a:lnTo>
                  <a:lnTo>
                    <a:pt x="58" y="154"/>
                  </a:lnTo>
                  <a:lnTo>
                    <a:pt x="42" y="179"/>
                  </a:lnTo>
                  <a:lnTo>
                    <a:pt x="27" y="205"/>
                  </a:lnTo>
                  <a:lnTo>
                    <a:pt x="14" y="233"/>
                  </a:lnTo>
                  <a:lnTo>
                    <a:pt x="2" y="260"/>
                  </a:lnTo>
                  <a:lnTo>
                    <a:pt x="2" y="260"/>
                  </a:lnTo>
                  <a:lnTo>
                    <a:pt x="1" y="263"/>
                  </a:lnTo>
                  <a:lnTo>
                    <a:pt x="0" y="269"/>
                  </a:lnTo>
                  <a:lnTo>
                    <a:pt x="0" y="274"/>
                  </a:lnTo>
                  <a:lnTo>
                    <a:pt x="0" y="281"/>
                  </a:lnTo>
                  <a:lnTo>
                    <a:pt x="0" y="281"/>
                  </a:lnTo>
                  <a:lnTo>
                    <a:pt x="3" y="294"/>
                  </a:lnTo>
                  <a:lnTo>
                    <a:pt x="7" y="307"/>
                  </a:lnTo>
                  <a:lnTo>
                    <a:pt x="16" y="338"/>
                  </a:lnTo>
                  <a:lnTo>
                    <a:pt x="26" y="366"/>
                  </a:lnTo>
                  <a:lnTo>
                    <a:pt x="33" y="389"/>
                  </a:lnTo>
                  <a:lnTo>
                    <a:pt x="33" y="389"/>
                  </a:lnTo>
                  <a:lnTo>
                    <a:pt x="35" y="396"/>
                  </a:lnTo>
                  <a:lnTo>
                    <a:pt x="39" y="400"/>
                  </a:lnTo>
                  <a:lnTo>
                    <a:pt x="44" y="404"/>
                  </a:lnTo>
                  <a:lnTo>
                    <a:pt x="49" y="405"/>
                  </a:lnTo>
                  <a:lnTo>
                    <a:pt x="55" y="405"/>
                  </a:lnTo>
                  <a:lnTo>
                    <a:pt x="59" y="403"/>
                  </a:lnTo>
                  <a:lnTo>
                    <a:pt x="64" y="400"/>
                  </a:lnTo>
                  <a:lnTo>
                    <a:pt x="68" y="396"/>
                  </a:lnTo>
                  <a:lnTo>
                    <a:pt x="68" y="396"/>
                  </a:lnTo>
                  <a:lnTo>
                    <a:pt x="68" y="415"/>
                  </a:lnTo>
                  <a:lnTo>
                    <a:pt x="77" y="415"/>
                  </a:lnTo>
                  <a:lnTo>
                    <a:pt x="77" y="415"/>
                  </a:lnTo>
                  <a:lnTo>
                    <a:pt x="82" y="499"/>
                  </a:lnTo>
                  <a:lnTo>
                    <a:pt x="143" y="499"/>
                  </a:lnTo>
                  <a:lnTo>
                    <a:pt x="145" y="426"/>
                  </a:lnTo>
                  <a:lnTo>
                    <a:pt x="145" y="426"/>
                  </a:lnTo>
                  <a:lnTo>
                    <a:pt x="145" y="422"/>
                  </a:lnTo>
                  <a:lnTo>
                    <a:pt x="147" y="421"/>
                  </a:lnTo>
                  <a:lnTo>
                    <a:pt x="148" y="420"/>
                  </a:lnTo>
                  <a:lnTo>
                    <a:pt x="150" y="419"/>
                  </a:lnTo>
                  <a:lnTo>
                    <a:pt x="153" y="420"/>
                  </a:lnTo>
                  <a:lnTo>
                    <a:pt x="155" y="421"/>
                  </a:lnTo>
                  <a:lnTo>
                    <a:pt x="156" y="422"/>
                  </a:lnTo>
                  <a:lnTo>
                    <a:pt x="157" y="426"/>
                  </a:lnTo>
                  <a:lnTo>
                    <a:pt x="158" y="499"/>
                  </a:lnTo>
                  <a:lnTo>
                    <a:pt x="219" y="499"/>
                  </a:lnTo>
                  <a:lnTo>
                    <a:pt x="219" y="499"/>
                  </a:lnTo>
                  <a:lnTo>
                    <a:pt x="224" y="415"/>
                  </a:lnTo>
                  <a:lnTo>
                    <a:pt x="234" y="415"/>
                  </a:lnTo>
                  <a:lnTo>
                    <a:pt x="234" y="415"/>
                  </a:lnTo>
                  <a:lnTo>
                    <a:pt x="234" y="396"/>
                  </a:lnTo>
                  <a:lnTo>
                    <a:pt x="234" y="396"/>
                  </a:lnTo>
                  <a:lnTo>
                    <a:pt x="237" y="400"/>
                  </a:lnTo>
                  <a:lnTo>
                    <a:pt x="241" y="403"/>
                  </a:lnTo>
                  <a:lnTo>
                    <a:pt x="247" y="405"/>
                  </a:lnTo>
                  <a:lnTo>
                    <a:pt x="251" y="405"/>
                  </a:lnTo>
                  <a:lnTo>
                    <a:pt x="257" y="404"/>
                  </a:lnTo>
                  <a:lnTo>
                    <a:pt x="262" y="400"/>
                  </a:lnTo>
                  <a:lnTo>
                    <a:pt x="266" y="396"/>
                  </a:lnTo>
                  <a:lnTo>
                    <a:pt x="268" y="389"/>
                  </a:lnTo>
                  <a:lnTo>
                    <a:pt x="268" y="389"/>
                  </a:lnTo>
                  <a:lnTo>
                    <a:pt x="275" y="366"/>
                  </a:lnTo>
                  <a:lnTo>
                    <a:pt x="284" y="338"/>
                  </a:lnTo>
                  <a:lnTo>
                    <a:pt x="294" y="307"/>
                  </a:lnTo>
                  <a:lnTo>
                    <a:pt x="297" y="294"/>
                  </a:lnTo>
                  <a:lnTo>
                    <a:pt x="301" y="281"/>
                  </a:lnTo>
                  <a:lnTo>
                    <a:pt x="301" y="281"/>
                  </a:lnTo>
                  <a:lnTo>
                    <a:pt x="301" y="274"/>
                  </a:lnTo>
                  <a:lnTo>
                    <a:pt x="301" y="269"/>
                  </a:lnTo>
                  <a:lnTo>
                    <a:pt x="300" y="263"/>
                  </a:lnTo>
                  <a:lnTo>
                    <a:pt x="298" y="260"/>
                  </a:lnTo>
                  <a:lnTo>
                    <a:pt x="298" y="260"/>
                  </a:lnTo>
                  <a:lnTo>
                    <a:pt x="286" y="233"/>
                  </a:lnTo>
                  <a:lnTo>
                    <a:pt x="273" y="205"/>
                  </a:lnTo>
                  <a:lnTo>
                    <a:pt x="259" y="179"/>
                  </a:lnTo>
                  <a:lnTo>
                    <a:pt x="251" y="166"/>
                  </a:lnTo>
                  <a:lnTo>
                    <a:pt x="243" y="154"/>
                  </a:lnTo>
                  <a:lnTo>
                    <a:pt x="243" y="154"/>
                  </a:lnTo>
                  <a:lnTo>
                    <a:pt x="241" y="152"/>
                  </a:lnTo>
                  <a:lnTo>
                    <a:pt x="241" y="149"/>
                  </a:lnTo>
                  <a:lnTo>
                    <a:pt x="241" y="148"/>
                  </a:lnTo>
                  <a:lnTo>
                    <a:pt x="240" y="147"/>
                  </a:lnTo>
                  <a:lnTo>
                    <a:pt x="235" y="145"/>
                  </a:lnTo>
                  <a:lnTo>
                    <a:pt x="219" y="142"/>
                  </a:lnTo>
                  <a:lnTo>
                    <a:pt x="219" y="142"/>
                  </a:lnTo>
                  <a:close/>
                  <a:moveTo>
                    <a:pt x="234" y="373"/>
                  </a:moveTo>
                  <a:lnTo>
                    <a:pt x="234" y="373"/>
                  </a:lnTo>
                  <a:lnTo>
                    <a:pt x="233" y="337"/>
                  </a:lnTo>
                  <a:lnTo>
                    <a:pt x="232" y="302"/>
                  </a:lnTo>
                  <a:lnTo>
                    <a:pt x="229" y="231"/>
                  </a:lnTo>
                  <a:lnTo>
                    <a:pt x="229" y="231"/>
                  </a:lnTo>
                  <a:lnTo>
                    <a:pt x="237" y="243"/>
                  </a:lnTo>
                  <a:lnTo>
                    <a:pt x="244" y="256"/>
                  </a:lnTo>
                  <a:lnTo>
                    <a:pt x="255" y="281"/>
                  </a:lnTo>
                  <a:lnTo>
                    <a:pt x="255" y="281"/>
                  </a:lnTo>
                  <a:lnTo>
                    <a:pt x="251" y="303"/>
                  </a:lnTo>
                  <a:lnTo>
                    <a:pt x="246" y="325"/>
                  </a:lnTo>
                  <a:lnTo>
                    <a:pt x="234" y="373"/>
                  </a:lnTo>
                  <a:lnTo>
                    <a:pt x="234" y="373"/>
                  </a:lnTo>
                  <a:close/>
                  <a:moveTo>
                    <a:pt x="150" y="114"/>
                  </a:moveTo>
                  <a:lnTo>
                    <a:pt x="150" y="114"/>
                  </a:lnTo>
                  <a:lnTo>
                    <a:pt x="146" y="113"/>
                  </a:lnTo>
                  <a:lnTo>
                    <a:pt x="140" y="112"/>
                  </a:lnTo>
                  <a:lnTo>
                    <a:pt x="136" y="109"/>
                  </a:lnTo>
                  <a:lnTo>
                    <a:pt x="132" y="106"/>
                  </a:lnTo>
                  <a:lnTo>
                    <a:pt x="124" y="97"/>
                  </a:lnTo>
                  <a:lnTo>
                    <a:pt x="118" y="87"/>
                  </a:lnTo>
                  <a:lnTo>
                    <a:pt x="113" y="75"/>
                  </a:lnTo>
                  <a:lnTo>
                    <a:pt x="110" y="63"/>
                  </a:lnTo>
                  <a:lnTo>
                    <a:pt x="108" y="52"/>
                  </a:lnTo>
                  <a:lnTo>
                    <a:pt x="106" y="42"/>
                  </a:lnTo>
                  <a:lnTo>
                    <a:pt x="106" y="42"/>
                  </a:lnTo>
                  <a:lnTo>
                    <a:pt x="108" y="33"/>
                  </a:lnTo>
                  <a:lnTo>
                    <a:pt x="110" y="26"/>
                  </a:lnTo>
                  <a:lnTo>
                    <a:pt x="114" y="19"/>
                  </a:lnTo>
                  <a:lnTo>
                    <a:pt x="120" y="12"/>
                  </a:lnTo>
                  <a:lnTo>
                    <a:pt x="126" y="7"/>
                  </a:lnTo>
                  <a:lnTo>
                    <a:pt x="134" y="4"/>
                  </a:lnTo>
                  <a:lnTo>
                    <a:pt x="142" y="0"/>
                  </a:lnTo>
                  <a:lnTo>
                    <a:pt x="150" y="0"/>
                  </a:lnTo>
                  <a:lnTo>
                    <a:pt x="150" y="0"/>
                  </a:lnTo>
                  <a:lnTo>
                    <a:pt x="159" y="0"/>
                  </a:lnTo>
                  <a:lnTo>
                    <a:pt x="168" y="4"/>
                  </a:lnTo>
                  <a:lnTo>
                    <a:pt x="176" y="7"/>
                  </a:lnTo>
                  <a:lnTo>
                    <a:pt x="182" y="12"/>
                  </a:lnTo>
                  <a:lnTo>
                    <a:pt x="188" y="19"/>
                  </a:lnTo>
                  <a:lnTo>
                    <a:pt x="191" y="26"/>
                  </a:lnTo>
                  <a:lnTo>
                    <a:pt x="194" y="33"/>
                  </a:lnTo>
                  <a:lnTo>
                    <a:pt x="194" y="42"/>
                  </a:lnTo>
                  <a:lnTo>
                    <a:pt x="194" y="42"/>
                  </a:lnTo>
                  <a:lnTo>
                    <a:pt x="194" y="52"/>
                  </a:lnTo>
                  <a:lnTo>
                    <a:pt x="192" y="63"/>
                  </a:lnTo>
                  <a:lnTo>
                    <a:pt x="188" y="75"/>
                  </a:lnTo>
                  <a:lnTo>
                    <a:pt x="183" y="87"/>
                  </a:lnTo>
                  <a:lnTo>
                    <a:pt x="177" y="97"/>
                  </a:lnTo>
                  <a:lnTo>
                    <a:pt x="169" y="106"/>
                  </a:lnTo>
                  <a:lnTo>
                    <a:pt x="165" y="109"/>
                  </a:lnTo>
                  <a:lnTo>
                    <a:pt x="160" y="112"/>
                  </a:lnTo>
                  <a:lnTo>
                    <a:pt x="156" y="113"/>
                  </a:lnTo>
                  <a:lnTo>
                    <a:pt x="150" y="114"/>
                  </a:lnTo>
                  <a:lnTo>
                    <a:pt x="150" y="114"/>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128" name="Google Shape;749;p7">
              <a:extLst>
                <a:ext uri="{FF2B5EF4-FFF2-40B4-BE49-F238E27FC236}">
                  <a16:creationId xmlns:a16="http://schemas.microsoft.com/office/drawing/2014/main" id="{6A631EC9-C4A1-6307-F484-259929EDCF41}"/>
                </a:ext>
              </a:extLst>
            </p:cNvPr>
            <p:cNvSpPr/>
            <p:nvPr/>
          </p:nvSpPr>
          <p:spPr>
            <a:xfrm>
              <a:off x="8054976" y="3954463"/>
              <a:ext cx="311150" cy="287338"/>
            </a:xfrm>
            <a:custGeom>
              <a:avLst/>
              <a:gdLst/>
              <a:ahLst/>
              <a:cxnLst/>
              <a:rect l="l" t="t" r="r" b="b"/>
              <a:pathLst>
                <a:path w="588" h="542" extrusionOk="0">
                  <a:moveTo>
                    <a:pt x="304" y="34"/>
                  </a:moveTo>
                  <a:lnTo>
                    <a:pt x="304" y="150"/>
                  </a:lnTo>
                  <a:lnTo>
                    <a:pt x="304" y="150"/>
                  </a:lnTo>
                  <a:lnTo>
                    <a:pt x="325" y="149"/>
                  </a:lnTo>
                  <a:lnTo>
                    <a:pt x="345" y="147"/>
                  </a:lnTo>
                  <a:lnTo>
                    <a:pt x="366" y="144"/>
                  </a:lnTo>
                  <a:lnTo>
                    <a:pt x="385" y="139"/>
                  </a:lnTo>
                  <a:lnTo>
                    <a:pt x="385" y="139"/>
                  </a:lnTo>
                  <a:lnTo>
                    <a:pt x="378" y="124"/>
                  </a:lnTo>
                  <a:lnTo>
                    <a:pt x="369" y="110"/>
                  </a:lnTo>
                  <a:lnTo>
                    <a:pt x="360" y="96"/>
                  </a:lnTo>
                  <a:lnTo>
                    <a:pt x="350" y="83"/>
                  </a:lnTo>
                  <a:lnTo>
                    <a:pt x="339" y="70"/>
                  </a:lnTo>
                  <a:lnTo>
                    <a:pt x="328" y="58"/>
                  </a:lnTo>
                  <a:lnTo>
                    <a:pt x="317" y="46"/>
                  </a:lnTo>
                  <a:lnTo>
                    <a:pt x="304" y="34"/>
                  </a:lnTo>
                  <a:lnTo>
                    <a:pt x="304" y="34"/>
                  </a:lnTo>
                  <a:close/>
                  <a:moveTo>
                    <a:pt x="325" y="25"/>
                  </a:moveTo>
                  <a:lnTo>
                    <a:pt x="325" y="25"/>
                  </a:lnTo>
                  <a:lnTo>
                    <a:pt x="337" y="37"/>
                  </a:lnTo>
                  <a:lnTo>
                    <a:pt x="348" y="49"/>
                  </a:lnTo>
                  <a:lnTo>
                    <a:pt x="359" y="62"/>
                  </a:lnTo>
                  <a:lnTo>
                    <a:pt x="370" y="76"/>
                  </a:lnTo>
                  <a:lnTo>
                    <a:pt x="379" y="90"/>
                  </a:lnTo>
                  <a:lnTo>
                    <a:pt x="389" y="103"/>
                  </a:lnTo>
                  <a:lnTo>
                    <a:pt x="396" y="118"/>
                  </a:lnTo>
                  <a:lnTo>
                    <a:pt x="404" y="133"/>
                  </a:lnTo>
                  <a:lnTo>
                    <a:pt x="404" y="133"/>
                  </a:lnTo>
                  <a:lnTo>
                    <a:pt x="424" y="126"/>
                  </a:lnTo>
                  <a:lnTo>
                    <a:pt x="444" y="117"/>
                  </a:lnTo>
                  <a:lnTo>
                    <a:pt x="461" y="107"/>
                  </a:lnTo>
                  <a:lnTo>
                    <a:pt x="480" y="96"/>
                  </a:lnTo>
                  <a:lnTo>
                    <a:pt x="480" y="96"/>
                  </a:lnTo>
                  <a:lnTo>
                    <a:pt x="463" y="83"/>
                  </a:lnTo>
                  <a:lnTo>
                    <a:pt x="446" y="70"/>
                  </a:lnTo>
                  <a:lnTo>
                    <a:pt x="428" y="59"/>
                  </a:lnTo>
                  <a:lnTo>
                    <a:pt x="408" y="49"/>
                  </a:lnTo>
                  <a:lnTo>
                    <a:pt x="389" y="41"/>
                  </a:lnTo>
                  <a:lnTo>
                    <a:pt x="368" y="34"/>
                  </a:lnTo>
                  <a:lnTo>
                    <a:pt x="347" y="28"/>
                  </a:lnTo>
                  <a:lnTo>
                    <a:pt x="325" y="25"/>
                  </a:lnTo>
                  <a:lnTo>
                    <a:pt x="325" y="25"/>
                  </a:lnTo>
                  <a:close/>
                  <a:moveTo>
                    <a:pt x="552" y="284"/>
                  </a:moveTo>
                  <a:lnTo>
                    <a:pt x="552" y="284"/>
                  </a:lnTo>
                  <a:lnTo>
                    <a:pt x="550" y="277"/>
                  </a:lnTo>
                  <a:lnTo>
                    <a:pt x="547" y="272"/>
                  </a:lnTo>
                  <a:lnTo>
                    <a:pt x="542" y="266"/>
                  </a:lnTo>
                  <a:lnTo>
                    <a:pt x="538" y="262"/>
                  </a:lnTo>
                  <a:lnTo>
                    <a:pt x="532" y="259"/>
                  </a:lnTo>
                  <a:lnTo>
                    <a:pt x="527" y="256"/>
                  </a:lnTo>
                  <a:lnTo>
                    <a:pt x="520" y="254"/>
                  </a:lnTo>
                  <a:lnTo>
                    <a:pt x="513" y="254"/>
                  </a:lnTo>
                  <a:lnTo>
                    <a:pt x="513" y="254"/>
                  </a:lnTo>
                  <a:lnTo>
                    <a:pt x="506" y="254"/>
                  </a:lnTo>
                  <a:lnTo>
                    <a:pt x="500" y="256"/>
                  </a:lnTo>
                  <a:lnTo>
                    <a:pt x="494" y="259"/>
                  </a:lnTo>
                  <a:lnTo>
                    <a:pt x="489" y="262"/>
                  </a:lnTo>
                  <a:lnTo>
                    <a:pt x="484" y="266"/>
                  </a:lnTo>
                  <a:lnTo>
                    <a:pt x="480" y="272"/>
                  </a:lnTo>
                  <a:lnTo>
                    <a:pt x="477" y="277"/>
                  </a:lnTo>
                  <a:lnTo>
                    <a:pt x="474" y="284"/>
                  </a:lnTo>
                  <a:lnTo>
                    <a:pt x="441" y="284"/>
                  </a:lnTo>
                  <a:lnTo>
                    <a:pt x="441" y="284"/>
                  </a:lnTo>
                  <a:lnTo>
                    <a:pt x="441" y="266"/>
                  </a:lnTo>
                  <a:lnTo>
                    <a:pt x="439" y="250"/>
                  </a:lnTo>
                  <a:lnTo>
                    <a:pt x="437" y="232"/>
                  </a:lnTo>
                  <a:lnTo>
                    <a:pt x="434" y="216"/>
                  </a:lnTo>
                  <a:lnTo>
                    <a:pt x="429" y="199"/>
                  </a:lnTo>
                  <a:lnTo>
                    <a:pt x="425" y="183"/>
                  </a:lnTo>
                  <a:lnTo>
                    <a:pt x="419" y="167"/>
                  </a:lnTo>
                  <a:lnTo>
                    <a:pt x="413" y="151"/>
                  </a:lnTo>
                  <a:lnTo>
                    <a:pt x="413" y="151"/>
                  </a:lnTo>
                  <a:lnTo>
                    <a:pt x="434" y="144"/>
                  </a:lnTo>
                  <a:lnTo>
                    <a:pt x="455" y="134"/>
                  </a:lnTo>
                  <a:lnTo>
                    <a:pt x="474" y="124"/>
                  </a:lnTo>
                  <a:lnTo>
                    <a:pt x="494" y="112"/>
                  </a:lnTo>
                  <a:lnTo>
                    <a:pt x="494" y="112"/>
                  </a:lnTo>
                  <a:lnTo>
                    <a:pt x="509" y="129"/>
                  </a:lnTo>
                  <a:lnTo>
                    <a:pt x="523" y="148"/>
                  </a:lnTo>
                  <a:lnTo>
                    <a:pt x="535" y="169"/>
                  </a:lnTo>
                  <a:lnTo>
                    <a:pt x="545" y="190"/>
                  </a:lnTo>
                  <a:lnTo>
                    <a:pt x="552" y="213"/>
                  </a:lnTo>
                  <a:lnTo>
                    <a:pt x="559" y="236"/>
                  </a:lnTo>
                  <a:lnTo>
                    <a:pt x="563" y="260"/>
                  </a:lnTo>
                  <a:lnTo>
                    <a:pt x="564" y="284"/>
                  </a:lnTo>
                  <a:lnTo>
                    <a:pt x="552" y="284"/>
                  </a:lnTo>
                  <a:lnTo>
                    <a:pt x="552" y="284"/>
                  </a:lnTo>
                  <a:close/>
                  <a:moveTo>
                    <a:pt x="149" y="141"/>
                  </a:moveTo>
                  <a:lnTo>
                    <a:pt x="149" y="141"/>
                  </a:lnTo>
                  <a:lnTo>
                    <a:pt x="149" y="146"/>
                  </a:lnTo>
                  <a:lnTo>
                    <a:pt x="149" y="146"/>
                  </a:lnTo>
                  <a:lnTo>
                    <a:pt x="151" y="155"/>
                  </a:lnTo>
                  <a:lnTo>
                    <a:pt x="154" y="163"/>
                  </a:lnTo>
                  <a:lnTo>
                    <a:pt x="159" y="171"/>
                  </a:lnTo>
                  <a:lnTo>
                    <a:pt x="166" y="178"/>
                  </a:lnTo>
                  <a:lnTo>
                    <a:pt x="166" y="178"/>
                  </a:lnTo>
                  <a:lnTo>
                    <a:pt x="158" y="204"/>
                  </a:lnTo>
                  <a:lnTo>
                    <a:pt x="153" y="230"/>
                  </a:lnTo>
                  <a:lnTo>
                    <a:pt x="149" y="256"/>
                  </a:lnTo>
                  <a:lnTo>
                    <a:pt x="147" y="284"/>
                  </a:lnTo>
                  <a:lnTo>
                    <a:pt x="24" y="284"/>
                  </a:lnTo>
                  <a:lnTo>
                    <a:pt x="24" y="284"/>
                  </a:lnTo>
                  <a:lnTo>
                    <a:pt x="27" y="260"/>
                  </a:lnTo>
                  <a:lnTo>
                    <a:pt x="31" y="236"/>
                  </a:lnTo>
                  <a:lnTo>
                    <a:pt x="36" y="213"/>
                  </a:lnTo>
                  <a:lnTo>
                    <a:pt x="45" y="191"/>
                  </a:lnTo>
                  <a:lnTo>
                    <a:pt x="55" y="169"/>
                  </a:lnTo>
                  <a:lnTo>
                    <a:pt x="66" y="149"/>
                  </a:lnTo>
                  <a:lnTo>
                    <a:pt x="80" y="129"/>
                  </a:lnTo>
                  <a:lnTo>
                    <a:pt x="95" y="112"/>
                  </a:lnTo>
                  <a:lnTo>
                    <a:pt x="95" y="112"/>
                  </a:lnTo>
                  <a:lnTo>
                    <a:pt x="108" y="121"/>
                  </a:lnTo>
                  <a:lnTo>
                    <a:pt x="122" y="128"/>
                  </a:lnTo>
                  <a:lnTo>
                    <a:pt x="135" y="135"/>
                  </a:lnTo>
                  <a:lnTo>
                    <a:pt x="149" y="141"/>
                  </a:lnTo>
                  <a:lnTo>
                    <a:pt x="149" y="141"/>
                  </a:lnTo>
                  <a:close/>
                  <a:moveTo>
                    <a:pt x="230" y="145"/>
                  </a:moveTo>
                  <a:lnTo>
                    <a:pt x="230" y="145"/>
                  </a:lnTo>
                  <a:lnTo>
                    <a:pt x="228" y="136"/>
                  </a:lnTo>
                  <a:lnTo>
                    <a:pt x="226" y="128"/>
                  </a:lnTo>
                  <a:lnTo>
                    <a:pt x="222" y="122"/>
                  </a:lnTo>
                  <a:lnTo>
                    <a:pt x="216" y="116"/>
                  </a:lnTo>
                  <a:lnTo>
                    <a:pt x="216" y="116"/>
                  </a:lnTo>
                  <a:lnTo>
                    <a:pt x="232" y="93"/>
                  </a:lnTo>
                  <a:lnTo>
                    <a:pt x="247" y="72"/>
                  </a:lnTo>
                  <a:lnTo>
                    <a:pt x="265" y="53"/>
                  </a:lnTo>
                  <a:lnTo>
                    <a:pt x="284" y="34"/>
                  </a:lnTo>
                  <a:lnTo>
                    <a:pt x="284" y="150"/>
                  </a:lnTo>
                  <a:lnTo>
                    <a:pt x="284" y="150"/>
                  </a:lnTo>
                  <a:lnTo>
                    <a:pt x="257" y="149"/>
                  </a:lnTo>
                  <a:lnTo>
                    <a:pt x="230" y="145"/>
                  </a:lnTo>
                  <a:lnTo>
                    <a:pt x="230" y="145"/>
                  </a:lnTo>
                  <a:close/>
                  <a:moveTo>
                    <a:pt x="109" y="98"/>
                  </a:moveTo>
                  <a:lnTo>
                    <a:pt x="109" y="98"/>
                  </a:lnTo>
                  <a:lnTo>
                    <a:pt x="133" y="111"/>
                  </a:lnTo>
                  <a:lnTo>
                    <a:pt x="157" y="123"/>
                  </a:lnTo>
                  <a:lnTo>
                    <a:pt x="157" y="123"/>
                  </a:lnTo>
                  <a:lnTo>
                    <a:pt x="163" y="115"/>
                  </a:lnTo>
                  <a:lnTo>
                    <a:pt x="171" y="110"/>
                  </a:lnTo>
                  <a:lnTo>
                    <a:pt x="180" y="106"/>
                  </a:lnTo>
                  <a:lnTo>
                    <a:pt x="190" y="105"/>
                  </a:lnTo>
                  <a:lnTo>
                    <a:pt x="190" y="105"/>
                  </a:lnTo>
                  <a:lnTo>
                    <a:pt x="199" y="106"/>
                  </a:lnTo>
                  <a:lnTo>
                    <a:pt x="199" y="106"/>
                  </a:lnTo>
                  <a:lnTo>
                    <a:pt x="213" y="84"/>
                  </a:lnTo>
                  <a:lnTo>
                    <a:pt x="228" y="64"/>
                  </a:lnTo>
                  <a:lnTo>
                    <a:pt x="246" y="44"/>
                  </a:lnTo>
                  <a:lnTo>
                    <a:pt x="265" y="25"/>
                  </a:lnTo>
                  <a:lnTo>
                    <a:pt x="265" y="25"/>
                  </a:lnTo>
                  <a:lnTo>
                    <a:pt x="243" y="28"/>
                  </a:lnTo>
                  <a:lnTo>
                    <a:pt x="221" y="34"/>
                  </a:lnTo>
                  <a:lnTo>
                    <a:pt x="200" y="41"/>
                  </a:lnTo>
                  <a:lnTo>
                    <a:pt x="180" y="49"/>
                  </a:lnTo>
                  <a:lnTo>
                    <a:pt x="160" y="59"/>
                  </a:lnTo>
                  <a:lnTo>
                    <a:pt x="143" y="70"/>
                  </a:lnTo>
                  <a:lnTo>
                    <a:pt x="125" y="83"/>
                  </a:lnTo>
                  <a:lnTo>
                    <a:pt x="109" y="98"/>
                  </a:lnTo>
                  <a:lnTo>
                    <a:pt x="109" y="98"/>
                  </a:lnTo>
                  <a:close/>
                  <a:moveTo>
                    <a:pt x="190" y="185"/>
                  </a:moveTo>
                  <a:lnTo>
                    <a:pt x="190" y="185"/>
                  </a:lnTo>
                  <a:lnTo>
                    <a:pt x="196" y="185"/>
                  </a:lnTo>
                  <a:lnTo>
                    <a:pt x="201" y="184"/>
                  </a:lnTo>
                  <a:lnTo>
                    <a:pt x="205" y="182"/>
                  </a:lnTo>
                  <a:lnTo>
                    <a:pt x="211" y="180"/>
                  </a:lnTo>
                  <a:lnTo>
                    <a:pt x="215" y="176"/>
                  </a:lnTo>
                  <a:lnTo>
                    <a:pt x="219" y="173"/>
                  </a:lnTo>
                  <a:lnTo>
                    <a:pt x="222" y="169"/>
                  </a:lnTo>
                  <a:lnTo>
                    <a:pt x="225" y="164"/>
                  </a:lnTo>
                  <a:lnTo>
                    <a:pt x="225" y="164"/>
                  </a:lnTo>
                  <a:lnTo>
                    <a:pt x="255" y="169"/>
                  </a:lnTo>
                  <a:lnTo>
                    <a:pt x="284" y="171"/>
                  </a:lnTo>
                  <a:lnTo>
                    <a:pt x="284" y="176"/>
                  </a:lnTo>
                  <a:lnTo>
                    <a:pt x="284" y="176"/>
                  </a:lnTo>
                  <a:lnTo>
                    <a:pt x="294" y="175"/>
                  </a:lnTo>
                  <a:lnTo>
                    <a:pt x="294" y="175"/>
                  </a:lnTo>
                  <a:lnTo>
                    <a:pt x="304" y="176"/>
                  </a:lnTo>
                  <a:lnTo>
                    <a:pt x="304" y="171"/>
                  </a:lnTo>
                  <a:lnTo>
                    <a:pt x="304" y="171"/>
                  </a:lnTo>
                  <a:lnTo>
                    <a:pt x="327" y="170"/>
                  </a:lnTo>
                  <a:lnTo>
                    <a:pt x="349" y="167"/>
                  </a:lnTo>
                  <a:lnTo>
                    <a:pt x="372" y="162"/>
                  </a:lnTo>
                  <a:lnTo>
                    <a:pt x="394" y="157"/>
                  </a:lnTo>
                  <a:lnTo>
                    <a:pt x="394" y="157"/>
                  </a:lnTo>
                  <a:lnTo>
                    <a:pt x="400" y="172"/>
                  </a:lnTo>
                  <a:lnTo>
                    <a:pt x="405" y="187"/>
                  </a:lnTo>
                  <a:lnTo>
                    <a:pt x="410" y="203"/>
                  </a:lnTo>
                  <a:lnTo>
                    <a:pt x="414" y="219"/>
                  </a:lnTo>
                  <a:lnTo>
                    <a:pt x="417" y="234"/>
                  </a:lnTo>
                  <a:lnTo>
                    <a:pt x="419" y="251"/>
                  </a:lnTo>
                  <a:lnTo>
                    <a:pt x="421" y="267"/>
                  </a:lnTo>
                  <a:lnTo>
                    <a:pt x="422" y="284"/>
                  </a:lnTo>
                  <a:lnTo>
                    <a:pt x="354" y="284"/>
                  </a:lnTo>
                  <a:lnTo>
                    <a:pt x="354" y="284"/>
                  </a:lnTo>
                  <a:lnTo>
                    <a:pt x="349" y="294"/>
                  </a:lnTo>
                  <a:lnTo>
                    <a:pt x="344" y="304"/>
                  </a:lnTo>
                  <a:lnTo>
                    <a:pt x="422" y="304"/>
                  </a:lnTo>
                  <a:lnTo>
                    <a:pt x="422" y="304"/>
                  </a:lnTo>
                  <a:lnTo>
                    <a:pt x="421" y="329"/>
                  </a:lnTo>
                  <a:lnTo>
                    <a:pt x="416" y="354"/>
                  </a:lnTo>
                  <a:lnTo>
                    <a:pt x="416" y="354"/>
                  </a:lnTo>
                  <a:lnTo>
                    <a:pt x="432" y="380"/>
                  </a:lnTo>
                  <a:lnTo>
                    <a:pt x="432" y="380"/>
                  </a:lnTo>
                  <a:lnTo>
                    <a:pt x="436" y="362"/>
                  </a:lnTo>
                  <a:lnTo>
                    <a:pt x="439" y="342"/>
                  </a:lnTo>
                  <a:lnTo>
                    <a:pt x="440" y="323"/>
                  </a:lnTo>
                  <a:lnTo>
                    <a:pt x="441" y="304"/>
                  </a:lnTo>
                  <a:lnTo>
                    <a:pt x="474" y="304"/>
                  </a:lnTo>
                  <a:lnTo>
                    <a:pt x="474" y="304"/>
                  </a:lnTo>
                  <a:lnTo>
                    <a:pt x="477" y="310"/>
                  </a:lnTo>
                  <a:lnTo>
                    <a:pt x="480" y="316"/>
                  </a:lnTo>
                  <a:lnTo>
                    <a:pt x="484" y="321"/>
                  </a:lnTo>
                  <a:lnTo>
                    <a:pt x="489" y="325"/>
                  </a:lnTo>
                  <a:lnTo>
                    <a:pt x="494" y="329"/>
                  </a:lnTo>
                  <a:lnTo>
                    <a:pt x="500" y="332"/>
                  </a:lnTo>
                  <a:lnTo>
                    <a:pt x="506" y="333"/>
                  </a:lnTo>
                  <a:lnTo>
                    <a:pt x="513" y="334"/>
                  </a:lnTo>
                  <a:lnTo>
                    <a:pt x="513" y="334"/>
                  </a:lnTo>
                  <a:lnTo>
                    <a:pt x="520" y="333"/>
                  </a:lnTo>
                  <a:lnTo>
                    <a:pt x="527" y="332"/>
                  </a:lnTo>
                  <a:lnTo>
                    <a:pt x="532" y="329"/>
                  </a:lnTo>
                  <a:lnTo>
                    <a:pt x="538" y="325"/>
                  </a:lnTo>
                  <a:lnTo>
                    <a:pt x="542" y="321"/>
                  </a:lnTo>
                  <a:lnTo>
                    <a:pt x="547" y="316"/>
                  </a:lnTo>
                  <a:lnTo>
                    <a:pt x="550" y="310"/>
                  </a:lnTo>
                  <a:lnTo>
                    <a:pt x="552" y="304"/>
                  </a:lnTo>
                  <a:lnTo>
                    <a:pt x="564" y="304"/>
                  </a:lnTo>
                  <a:lnTo>
                    <a:pt x="564" y="304"/>
                  </a:lnTo>
                  <a:lnTo>
                    <a:pt x="563" y="328"/>
                  </a:lnTo>
                  <a:lnTo>
                    <a:pt x="559" y="352"/>
                  </a:lnTo>
                  <a:lnTo>
                    <a:pt x="553" y="374"/>
                  </a:lnTo>
                  <a:lnTo>
                    <a:pt x="545" y="396"/>
                  </a:lnTo>
                  <a:lnTo>
                    <a:pt x="536" y="416"/>
                  </a:lnTo>
                  <a:lnTo>
                    <a:pt x="524" y="437"/>
                  </a:lnTo>
                  <a:lnTo>
                    <a:pt x="512" y="456"/>
                  </a:lnTo>
                  <a:lnTo>
                    <a:pt x="496" y="473"/>
                  </a:lnTo>
                  <a:lnTo>
                    <a:pt x="496" y="473"/>
                  </a:lnTo>
                  <a:lnTo>
                    <a:pt x="482" y="464"/>
                  </a:lnTo>
                  <a:lnTo>
                    <a:pt x="466" y="455"/>
                  </a:lnTo>
                  <a:lnTo>
                    <a:pt x="466" y="455"/>
                  </a:lnTo>
                  <a:lnTo>
                    <a:pt x="468" y="467"/>
                  </a:lnTo>
                  <a:lnTo>
                    <a:pt x="468" y="479"/>
                  </a:lnTo>
                  <a:lnTo>
                    <a:pt x="468" y="479"/>
                  </a:lnTo>
                  <a:lnTo>
                    <a:pt x="483" y="488"/>
                  </a:lnTo>
                  <a:lnTo>
                    <a:pt x="483" y="488"/>
                  </a:lnTo>
                  <a:lnTo>
                    <a:pt x="462" y="505"/>
                  </a:lnTo>
                  <a:lnTo>
                    <a:pt x="462" y="505"/>
                  </a:lnTo>
                  <a:lnTo>
                    <a:pt x="453" y="537"/>
                  </a:lnTo>
                  <a:lnTo>
                    <a:pt x="451" y="542"/>
                  </a:lnTo>
                  <a:lnTo>
                    <a:pt x="451" y="542"/>
                  </a:lnTo>
                  <a:lnTo>
                    <a:pt x="466" y="533"/>
                  </a:lnTo>
                  <a:lnTo>
                    <a:pt x="479" y="523"/>
                  </a:lnTo>
                  <a:lnTo>
                    <a:pt x="491" y="513"/>
                  </a:lnTo>
                  <a:lnTo>
                    <a:pt x="503" y="502"/>
                  </a:lnTo>
                  <a:lnTo>
                    <a:pt x="503" y="502"/>
                  </a:lnTo>
                  <a:lnTo>
                    <a:pt x="513" y="491"/>
                  </a:lnTo>
                  <a:lnTo>
                    <a:pt x="522" y="481"/>
                  </a:lnTo>
                  <a:lnTo>
                    <a:pt x="530" y="469"/>
                  </a:lnTo>
                  <a:lnTo>
                    <a:pt x="538" y="458"/>
                  </a:lnTo>
                  <a:lnTo>
                    <a:pt x="546" y="446"/>
                  </a:lnTo>
                  <a:lnTo>
                    <a:pt x="553" y="434"/>
                  </a:lnTo>
                  <a:lnTo>
                    <a:pt x="560" y="421"/>
                  </a:lnTo>
                  <a:lnTo>
                    <a:pt x="565" y="408"/>
                  </a:lnTo>
                  <a:lnTo>
                    <a:pt x="571" y="394"/>
                  </a:lnTo>
                  <a:lnTo>
                    <a:pt x="575" y="381"/>
                  </a:lnTo>
                  <a:lnTo>
                    <a:pt x="580" y="367"/>
                  </a:lnTo>
                  <a:lnTo>
                    <a:pt x="583" y="353"/>
                  </a:lnTo>
                  <a:lnTo>
                    <a:pt x="585" y="339"/>
                  </a:lnTo>
                  <a:lnTo>
                    <a:pt x="587" y="324"/>
                  </a:lnTo>
                  <a:lnTo>
                    <a:pt x="588" y="309"/>
                  </a:lnTo>
                  <a:lnTo>
                    <a:pt x="588" y="294"/>
                  </a:lnTo>
                  <a:lnTo>
                    <a:pt x="588" y="294"/>
                  </a:lnTo>
                  <a:lnTo>
                    <a:pt x="588" y="278"/>
                  </a:lnTo>
                  <a:lnTo>
                    <a:pt x="587" y="264"/>
                  </a:lnTo>
                  <a:lnTo>
                    <a:pt x="585" y="249"/>
                  </a:lnTo>
                  <a:lnTo>
                    <a:pt x="583" y="234"/>
                  </a:lnTo>
                  <a:lnTo>
                    <a:pt x="580" y="220"/>
                  </a:lnTo>
                  <a:lnTo>
                    <a:pt x="575" y="206"/>
                  </a:lnTo>
                  <a:lnTo>
                    <a:pt x="571" y="193"/>
                  </a:lnTo>
                  <a:lnTo>
                    <a:pt x="565" y="180"/>
                  </a:lnTo>
                  <a:lnTo>
                    <a:pt x="560" y="167"/>
                  </a:lnTo>
                  <a:lnTo>
                    <a:pt x="553" y="153"/>
                  </a:lnTo>
                  <a:lnTo>
                    <a:pt x="546" y="141"/>
                  </a:lnTo>
                  <a:lnTo>
                    <a:pt x="538" y="129"/>
                  </a:lnTo>
                  <a:lnTo>
                    <a:pt x="530" y="118"/>
                  </a:lnTo>
                  <a:lnTo>
                    <a:pt x="522" y="107"/>
                  </a:lnTo>
                  <a:lnTo>
                    <a:pt x="513" y="96"/>
                  </a:lnTo>
                  <a:lnTo>
                    <a:pt x="503" y="87"/>
                  </a:lnTo>
                  <a:lnTo>
                    <a:pt x="503" y="87"/>
                  </a:lnTo>
                  <a:lnTo>
                    <a:pt x="492" y="77"/>
                  </a:lnTo>
                  <a:lnTo>
                    <a:pt x="482" y="67"/>
                  </a:lnTo>
                  <a:lnTo>
                    <a:pt x="471" y="58"/>
                  </a:lnTo>
                  <a:lnTo>
                    <a:pt x="459" y="50"/>
                  </a:lnTo>
                  <a:lnTo>
                    <a:pt x="447" y="43"/>
                  </a:lnTo>
                  <a:lnTo>
                    <a:pt x="435" y="36"/>
                  </a:lnTo>
                  <a:lnTo>
                    <a:pt x="422" y="30"/>
                  </a:lnTo>
                  <a:lnTo>
                    <a:pt x="410" y="23"/>
                  </a:lnTo>
                  <a:lnTo>
                    <a:pt x="395" y="18"/>
                  </a:lnTo>
                  <a:lnTo>
                    <a:pt x="382" y="13"/>
                  </a:lnTo>
                  <a:lnTo>
                    <a:pt x="368" y="10"/>
                  </a:lnTo>
                  <a:lnTo>
                    <a:pt x="354" y="7"/>
                  </a:lnTo>
                  <a:lnTo>
                    <a:pt x="339" y="3"/>
                  </a:lnTo>
                  <a:lnTo>
                    <a:pt x="325" y="2"/>
                  </a:lnTo>
                  <a:lnTo>
                    <a:pt x="310" y="1"/>
                  </a:lnTo>
                  <a:lnTo>
                    <a:pt x="294" y="0"/>
                  </a:lnTo>
                  <a:lnTo>
                    <a:pt x="294" y="0"/>
                  </a:lnTo>
                  <a:lnTo>
                    <a:pt x="279" y="1"/>
                  </a:lnTo>
                  <a:lnTo>
                    <a:pt x="265" y="2"/>
                  </a:lnTo>
                  <a:lnTo>
                    <a:pt x="249" y="3"/>
                  </a:lnTo>
                  <a:lnTo>
                    <a:pt x="235" y="7"/>
                  </a:lnTo>
                  <a:lnTo>
                    <a:pt x="221" y="10"/>
                  </a:lnTo>
                  <a:lnTo>
                    <a:pt x="208" y="13"/>
                  </a:lnTo>
                  <a:lnTo>
                    <a:pt x="193" y="18"/>
                  </a:lnTo>
                  <a:lnTo>
                    <a:pt x="180" y="23"/>
                  </a:lnTo>
                  <a:lnTo>
                    <a:pt x="167" y="30"/>
                  </a:lnTo>
                  <a:lnTo>
                    <a:pt x="155" y="36"/>
                  </a:lnTo>
                  <a:lnTo>
                    <a:pt x="142" y="43"/>
                  </a:lnTo>
                  <a:lnTo>
                    <a:pt x="130" y="50"/>
                  </a:lnTo>
                  <a:lnTo>
                    <a:pt x="119" y="58"/>
                  </a:lnTo>
                  <a:lnTo>
                    <a:pt x="108" y="67"/>
                  </a:lnTo>
                  <a:lnTo>
                    <a:pt x="97" y="77"/>
                  </a:lnTo>
                  <a:lnTo>
                    <a:pt x="87" y="87"/>
                  </a:lnTo>
                  <a:lnTo>
                    <a:pt x="87" y="87"/>
                  </a:lnTo>
                  <a:lnTo>
                    <a:pt x="77" y="96"/>
                  </a:lnTo>
                  <a:lnTo>
                    <a:pt x="67" y="107"/>
                  </a:lnTo>
                  <a:lnTo>
                    <a:pt x="59" y="118"/>
                  </a:lnTo>
                  <a:lnTo>
                    <a:pt x="51" y="129"/>
                  </a:lnTo>
                  <a:lnTo>
                    <a:pt x="43" y="141"/>
                  </a:lnTo>
                  <a:lnTo>
                    <a:pt x="36" y="153"/>
                  </a:lnTo>
                  <a:lnTo>
                    <a:pt x="30" y="167"/>
                  </a:lnTo>
                  <a:lnTo>
                    <a:pt x="23" y="180"/>
                  </a:lnTo>
                  <a:lnTo>
                    <a:pt x="19" y="193"/>
                  </a:lnTo>
                  <a:lnTo>
                    <a:pt x="13" y="206"/>
                  </a:lnTo>
                  <a:lnTo>
                    <a:pt x="10" y="220"/>
                  </a:lnTo>
                  <a:lnTo>
                    <a:pt x="7" y="234"/>
                  </a:lnTo>
                  <a:lnTo>
                    <a:pt x="3" y="249"/>
                  </a:lnTo>
                  <a:lnTo>
                    <a:pt x="2" y="264"/>
                  </a:lnTo>
                  <a:lnTo>
                    <a:pt x="1" y="278"/>
                  </a:lnTo>
                  <a:lnTo>
                    <a:pt x="0" y="294"/>
                  </a:lnTo>
                  <a:lnTo>
                    <a:pt x="0" y="294"/>
                  </a:lnTo>
                  <a:lnTo>
                    <a:pt x="1" y="321"/>
                  </a:lnTo>
                  <a:lnTo>
                    <a:pt x="6" y="348"/>
                  </a:lnTo>
                  <a:lnTo>
                    <a:pt x="12" y="375"/>
                  </a:lnTo>
                  <a:lnTo>
                    <a:pt x="20" y="400"/>
                  </a:lnTo>
                  <a:lnTo>
                    <a:pt x="20" y="400"/>
                  </a:lnTo>
                  <a:lnTo>
                    <a:pt x="14" y="407"/>
                  </a:lnTo>
                  <a:lnTo>
                    <a:pt x="9" y="413"/>
                  </a:lnTo>
                  <a:lnTo>
                    <a:pt x="7" y="422"/>
                  </a:lnTo>
                  <a:lnTo>
                    <a:pt x="6" y="431"/>
                  </a:lnTo>
                  <a:lnTo>
                    <a:pt x="6" y="431"/>
                  </a:lnTo>
                  <a:lnTo>
                    <a:pt x="6" y="439"/>
                  </a:lnTo>
                  <a:lnTo>
                    <a:pt x="8" y="447"/>
                  </a:lnTo>
                  <a:lnTo>
                    <a:pt x="12" y="454"/>
                  </a:lnTo>
                  <a:lnTo>
                    <a:pt x="17" y="459"/>
                  </a:lnTo>
                  <a:lnTo>
                    <a:pt x="23" y="465"/>
                  </a:lnTo>
                  <a:lnTo>
                    <a:pt x="30" y="468"/>
                  </a:lnTo>
                  <a:lnTo>
                    <a:pt x="37" y="470"/>
                  </a:lnTo>
                  <a:lnTo>
                    <a:pt x="45" y="471"/>
                  </a:lnTo>
                  <a:lnTo>
                    <a:pt x="45" y="471"/>
                  </a:lnTo>
                  <a:lnTo>
                    <a:pt x="52" y="470"/>
                  </a:lnTo>
                  <a:lnTo>
                    <a:pt x="58" y="469"/>
                  </a:lnTo>
                  <a:lnTo>
                    <a:pt x="58" y="469"/>
                  </a:lnTo>
                  <a:lnTo>
                    <a:pt x="72" y="485"/>
                  </a:lnTo>
                  <a:lnTo>
                    <a:pt x="87" y="502"/>
                  </a:lnTo>
                  <a:lnTo>
                    <a:pt x="87" y="502"/>
                  </a:lnTo>
                  <a:lnTo>
                    <a:pt x="99" y="513"/>
                  </a:lnTo>
                  <a:lnTo>
                    <a:pt x="111" y="523"/>
                  </a:lnTo>
                  <a:lnTo>
                    <a:pt x="124" y="533"/>
                  </a:lnTo>
                  <a:lnTo>
                    <a:pt x="137" y="542"/>
                  </a:lnTo>
                  <a:lnTo>
                    <a:pt x="136" y="537"/>
                  </a:lnTo>
                  <a:lnTo>
                    <a:pt x="136" y="537"/>
                  </a:lnTo>
                  <a:lnTo>
                    <a:pt x="126" y="505"/>
                  </a:lnTo>
                  <a:lnTo>
                    <a:pt x="126" y="505"/>
                  </a:lnTo>
                  <a:lnTo>
                    <a:pt x="117" y="496"/>
                  </a:lnTo>
                  <a:lnTo>
                    <a:pt x="107" y="488"/>
                  </a:lnTo>
                  <a:lnTo>
                    <a:pt x="107" y="488"/>
                  </a:lnTo>
                  <a:lnTo>
                    <a:pt x="121" y="479"/>
                  </a:lnTo>
                  <a:lnTo>
                    <a:pt x="121" y="479"/>
                  </a:lnTo>
                  <a:lnTo>
                    <a:pt x="121" y="466"/>
                  </a:lnTo>
                  <a:lnTo>
                    <a:pt x="123" y="454"/>
                  </a:lnTo>
                  <a:lnTo>
                    <a:pt x="123" y="454"/>
                  </a:lnTo>
                  <a:lnTo>
                    <a:pt x="108" y="464"/>
                  </a:lnTo>
                  <a:lnTo>
                    <a:pt x="92" y="472"/>
                  </a:lnTo>
                  <a:lnTo>
                    <a:pt x="92" y="472"/>
                  </a:lnTo>
                  <a:lnTo>
                    <a:pt x="92" y="472"/>
                  </a:lnTo>
                  <a:lnTo>
                    <a:pt x="78" y="455"/>
                  </a:lnTo>
                  <a:lnTo>
                    <a:pt x="78" y="455"/>
                  </a:lnTo>
                  <a:lnTo>
                    <a:pt x="81" y="449"/>
                  </a:lnTo>
                  <a:lnTo>
                    <a:pt x="84" y="444"/>
                  </a:lnTo>
                  <a:lnTo>
                    <a:pt x="85" y="437"/>
                  </a:lnTo>
                  <a:lnTo>
                    <a:pt x="86" y="431"/>
                  </a:lnTo>
                  <a:lnTo>
                    <a:pt x="86" y="431"/>
                  </a:lnTo>
                  <a:lnTo>
                    <a:pt x="85" y="423"/>
                  </a:lnTo>
                  <a:lnTo>
                    <a:pt x="82" y="415"/>
                  </a:lnTo>
                  <a:lnTo>
                    <a:pt x="78" y="409"/>
                  </a:lnTo>
                  <a:lnTo>
                    <a:pt x="74" y="403"/>
                  </a:lnTo>
                  <a:lnTo>
                    <a:pt x="68" y="398"/>
                  </a:lnTo>
                  <a:lnTo>
                    <a:pt x="61" y="394"/>
                  </a:lnTo>
                  <a:lnTo>
                    <a:pt x="53" y="392"/>
                  </a:lnTo>
                  <a:lnTo>
                    <a:pt x="45" y="391"/>
                  </a:lnTo>
                  <a:lnTo>
                    <a:pt x="45" y="391"/>
                  </a:lnTo>
                  <a:lnTo>
                    <a:pt x="42" y="391"/>
                  </a:lnTo>
                  <a:lnTo>
                    <a:pt x="42" y="391"/>
                  </a:lnTo>
                  <a:lnTo>
                    <a:pt x="35" y="370"/>
                  </a:lnTo>
                  <a:lnTo>
                    <a:pt x="30" y="348"/>
                  </a:lnTo>
                  <a:lnTo>
                    <a:pt x="27" y="327"/>
                  </a:lnTo>
                  <a:lnTo>
                    <a:pt x="24" y="304"/>
                  </a:lnTo>
                  <a:lnTo>
                    <a:pt x="147" y="304"/>
                  </a:lnTo>
                  <a:lnTo>
                    <a:pt x="147" y="304"/>
                  </a:lnTo>
                  <a:lnTo>
                    <a:pt x="148" y="323"/>
                  </a:lnTo>
                  <a:lnTo>
                    <a:pt x="151" y="342"/>
                  </a:lnTo>
                  <a:lnTo>
                    <a:pt x="154" y="362"/>
                  </a:lnTo>
                  <a:lnTo>
                    <a:pt x="157" y="380"/>
                  </a:lnTo>
                  <a:lnTo>
                    <a:pt x="157" y="380"/>
                  </a:lnTo>
                  <a:lnTo>
                    <a:pt x="172" y="354"/>
                  </a:lnTo>
                  <a:lnTo>
                    <a:pt x="172" y="354"/>
                  </a:lnTo>
                  <a:lnTo>
                    <a:pt x="169" y="329"/>
                  </a:lnTo>
                  <a:lnTo>
                    <a:pt x="167" y="304"/>
                  </a:lnTo>
                  <a:lnTo>
                    <a:pt x="245" y="304"/>
                  </a:lnTo>
                  <a:lnTo>
                    <a:pt x="245" y="304"/>
                  </a:lnTo>
                  <a:lnTo>
                    <a:pt x="239" y="294"/>
                  </a:lnTo>
                  <a:lnTo>
                    <a:pt x="235" y="284"/>
                  </a:lnTo>
                  <a:lnTo>
                    <a:pt x="167" y="284"/>
                  </a:lnTo>
                  <a:lnTo>
                    <a:pt x="167" y="284"/>
                  </a:lnTo>
                  <a:lnTo>
                    <a:pt x="169" y="259"/>
                  </a:lnTo>
                  <a:lnTo>
                    <a:pt x="172" y="233"/>
                  </a:lnTo>
                  <a:lnTo>
                    <a:pt x="178" y="209"/>
                  </a:lnTo>
                  <a:lnTo>
                    <a:pt x="185" y="185"/>
                  </a:lnTo>
                  <a:lnTo>
                    <a:pt x="185" y="185"/>
                  </a:lnTo>
                  <a:lnTo>
                    <a:pt x="190" y="185"/>
                  </a:lnTo>
                  <a:lnTo>
                    <a:pt x="190" y="185"/>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grpSp>
      <p:sp>
        <p:nvSpPr>
          <p:cNvPr id="146" name="Google Shape;25102;p298">
            <a:extLst>
              <a:ext uri="{FF2B5EF4-FFF2-40B4-BE49-F238E27FC236}">
                <a16:creationId xmlns:a16="http://schemas.microsoft.com/office/drawing/2014/main" id="{6B8532AC-F024-776F-B2ED-834B1C24D5F7}"/>
              </a:ext>
            </a:extLst>
          </p:cNvPr>
          <p:cNvSpPr/>
          <p:nvPr/>
        </p:nvSpPr>
        <p:spPr>
          <a:xfrm>
            <a:off x="1835336" y="7753244"/>
            <a:ext cx="1080000" cy="108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rgbClr val="CF7D7A"/>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47" name="Google Shape;25097;p298">
            <a:extLst>
              <a:ext uri="{FF2B5EF4-FFF2-40B4-BE49-F238E27FC236}">
                <a16:creationId xmlns:a16="http://schemas.microsoft.com/office/drawing/2014/main" id="{DC64F5EB-D2F6-55C2-125C-A066F86DDD26}"/>
              </a:ext>
            </a:extLst>
          </p:cNvPr>
          <p:cNvSpPr/>
          <p:nvPr/>
        </p:nvSpPr>
        <p:spPr>
          <a:xfrm>
            <a:off x="5143568" y="7683328"/>
            <a:ext cx="1080000" cy="1080000"/>
          </a:xfrm>
          <a:custGeom>
            <a:avLst/>
            <a:gdLst/>
            <a:ahLst/>
            <a:cxnLst/>
            <a:rect l="l" t="t" r="r" b="b"/>
            <a:pathLst>
              <a:path w="704" h="706" extrusionOk="0">
                <a:moveTo>
                  <a:pt x="704" y="706"/>
                </a:moveTo>
                <a:lnTo>
                  <a:pt x="0" y="706"/>
                </a:lnTo>
                <a:lnTo>
                  <a:pt x="0" y="0"/>
                </a:lnTo>
                <a:lnTo>
                  <a:pt x="704" y="0"/>
                </a:lnTo>
                <a:lnTo>
                  <a:pt x="704" y="706"/>
                </a:lnTo>
                <a:close/>
                <a:moveTo>
                  <a:pt x="29" y="675"/>
                </a:moveTo>
                <a:lnTo>
                  <a:pt x="673" y="675"/>
                </a:lnTo>
                <a:lnTo>
                  <a:pt x="673" y="29"/>
                </a:lnTo>
                <a:lnTo>
                  <a:pt x="29" y="29"/>
                </a:lnTo>
                <a:lnTo>
                  <a:pt x="29" y="675"/>
                </a:lnTo>
                <a:close/>
                <a:moveTo>
                  <a:pt x="483" y="371"/>
                </a:moveTo>
                <a:lnTo>
                  <a:pt x="465" y="402"/>
                </a:lnTo>
                <a:lnTo>
                  <a:pt x="434" y="384"/>
                </a:lnTo>
                <a:lnTo>
                  <a:pt x="451" y="353"/>
                </a:lnTo>
                <a:lnTo>
                  <a:pt x="434" y="322"/>
                </a:lnTo>
                <a:lnTo>
                  <a:pt x="465" y="304"/>
                </a:lnTo>
                <a:lnTo>
                  <a:pt x="483" y="335"/>
                </a:lnTo>
                <a:lnTo>
                  <a:pt x="584" y="335"/>
                </a:lnTo>
                <a:lnTo>
                  <a:pt x="634" y="247"/>
                </a:lnTo>
                <a:lnTo>
                  <a:pt x="584" y="159"/>
                </a:lnTo>
                <a:lnTo>
                  <a:pt x="483" y="159"/>
                </a:lnTo>
                <a:lnTo>
                  <a:pt x="432" y="247"/>
                </a:lnTo>
                <a:lnTo>
                  <a:pt x="450" y="278"/>
                </a:lnTo>
                <a:lnTo>
                  <a:pt x="418" y="295"/>
                </a:lnTo>
                <a:lnTo>
                  <a:pt x="401" y="265"/>
                </a:lnTo>
                <a:lnTo>
                  <a:pt x="365" y="265"/>
                </a:lnTo>
                <a:lnTo>
                  <a:pt x="365" y="229"/>
                </a:lnTo>
                <a:lnTo>
                  <a:pt x="401" y="229"/>
                </a:lnTo>
                <a:lnTo>
                  <a:pt x="451" y="141"/>
                </a:lnTo>
                <a:lnTo>
                  <a:pt x="401" y="54"/>
                </a:lnTo>
                <a:lnTo>
                  <a:pt x="299" y="54"/>
                </a:lnTo>
                <a:lnTo>
                  <a:pt x="249" y="141"/>
                </a:lnTo>
                <a:lnTo>
                  <a:pt x="299" y="229"/>
                </a:lnTo>
                <a:lnTo>
                  <a:pt x="335" y="229"/>
                </a:lnTo>
                <a:lnTo>
                  <a:pt x="335" y="265"/>
                </a:lnTo>
                <a:lnTo>
                  <a:pt x="299" y="265"/>
                </a:lnTo>
                <a:lnTo>
                  <a:pt x="282" y="295"/>
                </a:lnTo>
                <a:lnTo>
                  <a:pt x="253" y="279"/>
                </a:lnTo>
                <a:lnTo>
                  <a:pt x="271" y="247"/>
                </a:lnTo>
                <a:lnTo>
                  <a:pt x="220" y="159"/>
                </a:lnTo>
                <a:lnTo>
                  <a:pt x="120" y="159"/>
                </a:lnTo>
                <a:lnTo>
                  <a:pt x="68" y="247"/>
                </a:lnTo>
                <a:lnTo>
                  <a:pt x="120" y="335"/>
                </a:lnTo>
                <a:lnTo>
                  <a:pt x="220" y="335"/>
                </a:lnTo>
                <a:lnTo>
                  <a:pt x="237" y="305"/>
                </a:lnTo>
                <a:lnTo>
                  <a:pt x="266" y="322"/>
                </a:lnTo>
                <a:lnTo>
                  <a:pt x="249" y="353"/>
                </a:lnTo>
                <a:lnTo>
                  <a:pt x="266" y="384"/>
                </a:lnTo>
                <a:lnTo>
                  <a:pt x="237" y="401"/>
                </a:lnTo>
                <a:lnTo>
                  <a:pt x="220" y="371"/>
                </a:lnTo>
                <a:lnTo>
                  <a:pt x="120" y="371"/>
                </a:lnTo>
                <a:lnTo>
                  <a:pt x="68" y="458"/>
                </a:lnTo>
                <a:lnTo>
                  <a:pt x="120" y="547"/>
                </a:lnTo>
                <a:lnTo>
                  <a:pt x="220" y="547"/>
                </a:lnTo>
                <a:lnTo>
                  <a:pt x="271" y="458"/>
                </a:lnTo>
                <a:lnTo>
                  <a:pt x="253" y="426"/>
                </a:lnTo>
                <a:lnTo>
                  <a:pt x="282" y="409"/>
                </a:lnTo>
                <a:lnTo>
                  <a:pt x="299" y="440"/>
                </a:lnTo>
                <a:lnTo>
                  <a:pt x="335" y="440"/>
                </a:lnTo>
                <a:lnTo>
                  <a:pt x="335" y="477"/>
                </a:lnTo>
                <a:lnTo>
                  <a:pt x="299" y="477"/>
                </a:lnTo>
                <a:lnTo>
                  <a:pt x="249" y="564"/>
                </a:lnTo>
                <a:lnTo>
                  <a:pt x="299" y="652"/>
                </a:lnTo>
                <a:lnTo>
                  <a:pt x="401" y="652"/>
                </a:lnTo>
                <a:lnTo>
                  <a:pt x="451" y="564"/>
                </a:lnTo>
                <a:lnTo>
                  <a:pt x="401" y="477"/>
                </a:lnTo>
                <a:lnTo>
                  <a:pt x="365" y="477"/>
                </a:lnTo>
                <a:lnTo>
                  <a:pt x="365" y="440"/>
                </a:lnTo>
                <a:lnTo>
                  <a:pt x="401" y="440"/>
                </a:lnTo>
                <a:lnTo>
                  <a:pt x="418" y="409"/>
                </a:lnTo>
                <a:lnTo>
                  <a:pt x="450" y="428"/>
                </a:lnTo>
                <a:lnTo>
                  <a:pt x="432" y="458"/>
                </a:lnTo>
                <a:lnTo>
                  <a:pt x="483" y="547"/>
                </a:lnTo>
                <a:lnTo>
                  <a:pt x="584" y="547"/>
                </a:lnTo>
                <a:lnTo>
                  <a:pt x="634" y="458"/>
                </a:lnTo>
                <a:lnTo>
                  <a:pt x="584" y="371"/>
                </a:lnTo>
                <a:lnTo>
                  <a:pt x="483" y="371"/>
                </a:lnTo>
                <a:close/>
                <a:moveTo>
                  <a:pt x="500" y="190"/>
                </a:moveTo>
                <a:lnTo>
                  <a:pt x="567" y="190"/>
                </a:lnTo>
                <a:lnTo>
                  <a:pt x="600" y="247"/>
                </a:lnTo>
                <a:lnTo>
                  <a:pt x="567" y="305"/>
                </a:lnTo>
                <a:lnTo>
                  <a:pt x="500" y="305"/>
                </a:lnTo>
                <a:lnTo>
                  <a:pt x="467" y="247"/>
                </a:lnTo>
                <a:lnTo>
                  <a:pt x="500" y="190"/>
                </a:lnTo>
                <a:close/>
                <a:moveTo>
                  <a:pt x="316" y="198"/>
                </a:moveTo>
                <a:lnTo>
                  <a:pt x="283" y="141"/>
                </a:lnTo>
                <a:lnTo>
                  <a:pt x="316" y="83"/>
                </a:lnTo>
                <a:lnTo>
                  <a:pt x="384" y="83"/>
                </a:lnTo>
                <a:lnTo>
                  <a:pt x="417" y="141"/>
                </a:lnTo>
                <a:lnTo>
                  <a:pt x="384" y="198"/>
                </a:lnTo>
                <a:lnTo>
                  <a:pt x="316" y="198"/>
                </a:lnTo>
                <a:close/>
                <a:moveTo>
                  <a:pt x="203" y="305"/>
                </a:moveTo>
                <a:lnTo>
                  <a:pt x="137" y="305"/>
                </a:lnTo>
                <a:lnTo>
                  <a:pt x="104" y="247"/>
                </a:lnTo>
                <a:lnTo>
                  <a:pt x="137" y="190"/>
                </a:lnTo>
                <a:lnTo>
                  <a:pt x="203" y="190"/>
                </a:lnTo>
                <a:lnTo>
                  <a:pt x="236" y="247"/>
                </a:lnTo>
                <a:lnTo>
                  <a:pt x="203" y="305"/>
                </a:lnTo>
                <a:close/>
                <a:moveTo>
                  <a:pt x="203" y="516"/>
                </a:moveTo>
                <a:lnTo>
                  <a:pt x="137" y="516"/>
                </a:lnTo>
                <a:lnTo>
                  <a:pt x="104" y="458"/>
                </a:lnTo>
                <a:lnTo>
                  <a:pt x="137" y="401"/>
                </a:lnTo>
                <a:lnTo>
                  <a:pt x="203" y="401"/>
                </a:lnTo>
                <a:lnTo>
                  <a:pt x="236" y="458"/>
                </a:lnTo>
                <a:lnTo>
                  <a:pt x="203" y="516"/>
                </a:lnTo>
                <a:close/>
                <a:moveTo>
                  <a:pt x="384" y="506"/>
                </a:moveTo>
                <a:lnTo>
                  <a:pt x="417" y="564"/>
                </a:lnTo>
                <a:lnTo>
                  <a:pt x="384" y="621"/>
                </a:lnTo>
                <a:lnTo>
                  <a:pt x="316" y="621"/>
                </a:lnTo>
                <a:lnTo>
                  <a:pt x="283" y="564"/>
                </a:lnTo>
                <a:lnTo>
                  <a:pt x="316" y="506"/>
                </a:lnTo>
                <a:lnTo>
                  <a:pt x="384" y="506"/>
                </a:lnTo>
                <a:close/>
                <a:moveTo>
                  <a:pt x="384" y="411"/>
                </a:moveTo>
                <a:lnTo>
                  <a:pt x="316" y="411"/>
                </a:lnTo>
                <a:lnTo>
                  <a:pt x="283" y="353"/>
                </a:lnTo>
                <a:lnTo>
                  <a:pt x="316" y="295"/>
                </a:lnTo>
                <a:lnTo>
                  <a:pt x="384" y="295"/>
                </a:lnTo>
                <a:lnTo>
                  <a:pt x="417" y="353"/>
                </a:lnTo>
                <a:lnTo>
                  <a:pt x="384" y="411"/>
                </a:lnTo>
                <a:close/>
                <a:moveTo>
                  <a:pt x="567" y="516"/>
                </a:moveTo>
                <a:lnTo>
                  <a:pt x="500" y="516"/>
                </a:lnTo>
                <a:lnTo>
                  <a:pt x="467" y="458"/>
                </a:lnTo>
                <a:lnTo>
                  <a:pt x="500" y="401"/>
                </a:lnTo>
                <a:lnTo>
                  <a:pt x="567" y="401"/>
                </a:lnTo>
                <a:lnTo>
                  <a:pt x="600" y="458"/>
                </a:lnTo>
                <a:lnTo>
                  <a:pt x="567" y="516"/>
                </a:lnTo>
                <a:close/>
              </a:path>
            </a:pathLst>
          </a:custGeom>
          <a:solidFill>
            <a:srgbClr val="A97E38"/>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48" name="Google Shape;25086;p298">
            <a:extLst>
              <a:ext uri="{FF2B5EF4-FFF2-40B4-BE49-F238E27FC236}">
                <a16:creationId xmlns:a16="http://schemas.microsoft.com/office/drawing/2014/main" id="{BE437DE9-DAC0-2D07-991F-2BABAFFF493D}"/>
              </a:ext>
            </a:extLst>
          </p:cNvPr>
          <p:cNvSpPr/>
          <p:nvPr/>
        </p:nvSpPr>
        <p:spPr>
          <a:xfrm>
            <a:off x="8384347" y="7689669"/>
            <a:ext cx="1080000" cy="1080000"/>
          </a:xfrm>
          <a:custGeom>
            <a:avLst/>
            <a:gdLst/>
            <a:ahLst/>
            <a:cxnLst/>
            <a:rect l="l" t="t" r="r" b="b"/>
            <a:pathLst>
              <a:path w="576" h="576" extrusionOk="0">
                <a:moveTo>
                  <a:pt x="288" y="77"/>
                </a:moveTo>
                <a:cubicBezTo>
                  <a:pt x="256" y="77"/>
                  <a:pt x="230" y="106"/>
                  <a:pt x="230" y="141"/>
                </a:cubicBezTo>
                <a:cubicBezTo>
                  <a:pt x="230" y="175"/>
                  <a:pt x="237" y="200"/>
                  <a:pt x="250" y="214"/>
                </a:cubicBezTo>
                <a:cubicBezTo>
                  <a:pt x="259" y="225"/>
                  <a:pt x="270" y="235"/>
                  <a:pt x="288" y="235"/>
                </a:cubicBezTo>
                <a:cubicBezTo>
                  <a:pt x="307" y="235"/>
                  <a:pt x="317" y="224"/>
                  <a:pt x="327" y="214"/>
                </a:cubicBezTo>
                <a:cubicBezTo>
                  <a:pt x="340" y="200"/>
                  <a:pt x="346" y="175"/>
                  <a:pt x="346" y="141"/>
                </a:cubicBezTo>
                <a:cubicBezTo>
                  <a:pt x="346" y="106"/>
                  <a:pt x="320" y="77"/>
                  <a:pt x="288" y="77"/>
                </a:cubicBezTo>
                <a:close/>
                <a:moveTo>
                  <a:pt x="288" y="211"/>
                </a:moveTo>
                <a:cubicBezTo>
                  <a:pt x="281" y="211"/>
                  <a:pt x="277" y="209"/>
                  <a:pt x="267" y="198"/>
                </a:cubicBezTo>
                <a:cubicBezTo>
                  <a:pt x="258" y="188"/>
                  <a:pt x="254" y="168"/>
                  <a:pt x="254" y="141"/>
                </a:cubicBezTo>
                <a:cubicBezTo>
                  <a:pt x="254" y="119"/>
                  <a:pt x="269" y="101"/>
                  <a:pt x="288" y="101"/>
                </a:cubicBezTo>
                <a:cubicBezTo>
                  <a:pt x="307" y="101"/>
                  <a:pt x="323" y="119"/>
                  <a:pt x="323" y="141"/>
                </a:cubicBezTo>
                <a:cubicBezTo>
                  <a:pt x="323" y="169"/>
                  <a:pt x="318" y="189"/>
                  <a:pt x="310" y="198"/>
                </a:cubicBezTo>
                <a:cubicBezTo>
                  <a:pt x="300" y="209"/>
                  <a:pt x="296" y="211"/>
                  <a:pt x="288" y="211"/>
                </a:cubicBezTo>
                <a:close/>
                <a:moveTo>
                  <a:pt x="0" y="0"/>
                </a:moveTo>
                <a:cubicBezTo>
                  <a:pt x="0" y="576"/>
                  <a:pt x="0" y="576"/>
                  <a:pt x="0" y="576"/>
                </a:cubicBezTo>
                <a:cubicBezTo>
                  <a:pt x="576" y="576"/>
                  <a:pt x="576" y="576"/>
                  <a:pt x="576" y="576"/>
                </a:cubicBezTo>
                <a:cubicBezTo>
                  <a:pt x="576" y="0"/>
                  <a:pt x="576" y="0"/>
                  <a:pt x="576" y="0"/>
                </a:cubicBezTo>
                <a:lnTo>
                  <a:pt x="0" y="0"/>
                </a:lnTo>
                <a:close/>
                <a:moveTo>
                  <a:pt x="484" y="411"/>
                </a:moveTo>
                <a:cubicBezTo>
                  <a:pt x="484" y="443"/>
                  <a:pt x="484" y="443"/>
                  <a:pt x="484" y="443"/>
                </a:cubicBezTo>
                <a:cubicBezTo>
                  <a:pt x="92" y="443"/>
                  <a:pt x="92" y="443"/>
                  <a:pt x="92" y="443"/>
                </a:cubicBezTo>
                <a:cubicBezTo>
                  <a:pt x="92" y="411"/>
                  <a:pt x="92" y="411"/>
                  <a:pt x="92" y="411"/>
                </a:cubicBezTo>
                <a:lnTo>
                  <a:pt x="484" y="411"/>
                </a:lnTo>
                <a:close/>
                <a:moveTo>
                  <a:pt x="338" y="284"/>
                </a:moveTo>
                <a:cubicBezTo>
                  <a:pt x="321" y="301"/>
                  <a:pt x="321" y="301"/>
                  <a:pt x="321" y="301"/>
                </a:cubicBezTo>
                <a:cubicBezTo>
                  <a:pt x="355" y="335"/>
                  <a:pt x="355" y="335"/>
                  <a:pt x="355" y="335"/>
                </a:cubicBezTo>
                <a:cubicBezTo>
                  <a:pt x="355" y="387"/>
                  <a:pt x="355" y="387"/>
                  <a:pt x="355" y="387"/>
                </a:cubicBezTo>
                <a:cubicBezTo>
                  <a:pt x="152" y="387"/>
                  <a:pt x="152" y="387"/>
                  <a:pt x="152" y="387"/>
                </a:cubicBezTo>
                <a:cubicBezTo>
                  <a:pt x="162" y="313"/>
                  <a:pt x="162" y="313"/>
                  <a:pt x="162" y="313"/>
                </a:cubicBezTo>
                <a:cubicBezTo>
                  <a:pt x="166" y="299"/>
                  <a:pt x="177" y="288"/>
                  <a:pt x="192" y="283"/>
                </a:cubicBezTo>
                <a:cubicBezTo>
                  <a:pt x="253" y="262"/>
                  <a:pt x="253" y="262"/>
                  <a:pt x="253" y="262"/>
                </a:cubicBezTo>
                <a:cubicBezTo>
                  <a:pt x="257" y="267"/>
                  <a:pt x="257" y="267"/>
                  <a:pt x="257" y="267"/>
                </a:cubicBezTo>
                <a:cubicBezTo>
                  <a:pt x="265" y="275"/>
                  <a:pt x="276" y="280"/>
                  <a:pt x="288" y="280"/>
                </a:cubicBezTo>
                <a:cubicBezTo>
                  <a:pt x="300" y="280"/>
                  <a:pt x="311" y="275"/>
                  <a:pt x="319" y="267"/>
                </a:cubicBezTo>
                <a:cubicBezTo>
                  <a:pt x="323" y="262"/>
                  <a:pt x="323" y="262"/>
                  <a:pt x="323" y="262"/>
                </a:cubicBezTo>
                <a:cubicBezTo>
                  <a:pt x="384" y="283"/>
                  <a:pt x="384" y="283"/>
                  <a:pt x="384" y="283"/>
                </a:cubicBezTo>
                <a:cubicBezTo>
                  <a:pt x="399" y="288"/>
                  <a:pt x="410" y="300"/>
                  <a:pt x="415" y="313"/>
                </a:cubicBezTo>
                <a:cubicBezTo>
                  <a:pt x="424" y="387"/>
                  <a:pt x="424" y="387"/>
                  <a:pt x="424" y="387"/>
                </a:cubicBezTo>
                <a:cubicBezTo>
                  <a:pt x="379" y="387"/>
                  <a:pt x="379" y="387"/>
                  <a:pt x="379" y="387"/>
                </a:cubicBezTo>
                <a:cubicBezTo>
                  <a:pt x="379" y="325"/>
                  <a:pt x="379" y="325"/>
                  <a:pt x="379" y="325"/>
                </a:cubicBezTo>
                <a:lnTo>
                  <a:pt x="338" y="284"/>
                </a:lnTo>
                <a:close/>
                <a:moveTo>
                  <a:pt x="508" y="460"/>
                </a:moveTo>
                <a:cubicBezTo>
                  <a:pt x="508" y="387"/>
                  <a:pt x="508" y="387"/>
                  <a:pt x="508" y="387"/>
                </a:cubicBezTo>
                <a:cubicBezTo>
                  <a:pt x="448" y="387"/>
                  <a:pt x="448" y="387"/>
                  <a:pt x="448" y="387"/>
                </a:cubicBezTo>
                <a:cubicBezTo>
                  <a:pt x="438" y="310"/>
                  <a:pt x="438" y="310"/>
                  <a:pt x="438" y="310"/>
                </a:cubicBezTo>
                <a:cubicBezTo>
                  <a:pt x="438" y="308"/>
                  <a:pt x="438" y="308"/>
                  <a:pt x="438" y="308"/>
                </a:cubicBezTo>
                <a:cubicBezTo>
                  <a:pt x="438" y="307"/>
                  <a:pt x="438" y="307"/>
                  <a:pt x="438" y="307"/>
                </a:cubicBezTo>
                <a:cubicBezTo>
                  <a:pt x="431" y="285"/>
                  <a:pt x="414" y="268"/>
                  <a:pt x="392" y="260"/>
                </a:cubicBezTo>
                <a:cubicBezTo>
                  <a:pt x="330" y="240"/>
                  <a:pt x="330" y="240"/>
                  <a:pt x="330" y="240"/>
                </a:cubicBezTo>
                <a:cubicBezTo>
                  <a:pt x="322" y="237"/>
                  <a:pt x="313" y="239"/>
                  <a:pt x="307" y="245"/>
                </a:cubicBezTo>
                <a:cubicBezTo>
                  <a:pt x="302" y="250"/>
                  <a:pt x="302" y="250"/>
                  <a:pt x="302" y="250"/>
                </a:cubicBezTo>
                <a:cubicBezTo>
                  <a:pt x="299" y="254"/>
                  <a:pt x="293" y="256"/>
                  <a:pt x="288" y="256"/>
                </a:cubicBezTo>
                <a:cubicBezTo>
                  <a:pt x="282" y="256"/>
                  <a:pt x="278" y="254"/>
                  <a:pt x="274" y="250"/>
                </a:cubicBezTo>
                <a:cubicBezTo>
                  <a:pt x="269" y="245"/>
                  <a:pt x="269" y="245"/>
                  <a:pt x="269" y="245"/>
                </a:cubicBezTo>
                <a:cubicBezTo>
                  <a:pt x="264" y="239"/>
                  <a:pt x="254" y="237"/>
                  <a:pt x="246" y="240"/>
                </a:cubicBezTo>
                <a:cubicBezTo>
                  <a:pt x="184" y="260"/>
                  <a:pt x="184" y="260"/>
                  <a:pt x="184" y="260"/>
                </a:cubicBezTo>
                <a:cubicBezTo>
                  <a:pt x="162" y="268"/>
                  <a:pt x="146" y="285"/>
                  <a:pt x="139" y="307"/>
                </a:cubicBezTo>
                <a:cubicBezTo>
                  <a:pt x="128" y="387"/>
                  <a:pt x="128" y="387"/>
                  <a:pt x="128" y="387"/>
                </a:cubicBezTo>
                <a:cubicBezTo>
                  <a:pt x="68" y="387"/>
                  <a:pt x="68" y="387"/>
                  <a:pt x="68" y="387"/>
                </a:cubicBezTo>
                <a:cubicBezTo>
                  <a:pt x="68" y="460"/>
                  <a:pt x="68" y="460"/>
                  <a:pt x="68" y="460"/>
                </a:cubicBezTo>
                <a:cubicBezTo>
                  <a:pt x="160" y="552"/>
                  <a:pt x="160" y="552"/>
                  <a:pt x="160" y="552"/>
                </a:cubicBezTo>
                <a:cubicBezTo>
                  <a:pt x="24" y="552"/>
                  <a:pt x="24" y="552"/>
                  <a:pt x="24" y="552"/>
                </a:cubicBezTo>
                <a:cubicBezTo>
                  <a:pt x="24" y="24"/>
                  <a:pt x="24" y="24"/>
                  <a:pt x="24" y="24"/>
                </a:cubicBezTo>
                <a:cubicBezTo>
                  <a:pt x="552" y="24"/>
                  <a:pt x="552" y="24"/>
                  <a:pt x="552" y="24"/>
                </a:cubicBezTo>
                <a:cubicBezTo>
                  <a:pt x="552" y="552"/>
                  <a:pt x="552" y="552"/>
                  <a:pt x="552" y="552"/>
                </a:cubicBezTo>
                <a:cubicBezTo>
                  <a:pt x="416" y="552"/>
                  <a:pt x="416" y="552"/>
                  <a:pt x="416" y="552"/>
                </a:cubicBezTo>
                <a:lnTo>
                  <a:pt x="508" y="460"/>
                </a:lnTo>
                <a:close/>
                <a:moveTo>
                  <a:pt x="467" y="467"/>
                </a:moveTo>
                <a:cubicBezTo>
                  <a:pt x="382" y="552"/>
                  <a:pt x="382" y="552"/>
                  <a:pt x="382" y="552"/>
                </a:cubicBezTo>
                <a:cubicBezTo>
                  <a:pt x="194" y="552"/>
                  <a:pt x="194" y="552"/>
                  <a:pt x="194" y="552"/>
                </a:cubicBezTo>
                <a:cubicBezTo>
                  <a:pt x="109" y="467"/>
                  <a:pt x="109" y="467"/>
                  <a:pt x="109" y="467"/>
                </a:cubicBezTo>
                <a:lnTo>
                  <a:pt x="467" y="467"/>
                </a:lnTo>
                <a:close/>
              </a:path>
            </a:pathLst>
          </a:custGeom>
          <a:solidFill>
            <a:srgbClr val="CF7D7A"/>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grpSp>
        <p:nvGrpSpPr>
          <p:cNvPr id="149" name="Google Shape;25080;p298">
            <a:extLst>
              <a:ext uri="{FF2B5EF4-FFF2-40B4-BE49-F238E27FC236}">
                <a16:creationId xmlns:a16="http://schemas.microsoft.com/office/drawing/2014/main" id="{B68FA850-421E-724B-9EB7-E429F5D3F6B9}"/>
              </a:ext>
            </a:extLst>
          </p:cNvPr>
          <p:cNvGrpSpPr/>
          <p:nvPr/>
        </p:nvGrpSpPr>
        <p:grpSpPr>
          <a:xfrm>
            <a:off x="11646079" y="7603686"/>
            <a:ext cx="1080000" cy="1080000"/>
            <a:chOff x="5489444" y="1867103"/>
            <a:chExt cx="457200" cy="457200"/>
          </a:xfrm>
          <a:solidFill>
            <a:srgbClr val="A97E38"/>
          </a:solidFill>
        </p:grpSpPr>
        <p:sp>
          <p:nvSpPr>
            <p:cNvPr id="150" name="Google Shape;25081;p298">
              <a:extLst>
                <a:ext uri="{FF2B5EF4-FFF2-40B4-BE49-F238E27FC236}">
                  <a16:creationId xmlns:a16="http://schemas.microsoft.com/office/drawing/2014/main" id="{CC72314F-73F4-B7A7-A7B2-94E627566A80}"/>
                </a:ext>
              </a:extLst>
            </p:cNvPr>
            <p:cNvSpPr/>
            <p:nvPr/>
          </p:nvSpPr>
          <p:spPr>
            <a:xfrm>
              <a:off x="5489444" y="1867103"/>
              <a:ext cx="457200" cy="457200"/>
            </a:xfrm>
            <a:custGeom>
              <a:avLst/>
              <a:gdLst/>
              <a:ahLst/>
              <a:cxnLst/>
              <a:rect l="l" t="t" r="r" b="b"/>
              <a:pathLst>
                <a:path w="457200" h="457200" extrusionOk="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51" name="Google Shape;25082;p298">
              <a:extLst>
                <a:ext uri="{FF2B5EF4-FFF2-40B4-BE49-F238E27FC236}">
                  <a16:creationId xmlns:a16="http://schemas.microsoft.com/office/drawing/2014/main" id="{FC5D1C44-1FA1-1D93-3CD8-85EB17B65155}"/>
                </a:ext>
              </a:extLst>
            </p:cNvPr>
            <p:cNvSpPr/>
            <p:nvPr/>
          </p:nvSpPr>
          <p:spPr>
            <a:xfrm>
              <a:off x="5508938" y="1886597"/>
              <a:ext cx="400018" cy="417988"/>
            </a:xfrm>
            <a:custGeom>
              <a:avLst/>
              <a:gdLst/>
              <a:ahLst/>
              <a:cxnLst/>
              <a:rect l="l" t="t" r="r" b="b"/>
              <a:pathLst>
                <a:path w="400018" h="417988" extrusionOk="0">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52" name="Google Shape;25083;p298">
              <a:extLst>
                <a:ext uri="{FF2B5EF4-FFF2-40B4-BE49-F238E27FC236}">
                  <a16:creationId xmlns:a16="http://schemas.microsoft.com/office/drawing/2014/main" id="{3671BF3E-76B8-EF9C-405D-02EF7F560809}"/>
                </a:ext>
              </a:extLst>
            </p:cNvPr>
            <p:cNvSpPr/>
            <p:nvPr/>
          </p:nvSpPr>
          <p:spPr>
            <a:xfrm>
              <a:off x="5607268" y="1991658"/>
              <a:ext cx="71183" cy="71183"/>
            </a:xfrm>
            <a:custGeom>
              <a:avLst/>
              <a:gdLst/>
              <a:ahLst/>
              <a:cxnLst/>
              <a:rect l="l" t="t" r="r" b="b"/>
              <a:pathLst>
                <a:path w="71183" h="71183" extrusionOk="0">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53" name="Google Shape;25084;p298">
              <a:extLst>
                <a:ext uri="{FF2B5EF4-FFF2-40B4-BE49-F238E27FC236}">
                  <a16:creationId xmlns:a16="http://schemas.microsoft.com/office/drawing/2014/main" id="{A96F38A5-A2BE-583C-28A4-50DA956F24D2}"/>
                </a:ext>
              </a:extLst>
            </p:cNvPr>
            <p:cNvSpPr/>
            <p:nvPr/>
          </p:nvSpPr>
          <p:spPr>
            <a:xfrm>
              <a:off x="5760462" y="2082590"/>
              <a:ext cx="71183" cy="71183"/>
            </a:xfrm>
            <a:custGeom>
              <a:avLst/>
              <a:gdLst/>
              <a:ahLst/>
              <a:cxnLst/>
              <a:rect l="l" t="t" r="r" b="b"/>
              <a:pathLst>
                <a:path w="71183" h="71183" extrusionOk="0">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grpSp>
      <p:sp>
        <p:nvSpPr>
          <p:cNvPr id="154" name="Google Shape;25468;p303">
            <a:extLst>
              <a:ext uri="{FF2B5EF4-FFF2-40B4-BE49-F238E27FC236}">
                <a16:creationId xmlns:a16="http://schemas.microsoft.com/office/drawing/2014/main" id="{C9F55501-8C22-304E-6C06-D6EE22FF49CD}"/>
              </a:ext>
            </a:extLst>
          </p:cNvPr>
          <p:cNvSpPr/>
          <p:nvPr/>
        </p:nvSpPr>
        <p:spPr>
          <a:xfrm>
            <a:off x="14926361" y="7603686"/>
            <a:ext cx="1080000" cy="1080000"/>
          </a:xfrm>
          <a:custGeom>
            <a:avLst/>
            <a:gdLst/>
            <a:ahLst/>
            <a:cxnLst/>
            <a:rect l="l" t="t" r="r" b="b"/>
            <a:pathLst>
              <a:path w="704" h="706" extrusionOk="0">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rgbClr val="CF7D7A"/>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b="1">
              <a:solidFill>
                <a:schemeClr val="accent1"/>
              </a:solidFill>
              <a:latin typeface="Arial"/>
              <a:ea typeface="Arial"/>
              <a:cs typeface="Arial"/>
              <a:sym typeface="Arial"/>
            </a:endParaRPr>
          </a:p>
        </p:txBody>
      </p:sp>
      <p:sp>
        <p:nvSpPr>
          <p:cNvPr id="155" name="Google Shape;25852;p306">
            <a:extLst>
              <a:ext uri="{FF2B5EF4-FFF2-40B4-BE49-F238E27FC236}">
                <a16:creationId xmlns:a16="http://schemas.microsoft.com/office/drawing/2014/main" id="{291F5BFE-4954-9CB2-5973-F70FB83EB417}"/>
              </a:ext>
            </a:extLst>
          </p:cNvPr>
          <p:cNvSpPr/>
          <p:nvPr/>
        </p:nvSpPr>
        <p:spPr>
          <a:xfrm>
            <a:off x="18244254" y="7653470"/>
            <a:ext cx="1080000" cy="1080000"/>
          </a:xfrm>
          <a:custGeom>
            <a:avLst/>
            <a:gdLst/>
            <a:ahLst/>
            <a:cxnLst/>
            <a:rect l="l" t="t" r="r" b="b"/>
            <a:pathLst>
              <a:path w="576" h="576" extrusionOk="0">
                <a:moveTo>
                  <a:pt x="332" y="100"/>
                </a:moveTo>
                <a:cubicBezTo>
                  <a:pt x="315" y="100"/>
                  <a:pt x="300" y="107"/>
                  <a:pt x="288" y="119"/>
                </a:cubicBezTo>
                <a:cubicBezTo>
                  <a:pt x="277" y="107"/>
                  <a:pt x="262" y="100"/>
                  <a:pt x="245" y="100"/>
                </a:cubicBezTo>
                <a:cubicBezTo>
                  <a:pt x="212" y="100"/>
                  <a:pt x="185" y="127"/>
                  <a:pt x="185" y="160"/>
                </a:cubicBezTo>
                <a:cubicBezTo>
                  <a:pt x="185" y="174"/>
                  <a:pt x="190" y="188"/>
                  <a:pt x="200" y="200"/>
                </a:cubicBezTo>
                <a:cubicBezTo>
                  <a:pt x="200" y="200"/>
                  <a:pt x="200" y="200"/>
                  <a:pt x="200" y="200"/>
                </a:cubicBezTo>
                <a:cubicBezTo>
                  <a:pt x="280" y="284"/>
                  <a:pt x="280" y="284"/>
                  <a:pt x="280" y="284"/>
                </a:cubicBezTo>
                <a:cubicBezTo>
                  <a:pt x="288" y="293"/>
                  <a:pt x="288" y="293"/>
                  <a:pt x="288" y="293"/>
                </a:cubicBezTo>
                <a:cubicBezTo>
                  <a:pt x="297" y="284"/>
                  <a:pt x="297" y="284"/>
                  <a:pt x="297" y="284"/>
                </a:cubicBezTo>
                <a:cubicBezTo>
                  <a:pt x="377" y="200"/>
                  <a:pt x="377" y="200"/>
                  <a:pt x="377" y="200"/>
                </a:cubicBezTo>
                <a:cubicBezTo>
                  <a:pt x="387" y="189"/>
                  <a:pt x="392" y="175"/>
                  <a:pt x="392" y="160"/>
                </a:cubicBezTo>
                <a:cubicBezTo>
                  <a:pt x="392" y="127"/>
                  <a:pt x="365" y="100"/>
                  <a:pt x="332" y="100"/>
                </a:cubicBezTo>
                <a:close/>
                <a:moveTo>
                  <a:pt x="353" y="190"/>
                </a:moveTo>
                <a:cubicBezTo>
                  <a:pt x="288" y="259"/>
                  <a:pt x="288" y="259"/>
                  <a:pt x="288" y="259"/>
                </a:cubicBezTo>
                <a:cubicBezTo>
                  <a:pt x="223" y="191"/>
                  <a:pt x="223" y="191"/>
                  <a:pt x="223" y="191"/>
                </a:cubicBezTo>
                <a:cubicBezTo>
                  <a:pt x="218" y="183"/>
                  <a:pt x="210" y="174"/>
                  <a:pt x="210" y="164"/>
                </a:cubicBezTo>
                <a:cubicBezTo>
                  <a:pt x="210" y="138"/>
                  <a:pt x="230" y="125"/>
                  <a:pt x="253" y="125"/>
                </a:cubicBezTo>
                <a:cubicBezTo>
                  <a:pt x="265" y="125"/>
                  <a:pt x="276" y="132"/>
                  <a:pt x="283" y="141"/>
                </a:cubicBezTo>
                <a:cubicBezTo>
                  <a:pt x="285" y="143"/>
                  <a:pt x="286" y="144"/>
                  <a:pt x="288" y="144"/>
                </a:cubicBezTo>
                <a:cubicBezTo>
                  <a:pt x="290" y="144"/>
                  <a:pt x="292" y="143"/>
                  <a:pt x="293" y="141"/>
                </a:cubicBezTo>
                <a:cubicBezTo>
                  <a:pt x="300" y="132"/>
                  <a:pt x="311" y="126"/>
                  <a:pt x="324" y="126"/>
                </a:cubicBezTo>
                <a:cubicBezTo>
                  <a:pt x="349" y="126"/>
                  <a:pt x="367" y="143"/>
                  <a:pt x="367" y="165"/>
                </a:cubicBezTo>
                <a:cubicBezTo>
                  <a:pt x="367" y="175"/>
                  <a:pt x="359" y="184"/>
                  <a:pt x="353" y="190"/>
                </a:cubicBezTo>
                <a:close/>
                <a:moveTo>
                  <a:pt x="0" y="0"/>
                </a:moveTo>
                <a:cubicBezTo>
                  <a:pt x="0" y="570"/>
                  <a:pt x="0" y="576"/>
                  <a:pt x="0" y="576"/>
                </a:cubicBezTo>
                <a:cubicBezTo>
                  <a:pt x="576" y="576"/>
                  <a:pt x="576" y="576"/>
                  <a:pt x="576" y="576"/>
                </a:cubicBezTo>
                <a:cubicBezTo>
                  <a:pt x="576" y="6"/>
                  <a:pt x="576" y="0"/>
                  <a:pt x="576" y="0"/>
                </a:cubicBezTo>
                <a:lnTo>
                  <a:pt x="0" y="0"/>
                </a:lnTo>
                <a:close/>
                <a:moveTo>
                  <a:pt x="247" y="497"/>
                </a:moveTo>
                <a:cubicBezTo>
                  <a:pt x="247" y="541"/>
                  <a:pt x="247" y="549"/>
                  <a:pt x="247" y="551"/>
                </a:cubicBezTo>
                <a:cubicBezTo>
                  <a:pt x="162" y="551"/>
                  <a:pt x="162" y="551"/>
                  <a:pt x="162" y="551"/>
                </a:cubicBezTo>
                <a:cubicBezTo>
                  <a:pt x="162" y="458"/>
                  <a:pt x="162" y="458"/>
                  <a:pt x="162" y="458"/>
                </a:cubicBezTo>
                <a:cubicBezTo>
                  <a:pt x="76" y="371"/>
                  <a:pt x="76" y="371"/>
                  <a:pt x="76" y="371"/>
                </a:cubicBezTo>
                <a:cubicBezTo>
                  <a:pt x="74" y="369"/>
                  <a:pt x="72" y="365"/>
                  <a:pt x="72" y="362"/>
                </a:cubicBezTo>
                <a:cubicBezTo>
                  <a:pt x="73" y="170"/>
                  <a:pt x="73" y="170"/>
                  <a:pt x="73" y="170"/>
                </a:cubicBezTo>
                <a:cubicBezTo>
                  <a:pt x="73" y="166"/>
                  <a:pt x="74" y="163"/>
                  <a:pt x="77" y="160"/>
                </a:cubicBezTo>
                <a:cubicBezTo>
                  <a:pt x="80" y="158"/>
                  <a:pt x="83" y="156"/>
                  <a:pt x="87" y="157"/>
                </a:cubicBezTo>
                <a:cubicBezTo>
                  <a:pt x="94" y="157"/>
                  <a:pt x="100" y="164"/>
                  <a:pt x="100" y="172"/>
                </a:cubicBezTo>
                <a:cubicBezTo>
                  <a:pt x="100" y="319"/>
                  <a:pt x="100" y="319"/>
                  <a:pt x="100" y="319"/>
                </a:cubicBezTo>
                <a:cubicBezTo>
                  <a:pt x="100" y="333"/>
                  <a:pt x="111" y="351"/>
                  <a:pt x="118" y="358"/>
                </a:cubicBezTo>
                <a:cubicBezTo>
                  <a:pt x="199" y="440"/>
                  <a:pt x="199" y="440"/>
                  <a:pt x="199" y="440"/>
                </a:cubicBezTo>
                <a:cubicBezTo>
                  <a:pt x="200" y="440"/>
                  <a:pt x="200" y="440"/>
                  <a:pt x="200" y="440"/>
                </a:cubicBezTo>
                <a:cubicBezTo>
                  <a:pt x="217" y="423"/>
                  <a:pt x="217" y="423"/>
                  <a:pt x="217" y="423"/>
                </a:cubicBezTo>
                <a:cubicBezTo>
                  <a:pt x="136" y="340"/>
                  <a:pt x="136" y="340"/>
                  <a:pt x="136" y="340"/>
                </a:cubicBezTo>
                <a:cubicBezTo>
                  <a:pt x="130" y="335"/>
                  <a:pt x="130" y="326"/>
                  <a:pt x="136" y="321"/>
                </a:cubicBezTo>
                <a:cubicBezTo>
                  <a:pt x="138" y="318"/>
                  <a:pt x="142" y="317"/>
                  <a:pt x="145" y="317"/>
                </a:cubicBezTo>
                <a:cubicBezTo>
                  <a:pt x="149" y="317"/>
                  <a:pt x="152" y="318"/>
                  <a:pt x="155" y="321"/>
                </a:cubicBezTo>
                <a:cubicBezTo>
                  <a:pt x="243" y="411"/>
                  <a:pt x="243" y="411"/>
                  <a:pt x="243" y="411"/>
                </a:cubicBezTo>
                <a:cubicBezTo>
                  <a:pt x="246" y="413"/>
                  <a:pt x="247" y="417"/>
                  <a:pt x="247" y="420"/>
                </a:cubicBezTo>
                <a:cubicBezTo>
                  <a:pt x="247" y="497"/>
                  <a:pt x="247" y="497"/>
                  <a:pt x="247" y="497"/>
                </a:cubicBezTo>
                <a:close/>
                <a:moveTo>
                  <a:pt x="329" y="551"/>
                </a:moveTo>
                <a:cubicBezTo>
                  <a:pt x="329" y="497"/>
                  <a:pt x="329" y="497"/>
                  <a:pt x="329" y="497"/>
                </a:cubicBezTo>
                <a:cubicBezTo>
                  <a:pt x="329" y="420"/>
                  <a:pt x="329" y="420"/>
                  <a:pt x="329" y="420"/>
                </a:cubicBezTo>
                <a:cubicBezTo>
                  <a:pt x="329" y="417"/>
                  <a:pt x="330" y="413"/>
                  <a:pt x="333" y="411"/>
                </a:cubicBezTo>
                <a:cubicBezTo>
                  <a:pt x="421" y="321"/>
                  <a:pt x="421" y="321"/>
                  <a:pt x="421" y="321"/>
                </a:cubicBezTo>
                <a:cubicBezTo>
                  <a:pt x="424" y="318"/>
                  <a:pt x="427" y="317"/>
                  <a:pt x="431" y="317"/>
                </a:cubicBezTo>
                <a:cubicBezTo>
                  <a:pt x="434" y="317"/>
                  <a:pt x="438" y="318"/>
                  <a:pt x="440" y="321"/>
                </a:cubicBezTo>
                <a:cubicBezTo>
                  <a:pt x="446" y="326"/>
                  <a:pt x="446" y="335"/>
                  <a:pt x="440" y="340"/>
                </a:cubicBezTo>
                <a:cubicBezTo>
                  <a:pt x="359" y="423"/>
                  <a:pt x="359" y="423"/>
                  <a:pt x="359" y="423"/>
                </a:cubicBezTo>
                <a:cubicBezTo>
                  <a:pt x="376" y="440"/>
                  <a:pt x="376" y="440"/>
                  <a:pt x="376" y="440"/>
                </a:cubicBezTo>
                <a:cubicBezTo>
                  <a:pt x="458" y="358"/>
                  <a:pt x="458" y="358"/>
                  <a:pt x="458" y="358"/>
                </a:cubicBezTo>
                <a:cubicBezTo>
                  <a:pt x="465" y="351"/>
                  <a:pt x="476" y="333"/>
                  <a:pt x="476" y="319"/>
                </a:cubicBezTo>
                <a:cubicBezTo>
                  <a:pt x="476" y="172"/>
                  <a:pt x="476" y="172"/>
                  <a:pt x="476" y="172"/>
                </a:cubicBezTo>
                <a:cubicBezTo>
                  <a:pt x="476" y="164"/>
                  <a:pt x="482" y="157"/>
                  <a:pt x="489" y="157"/>
                </a:cubicBezTo>
                <a:cubicBezTo>
                  <a:pt x="493" y="156"/>
                  <a:pt x="496" y="158"/>
                  <a:pt x="499" y="160"/>
                </a:cubicBezTo>
                <a:cubicBezTo>
                  <a:pt x="502" y="163"/>
                  <a:pt x="503" y="166"/>
                  <a:pt x="503" y="170"/>
                </a:cubicBezTo>
                <a:cubicBezTo>
                  <a:pt x="504" y="362"/>
                  <a:pt x="504" y="362"/>
                  <a:pt x="504" y="362"/>
                </a:cubicBezTo>
                <a:cubicBezTo>
                  <a:pt x="504" y="365"/>
                  <a:pt x="502" y="369"/>
                  <a:pt x="500" y="371"/>
                </a:cubicBezTo>
                <a:cubicBezTo>
                  <a:pt x="414" y="458"/>
                  <a:pt x="414" y="458"/>
                  <a:pt x="414" y="458"/>
                </a:cubicBezTo>
                <a:cubicBezTo>
                  <a:pt x="414" y="536"/>
                  <a:pt x="414" y="549"/>
                  <a:pt x="414" y="551"/>
                </a:cubicBezTo>
                <a:lnTo>
                  <a:pt x="329" y="551"/>
                </a:lnTo>
                <a:close/>
                <a:moveTo>
                  <a:pt x="552" y="551"/>
                </a:moveTo>
                <a:cubicBezTo>
                  <a:pt x="551" y="551"/>
                  <a:pt x="551" y="551"/>
                  <a:pt x="551" y="551"/>
                </a:cubicBezTo>
                <a:cubicBezTo>
                  <a:pt x="438" y="551"/>
                  <a:pt x="438" y="551"/>
                  <a:pt x="438" y="551"/>
                </a:cubicBezTo>
                <a:cubicBezTo>
                  <a:pt x="438" y="468"/>
                  <a:pt x="438" y="468"/>
                  <a:pt x="438" y="468"/>
                </a:cubicBezTo>
                <a:cubicBezTo>
                  <a:pt x="517" y="389"/>
                  <a:pt x="517" y="389"/>
                  <a:pt x="517" y="389"/>
                </a:cubicBezTo>
                <a:cubicBezTo>
                  <a:pt x="524" y="381"/>
                  <a:pt x="528" y="372"/>
                  <a:pt x="528" y="362"/>
                </a:cubicBezTo>
                <a:cubicBezTo>
                  <a:pt x="528" y="170"/>
                  <a:pt x="528" y="170"/>
                  <a:pt x="528" y="170"/>
                </a:cubicBezTo>
                <a:cubicBezTo>
                  <a:pt x="528" y="160"/>
                  <a:pt x="523" y="150"/>
                  <a:pt x="516" y="142"/>
                </a:cubicBezTo>
                <a:cubicBezTo>
                  <a:pt x="508" y="134"/>
                  <a:pt x="498" y="131"/>
                  <a:pt x="488" y="131"/>
                </a:cubicBezTo>
                <a:cubicBezTo>
                  <a:pt x="468" y="132"/>
                  <a:pt x="452" y="151"/>
                  <a:pt x="452" y="172"/>
                </a:cubicBezTo>
                <a:cubicBezTo>
                  <a:pt x="452" y="299"/>
                  <a:pt x="452" y="299"/>
                  <a:pt x="452" y="299"/>
                </a:cubicBezTo>
                <a:cubicBezTo>
                  <a:pt x="437" y="289"/>
                  <a:pt x="417" y="291"/>
                  <a:pt x="404" y="304"/>
                </a:cubicBezTo>
                <a:cubicBezTo>
                  <a:pt x="315" y="394"/>
                  <a:pt x="315" y="394"/>
                  <a:pt x="315" y="394"/>
                </a:cubicBezTo>
                <a:cubicBezTo>
                  <a:pt x="308" y="401"/>
                  <a:pt x="304" y="410"/>
                  <a:pt x="304" y="421"/>
                </a:cubicBezTo>
                <a:cubicBezTo>
                  <a:pt x="305" y="532"/>
                  <a:pt x="305" y="549"/>
                  <a:pt x="305" y="551"/>
                </a:cubicBezTo>
                <a:cubicBezTo>
                  <a:pt x="271" y="551"/>
                  <a:pt x="271" y="551"/>
                  <a:pt x="271" y="551"/>
                </a:cubicBezTo>
                <a:cubicBezTo>
                  <a:pt x="272" y="421"/>
                  <a:pt x="272" y="421"/>
                  <a:pt x="272" y="421"/>
                </a:cubicBezTo>
                <a:cubicBezTo>
                  <a:pt x="272" y="410"/>
                  <a:pt x="268" y="401"/>
                  <a:pt x="261" y="394"/>
                </a:cubicBezTo>
                <a:cubicBezTo>
                  <a:pt x="172" y="304"/>
                  <a:pt x="172" y="304"/>
                  <a:pt x="172" y="304"/>
                </a:cubicBezTo>
                <a:cubicBezTo>
                  <a:pt x="159" y="291"/>
                  <a:pt x="139" y="289"/>
                  <a:pt x="124" y="299"/>
                </a:cubicBezTo>
                <a:cubicBezTo>
                  <a:pt x="124" y="172"/>
                  <a:pt x="124" y="172"/>
                  <a:pt x="124" y="172"/>
                </a:cubicBezTo>
                <a:cubicBezTo>
                  <a:pt x="124" y="151"/>
                  <a:pt x="108" y="132"/>
                  <a:pt x="88" y="131"/>
                </a:cubicBezTo>
                <a:cubicBezTo>
                  <a:pt x="78" y="131"/>
                  <a:pt x="68" y="134"/>
                  <a:pt x="60" y="142"/>
                </a:cubicBezTo>
                <a:cubicBezTo>
                  <a:pt x="53" y="150"/>
                  <a:pt x="48" y="160"/>
                  <a:pt x="48" y="170"/>
                </a:cubicBezTo>
                <a:cubicBezTo>
                  <a:pt x="48" y="362"/>
                  <a:pt x="48" y="362"/>
                  <a:pt x="48" y="362"/>
                </a:cubicBezTo>
                <a:cubicBezTo>
                  <a:pt x="48" y="372"/>
                  <a:pt x="52" y="381"/>
                  <a:pt x="59" y="389"/>
                </a:cubicBezTo>
                <a:cubicBezTo>
                  <a:pt x="138" y="468"/>
                  <a:pt x="138" y="468"/>
                  <a:pt x="138" y="468"/>
                </a:cubicBezTo>
                <a:cubicBezTo>
                  <a:pt x="138" y="537"/>
                  <a:pt x="138" y="549"/>
                  <a:pt x="138" y="551"/>
                </a:cubicBezTo>
                <a:cubicBezTo>
                  <a:pt x="25" y="551"/>
                  <a:pt x="25" y="551"/>
                  <a:pt x="25" y="551"/>
                </a:cubicBezTo>
                <a:cubicBezTo>
                  <a:pt x="25" y="551"/>
                  <a:pt x="25" y="551"/>
                  <a:pt x="25" y="551"/>
                </a:cubicBezTo>
                <a:cubicBezTo>
                  <a:pt x="25" y="24"/>
                  <a:pt x="25" y="24"/>
                  <a:pt x="25" y="24"/>
                </a:cubicBezTo>
                <a:cubicBezTo>
                  <a:pt x="552" y="24"/>
                  <a:pt x="552" y="24"/>
                  <a:pt x="552" y="24"/>
                </a:cubicBezTo>
                <a:lnTo>
                  <a:pt x="552" y="551"/>
                </a:lnTo>
                <a:close/>
              </a:path>
            </a:pathLst>
          </a:custGeom>
          <a:solidFill>
            <a:srgbClr val="A97E38"/>
          </a:solidFill>
          <a:ln>
            <a:noFill/>
          </a:ln>
        </p:spPr>
        <p:txBody>
          <a:bodyPr spcFirstLastPara="1" wrap="square" lIns="114300" tIns="57150" rIns="114300" bIns="57150" anchor="t" anchorCtr="0">
            <a:noAutofit/>
          </a:bodyPr>
          <a:lstStyle/>
          <a:p>
            <a:pPr marL="0" marR="0" lvl="0" indent="0" algn="l" rtl="0">
              <a:spcBef>
                <a:spcPts val="0"/>
              </a:spcBef>
              <a:spcAft>
                <a:spcPts val="0"/>
              </a:spcAft>
              <a:buNone/>
            </a:pPr>
            <a:endParaRPr sz="875">
              <a:solidFill>
                <a:schemeClr val="accent1"/>
              </a:solidFill>
              <a:latin typeface="Arial"/>
              <a:ea typeface="Arial"/>
              <a:cs typeface="Arial"/>
              <a:sym typeface="Arial"/>
            </a:endParaRPr>
          </a:p>
        </p:txBody>
      </p:sp>
    </p:spTree>
    <p:extLst>
      <p:ext uri="{BB962C8B-B14F-4D97-AF65-F5344CB8AC3E}">
        <p14:creationId xmlns:p14="http://schemas.microsoft.com/office/powerpoint/2010/main" val="21058011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par>
                                <p:cTn id="14" presetID="10"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par>
                                <p:cTn id="17" presetID="10"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par>
                                <p:cTn id="20" presetID="10" presetClass="entr" presetSubtype="0"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fade">
                                      <p:cBhvr>
                                        <p:cTn id="91" dur="500"/>
                                        <p:tgtEl>
                                          <p:spTgt spid="9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fade">
                                      <p:cBhvr>
                                        <p:cTn id="94" dur="500"/>
                                        <p:tgtEl>
                                          <p:spTgt spid="10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4"/>
                                        </p:tgtEl>
                                        <p:attrNameLst>
                                          <p:attrName>style.visibility</p:attrName>
                                        </p:attrNameLst>
                                      </p:cBhvr>
                                      <p:to>
                                        <p:strVal val="visible"/>
                                      </p:to>
                                    </p:set>
                                    <p:animEffect transition="in" filter="fade">
                                      <p:cBhvr>
                                        <p:cTn id="97" dur="500"/>
                                        <p:tgtEl>
                                          <p:spTgt spid="10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500"/>
                                        <p:tgtEl>
                                          <p:spTgt spid="10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9"/>
                                        </p:tgtEl>
                                        <p:attrNameLst>
                                          <p:attrName>style.visibility</p:attrName>
                                        </p:attrNameLst>
                                      </p:cBhvr>
                                      <p:to>
                                        <p:strVal val="visible"/>
                                      </p:to>
                                    </p:set>
                                    <p:animEffect transition="in" filter="fade">
                                      <p:cBhvr>
                                        <p:cTn id="103" dur="500"/>
                                        <p:tgtEl>
                                          <p:spTgt spid="10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4"/>
                                        </p:tgtEl>
                                        <p:attrNameLst>
                                          <p:attrName>style.visibility</p:attrName>
                                        </p:attrNameLst>
                                      </p:cBhvr>
                                      <p:to>
                                        <p:strVal val="visible"/>
                                      </p:to>
                                    </p:set>
                                    <p:animEffect transition="in" filter="fade">
                                      <p:cBhvr>
                                        <p:cTn id="106" dur="500"/>
                                        <p:tgtEl>
                                          <p:spTgt spid="11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7"/>
                                        </p:tgtEl>
                                        <p:attrNameLst>
                                          <p:attrName>style.visibility</p:attrName>
                                        </p:attrNameLst>
                                      </p:cBhvr>
                                      <p:to>
                                        <p:strVal val="visible"/>
                                      </p:to>
                                    </p:set>
                                    <p:animEffect transition="in" filter="fade">
                                      <p:cBhvr>
                                        <p:cTn id="109" dur="500"/>
                                        <p:tgtEl>
                                          <p:spTgt spid="117"/>
                                        </p:tgtEl>
                                      </p:cBhvr>
                                    </p:animEffect>
                                  </p:childTnLst>
                                </p:cTn>
                              </p:par>
                              <p:par>
                                <p:cTn id="110" presetID="10" presetClass="entr" presetSubtype="0" fill="hold" nodeType="withEffect">
                                  <p:stCondLst>
                                    <p:cond delay="0"/>
                                  </p:stCondLst>
                                  <p:childTnLst>
                                    <p:set>
                                      <p:cBhvr>
                                        <p:cTn id="111" dur="1" fill="hold">
                                          <p:stCondLst>
                                            <p:cond delay="0"/>
                                          </p:stCondLst>
                                        </p:cTn>
                                        <p:tgtEl>
                                          <p:spTgt spid="124"/>
                                        </p:tgtEl>
                                        <p:attrNameLst>
                                          <p:attrName>style.visibility</p:attrName>
                                        </p:attrNameLst>
                                      </p:cBhvr>
                                      <p:to>
                                        <p:strVal val="visible"/>
                                      </p:to>
                                    </p:set>
                                    <p:animEffect transition="in" filter="fade">
                                      <p:cBhvr>
                                        <p:cTn id="112" dur="500"/>
                                        <p:tgtEl>
                                          <p:spTgt spid="124"/>
                                        </p:tgtEl>
                                      </p:cBhvr>
                                    </p:animEffect>
                                  </p:childTnLst>
                                </p:cTn>
                              </p:par>
                              <p:par>
                                <p:cTn id="113" presetID="10" presetClass="entr" presetSubtype="0" fill="hold" nodeType="withEffect">
                                  <p:stCondLst>
                                    <p:cond delay="0"/>
                                  </p:stCondLst>
                                  <p:childTnLst>
                                    <p:set>
                                      <p:cBhvr>
                                        <p:cTn id="114" dur="1" fill="hold">
                                          <p:stCondLst>
                                            <p:cond delay="0"/>
                                          </p:stCondLst>
                                        </p:cTn>
                                        <p:tgtEl>
                                          <p:spTgt spid="126"/>
                                        </p:tgtEl>
                                        <p:attrNameLst>
                                          <p:attrName>style.visibility</p:attrName>
                                        </p:attrNameLst>
                                      </p:cBhvr>
                                      <p:to>
                                        <p:strVal val="visible"/>
                                      </p:to>
                                    </p:set>
                                    <p:animEffect transition="in" filter="fade">
                                      <p:cBhvr>
                                        <p:cTn id="115" dur="500"/>
                                        <p:tgtEl>
                                          <p:spTgt spid="12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6"/>
                                        </p:tgtEl>
                                        <p:attrNameLst>
                                          <p:attrName>style.visibility</p:attrName>
                                        </p:attrNameLst>
                                      </p:cBhvr>
                                      <p:to>
                                        <p:strVal val="visible"/>
                                      </p:to>
                                    </p:set>
                                    <p:animEffect transition="in" filter="fade">
                                      <p:cBhvr>
                                        <p:cTn id="118" dur="500"/>
                                        <p:tgtEl>
                                          <p:spTgt spid="14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7"/>
                                        </p:tgtEl>
                                        <p:attrNameLst>
                                          <p:attrName>style.visibility</p:attrName>
                                        </p:attrNameLst>
                                      </p:cBhvr>
                                      <p:to>
                                        <p:strVal val="visible"/>
                                      </p:to>
                                    </p:set>
                                    <p:animEffect transition="in" filter="fade">
                                      <p:cBhvr>
                                        <p:cTn id="121" dur="500"/>
                                        <p:tgtEl>
                                          <p:spTgt spid="14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48"/>
                                        </p:tgtEl>
                                        <p:attrNameLst>
                                          <p:attrName>style.visibility</p:attrName>
                                        </p:attrNameLst>
                                      </p:cBhvr>
                                      <p:to>
                                        <p:strVal val="visible"/>
                                      </p:to>
                                    </p:set>
                                    <p:animEffect transition="in" filter="fade">
                                      <p:cBhvr>
                                        <p:cTn id="124" dur="500"/>
                                        <p:tgtEl>
                                          <p:spTgt spid="148"/>
                                        </p:tgtEl>
                                      </p:cBhvr>
                                    </p:animEffect>
                                  </p:childTnLst>
                                </p:cTn>
                              </p:par>
                              <p:par>
                                <p:cTn id="125" presetID="10" presetClass="entr" presetSubtype="0" fill="hold" nodeType="withEffect">
                                  <p:stCondLst>
                                    <p:cond delay="0"/>
                                  </p:stCondLst>
                                  <p:childTnLst>
                                    <p:set>
                                      <p:cBhvr>
                                        <p:cTn id="126" dur="1" fill="hold">
                                          <p:stCondLst>
                                            <p:cond delay="0"/>
                                          </p:stCondLst>
                                        </p:cTn>
                                        <p:tgtEl>
                                          <p:spTgt spid="149"/>
                                        </p:tgtEl>
                                        <p:attrNameLst>
                                          <p:attrName>style.visibility</p:attrName>
                                        </p:attrNameLst>
                                      </p:cBhvr>
                                      <p:to>
                                        <p:strVal val="visible"/>
                                      </p:to>
                                    </p:set>
                                    <p:animEffect transition="in" filter="fade">
                                      <p:cBhvr>
                                        <p:cTn id="127" dur="500"/>
                                        <p:tgtEl>
                                          <p:spTgt spid="14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4"/>
                                        </p:tgtEl>
                                        <p:attrNameLst>
                                          <p:attrName>style.visibility</p:attrName>
                                        </p:attrNameLst>
                                      </p:cBhvr>
                                      <p:to>
                                        <p:strVal val="visible"/>
                                      </p:to>
                                    </p:set>
                                    <p:animEffect transition="in" filter="fade">
                                      <p:cBhvr>
                                        <p:cTn id="130" dur="500"/>
                                        <p:tgtEl>
                                          <p:spTgt spid="15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5"/>
                                        </p:tgtEl>
                                        <p:attrNameLst>
                                          <p:attrName>style.visibility</p:attrName>
                                        </p:attrNameLst>
                                      </p:cBhvr>
                                      <p:to>
                                        <p:strVal val="visible"/>
                                      </p:to>
                                    </p:set>
                                    <p:animEffect transition="in" filter="fade">
                                      <p:cBhvr>
                                        <p:cTn id="133" dur="500"/>
                                        <p:tgtEl>
                                          <p:spTgt spid="15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fade">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4" grpId="0" animBg="1"/>
      <p:bldP spid="45" grpId="0" animBg="1"/>
      <p:bldP spid="46" grpId="0" animBg="1"/>
      <p:bldP spid="48" grpId="0" animBg="1"/>
      <p:bldP spid="49" grpId="0" animBg="1"/>
      <p:bldP spid="50"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92" grpId="0"/>
      <p:bldP spid="102" grpId="0"/>
      <p:bldP spid="104" grpId="0"/>
      <p:bldP spid="107" grpId="0"/>
      <p:bldP spid="109" grpId="0"/>
      <p:bldP spid="114" grpId="0"/>
      <p:bldP spid="117" grpId="0"/>
      <p:bldP spid="146" grpId="0" animBg="1"/>
      <p:bldP spid="147" grpId="0" animBg="1"/>
      <p:bldP spid="148" grpId="0" animBg="1"/>
      <p:bldP spid="154" grpId="0" animBg="1"/>
      <p:bldP spid="1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93161-033E-10A7-9940-F9A0D9F79B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8DB25F-0F63-C0D3-2464-EDD53081605A}"/>
              </a:ext>
            </a:extLst>
          </p:cNvPr>
          <p:cNvSpPr>
            <a:spLocks noGrp="1"/>
          </p:cNvSpPr>
          <p:nvPr>
            <p:ph type="sldNum" sz="quarter" idx="2"/>
          </p:nvPr>
        </p:nvSpPr>
        <p:spPr/>
        <p:txBody>
          <a:bodyPr/>
          <a:lstStyle/>
          <a:p>
            <a:fld id="{86CB4B4D-7CA3-9044-876B-883B54F8677D}" type="slidenum">
              <a:rPr lang="el-GR" smtClean="0"/>
              <a:pPr/>
              <a:t>8</a:t>
            </a:fld>
            <a:endParaRPr lang="el-GR" dirty="0"/>
          </a:p>
        </p:txBody>
      </p:sp>
      <p:cxnSp>
        <p:nvCxnSpPr>
          <p:cNvPr id="3" name="Straight Connector 2">
            <a:extLst>
              <a:ext uri="{FF2B5EF4-FFF2-40B4-BE49-F238E27FC236}">
                <a16:creationId xmlns:a16="http://schemas.microsoft.com/office/drawing/2014/main" id="{5E4CD450-75A7-1039-5B08-8C4300D8A1E4}"/>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5B293D3E-9ACC-14E0-94AB-F255BD3A92EC}"/>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Facilities and Infrastructure: Business Units area </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BCED0D0B-D294-3F14-F4BF-E6AC89299C25}"/>
              </a:ext>
            </a:extLst>
          </p:cNvPr>
          <p:cNvSpPr txBox="1"/>
          <p:nvPr/>
        </p:nvSpPr>
        <p:spPr>
          <a:xfrm>
            <a:off x="1210616" y="2624754"/>
            <a:ext cx="2223866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dirty="0">
                <a:solidFill>
                  <a:schemeClr val="tx2"/>
                </a:solidFill>
              </a:rPr>
              <a:t>The Technological Business Units zone will provide dedicated spaces for </a:t>
            </a:r>
            <a:r>
              <a:rPr lang="en-US" sz="2800" dirty="0">
                <a:solidFill>
                  <a:srgbClr val="A97E38"/>
                </a:solidFill>
              </a:rPr>
              <a:t>enterprises</a:t>
            </a:r>
            <a:r>
              <a:rPr lang="en-US" sz="2800" dirty="0">
                <a:solidFill>
                  <a:schemeClr val="tx2"/>
                </a:solidFill>
              </a:rPr>
              <a:t> engaged in cutting-edge technological development and innovation to </a:t>
            </a:r>
            <a:r>
              <a:rPr lang="en-US" sz="2800" dirty="0">
                <a:solidFill>
                  <a:srgbClr val="A97E38"/>
                </a:solidFill>
              </a:rPr>
              <a:t>establish their operations</a:t>
            </a:r>
          </a:p>
        </p:txBody>
      </p:sp>
      <p:sp>
        <p:nvSpPr>
          <p:cNvPr id="8" name="TextBox 7">
            <a:extLst>
              <a:ext uri="{FF2B5EF4-FFF2-40B4-BE49-F238E27FC236}">
                <a16:creationId xmlns:a16="http://schemas.microsoft.com/office/drawing/2014/main" id="{7AA1C730-9978-CC79-0DE7-38889F8510CF}"/>
              </a:ext>
            </a:extLst>
          </p:cNvPr>
          <p:cNvSpPr txBox="1"/>
          <p:nvPr/>
        </p:nvSpPr>
        <p:spPr>
          <a:xfrm>
            <a:off x="1210616" y="3642529"/>
            <a:ext cx="22238663"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1200"/>
              </a:spcAft>
            </a:pPr>
            <a:r>
              <a:rPr lang="en-US" sz="2800" dirty="0">
                <a:solidFill>
                  <a:schemeClr val="tx2"/>
                </a:solidFill>
              </a:rPr>
              <a:t>The following developments and uses will be permitted within the Business Units Area:</a:t>
            </a:r>
          </a:p>
        </p:txBody>
      </p:sp>
      <p:sp>
        <p:nvSpPr>
          <p:cNvPr id="51" name="Shape">
            <a:extLst>
              <a:ext uri="{FF2B5EF4-FFF2-40B4-BE49-F238E27FC236}">
                <a16:creationId xmlns:a16="http://schemas.microsoft.com/office/drawing/2014/main" id="{1A382550-4BB2-1C95-6D6A-FE070FD1B983}"/>
              </a:ext>
            </a:extLst>
          </p:cNvPr>
          <p:cNvSpPr/>
          <p:nvPr/>
        </p:nvSpPr>
        <p:spPr>
          <a:xfrm rot="5400000">
            <a:off x="3369406" y="2977981"/>
            <a:ext cx="6650737" cy="10721728"/>
          </a:xfrm>
          <a:custGeom>
            <a:avLst/>
            <a:gdLst/>
            <a:ahLst/>
            <a:cxnLst>
              <a:cxn ang="0">
                <a:pos x="wd2" y="hd2"/>
              </a:cxn>
              <a:cxn ang="5400000">
                <a:pos x="wd2" y="hd2"/>
              </a:cxn>
              <a:cxn ang="10800000">
                <a:pos x="wd2" y="hd2"/>
              </a:cxn>
              <a:cxn ang="16200000">
                <a:pos x="wd2" y="hd2"/>
              </a:cxn>
            </a:cxnLst>
            <a:rect l="0" t="0" r="r" b="b"/>
            <a:pathLst>
              <a:path w="21592" h="21595" extrusionOk="0">
                <a:moveTo>
                  <a:pt x="10151" y="33"/>
                </a:moveTo>
                <a:lnTo>
                  <a:pt x="667" y="1273"/>
                </a:lnTo>
                <a:cubicBezTo>
                  <a:pt x="487" y="1298"/>
                  <a:pt x="333" y="1331"/>
                  <a:pt x="219" y="1371"/>
                </a:cubicBezTo>
                <a:cubicBezTo>
                  <a:pt x="97" y="1413"/>
                  <a:pt x="22" y="1461"/>
                  <a:pt x="1" y="1511"/>
                </a:cubicBezTo>
                <a:lnTo>
                  <a:pt x="1" y="20068"/>
                </a:lnTo>
                <a:cubicBezTo>
                  <a:pt x="-6" y="20115"/>
                  <a:pt x="41" y="20161"/>
                  <a:pt x="136" y="20203"/>
                </a:cubicBezTo>
                <a:cubicBezTo>
                  <a:pt x="240" y="20248"/>
                  <a:pt x="398" y="20286"/>
                  <a:pt x="592" y="20312"/>
                </a:cubicBezTo>
                <a:lnTo>
                  <a:pt x="10160" y="21560"/>
                </a:lnTo>
                <a:cubicBezTo>
                  <a:pt x="10405" y="21588"/>
                  <a:pt x="10680" y="21600"/>
                  <a:pt x="10954" y="21594"/>
                </a:cubicBezTo>
                <a:cubicBezTo>
                  <a:pt x="11165" y="21590"/>
                  <a:pt x="11368" y="21574"/>
                  <a:pt x="11550" y="21550"/>
                </a:cubicBezTo>
                <a:lnTo>
                  <a:pt x="20964" y="20319"/>
                </a:lnTo>
                <a:cubicBezTo>
                  <a:pt x="21152" y="20297"/>
                  <a:pt x="21309" y="20264"/>
                  <a:pt x="21420" y="20223"/>
                </a:cubicBezTo>
                <a:cubicBezTo>
                  <a:pt x="21534" y="20180"/>
                  <a:pt x="21594" y="20132"/>
                  <a:pt x="21592" y="20082"/>
                </a:cubicBezTo>
                <a:lnTo>
                  <a:pt x="21583" y="1540"/>
                </a:lnTo>
                <a:cubicBezTo>
                  <a:pt x="21589" y="1492"/>
                  <a:pt x="21545" y="1445"/>
                  <a:pt x="21455" y="1402"/>
                </a:cubicBezTo>
                <a:cubicBezTo>
                  <a:pt x="21358" y="1355"/>
                  <a:pt x="21210" y="1315"/>
                  <a:pt x="21026" y="1285"/>
                </a:cubicBezTo>
                <a:lnTo>
                  <a:pt x="11459" y="34"/>
                </a:lnTo>
                <a:cubicBezTo>
                  <a:pt x="11255" y="12"/>
                  <a:pt x="11032" y="1"/>
                  <a:pt x="10805" y="0"/>
                </a:cubicBezTo>
                <a:cubicBezTo>
                  <a:pt x="10579" y="0"/>
                  <a:pt x="10356" y="11"/>
                  <a:pt x="10151" y="33"/>
                </a:cubicBezTo>
                <a:close/>
              </a:path>
            </a:pathLst>
          </a:custGeom>
          <a:solidFill>
            <a:srgbClr val="FFFFFF"/>
          </a:solidFill>
          <a:ln w="12700" cap="flat">
            <a:solidFill>
              <a:srgbClr val="F37D63"/>
            </a:solidFill>
            <a:miter lim="400000"/>
          </a:ln>
          <a:effectLst/>
        </p:spPr>
        <p:txBody>
          <a:bodyPr wrap="square" lIns="22859" tIns="22859" rIns="22859" bIns="22859" numCol="1" anchor="t">
            <a:noAutofit/>
          </a:bodyPr>
          <a:lstStyle/>
          <a:p>
            <a:endParaRPr sz="900" dirty="0"/>
          </a:p>
        </p:txBody>
      </p:sp>
      <p:sp>
        <p:nvSpPr>
          <p:cNvPr id="52" name="Shape">
            <a:extLst>
              <a:ext uri="{FF2B5EF4-FFF2-40B4-BE49-F238E27FC236}">
                <a16:creationId xmlns:a16="http://schemas.microsoft.com/office/drawing/2014/main" id="{159BBC32-A921-8444-0417-B4BFDE93D2B1}"/>
              </a:ext>
            </a:extLst>
          </p:cNvPr>
          <p:cNvSpPr/>
          <p:nvPr/>
        </p:nvSpPr>
        <p:spPr>
          <a:xfrm rot="5400000">
            <a:off x="5523828" y="1752854"/>
            <a:ext cx="2524426" cy="8215251"/>
          </a:xfrm>
          <a:custGeom>
            <a:avLst/>
            <a:gdLst/>
            <a:ahLst/>
            <a:cxnLst>
              <a:cxn ang="0">
                <a:pos x="wd2" y="hd2"/>
              </a:cxn>
              <a:cxn ang="5400000">
                <a:pos x="wd2" y="hd2"/>
              </a:cxn>
              <a:cxn ang="10800000">
                <a:pos x="wd2" y="hd2"/>
              </a:cxn>
              <a:cxn ang="16200000">
                <a:pos x="wd2" y="hd2"/>
              </a:cxn>
            </a:cxnLst>
            <a:rect l="0" t="0" r="r" b="b"/>
            <a:pathLst>
              <a:path w="21592" h="21595" extrusionOk="0">
                <a:moveTo>
                  <a:pt x="10151" y="33"/>
                </a:moveTo>
                <a:lnTo>
                  <a:pt x="667" y="1273"/>
                </a:lnTo>
                <a:cubicBezTo>
                  <a:pt x="487" y="1298"/>
                  <a:pt x="333" y="1331"/>
                  <a:pt x="219" y="1371"/>
                </a:cubicBezTo>
                <a:cubicBezTo>
                  <a:pt x="97" y="1413"/>
                  <a:pt x="22" y="1461"/>
                  <a:pt x="1" y="1511"/>
                </a:cubicBezTo>
                <a:lnTo>
                  <a:pt x="1" y="20068"/>
                </a:lnTo>
                <a:cubicBezTo>
                  <a:pt x="-6" y="20115"/>
                  <a:pt x="41" y="20161"/>
                  <a:pt x="136" y="20203"/>
                </a:cubicBezTo>
                <a:cubicBezTo>
                  <a:pt x="240" y="20248"/>
                  <a:pt x="398" y="20286"/>
                  <a:pt x="592" y="20312"/>
                </a:cubicBezTo>
                <a:lnTo>
                  <a:pt x="10160" y="21560"/>
                </a:lnTo>
                <a:cubicBezTo>
                  <a:pt x="10405" y="21588"/>
                  <a:pt x="10680" y="21600"/>
                  <a:pt x="10954" y="21594"/>
                </a:cubicBezTo>
                <a:cubicBezTo>
                  <a:pt x="11165" y="21590"/>
                  <a:pt x="11368" y="21574"/>
                  <a:pt x="11550" y="21550"/>
                </a:cubicBezTo>
                <a:lnTo>
                  <a:pt x="20964" y="20319"/>
                </a:lnTo>
                <a:cubicBezTo>
                  <a:pt x="21152" y="20297"/>
                  <a:pt x="21309" y="20264"/>
                  <a:pt x="21420" y="20223"/>
                </a:cubicBezTo>
                <a:cubicBezTo>
                  <a:pt x="21534" y="20180"/>
                  <a:pt x="21594" y="20132"/>
                  <a:pt x="21592" y="20082"/>
                </a:cubicBezTo>
                <a:lnTo>
                  <a:pt x="21583" y="1540"/>
                </a:lnTo>
                <a:cubicBezTo>
                  <a:pt x="21589" y="1492"/>
                  <a:pt x="21545" y="1445"/>
                  <a:pt x="21455" y="1402"/>
                </a:cubicBezTo>
                <a:cubicBezTo>
                  <a:pt x="21358" y="1355"/>
                  <a:pt x="21210" y="1315"/>
                  <a:pt x="21026" y="1285"/>
                </a:cubicBezTo>
                <a:lnTo>
                  <a:pt x="11459" y="34"/>
                </a:lnTo>
                <a:cubicBezTo>
                  <a:pt x="11255" y="12"/>
                  <a:pt x="11032" y="1"/>
                  <a:pt x="10805" y="0"/>
                </a:cubicBezTo>
                <a:cubicBezTo>
                  <a:pt x="10579" y="0"/>
                  <a:pt x="10356" y="11"/>
                  <a:pt x="10151" y="33"/>
                </a:cubicBezTo>
                <a:close/>
              </a:path>
            </a:pathLst>
          </a:custGeom>
          <a:solidFill>
            <a:srgbClr val="F37D63"/>
          </a:solidFill>
          <a:ln w="12700" cap="flat">
            <a:noFill/>
            <a:miter lim="400000"/>
          </a:ln>
          <a:effectLst/>
        </p:spPr>
        <p:txBody>
          <a:bodyPr wrap="square" lIns="22859" tIns="22859" rIns="22859" bIns="22859" numCol="1" anchor="t">
            <a:noAutofit/>
          </a:bodyPr>
          <a:lstStyle/>
          <a:p>
            <a:endParaRPr sz="900" dirty="0"/>
          </a:p>
        </p:txBody>
      </p:sp>
      <p:sp>
        <p:nvSpPr>
          <p:cNvPr id="54"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id="{7701D68F-A1A5-B40A-DBC5-149BBB12E807}"/>
              </a:ext>
            </a:extLst>
          </p:cNvPr>
          <p:cNvSpPr txBox="1"/>
          <p:nvPr/>
        </p:nvSpPr>
        <p:spPr>
          <a:xfrm>
            <a:off x="3074844" y="4726784"/>
            <a:ext cx="7355917" cy="2233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nSpc>
                <a:spcPct val="130000"/>
              </a:lnSpc>
              <a:defRPr sz="2000">
                <a:solidFill>
                  <a:srgbClr val="F7F5F6"/>
                </a:solidFill>
                <a:latin typeface="Barlow SemiBold"/>
                <a:ea typeface="Barlow SemiBold"/>
                <a:cs typeface="Barlow SemiBold"/>
                <a:sym typeface="Barlow SemiBold"/>
              </a:defRPr>
            </a:lvl1pPr>
          </a:lstStyle>
          <a:p>
            <a:r>
              <a:rPr lang="en-US" sz="2800" dirty="0">
                <a:solidFill>
                  <a:schemeClr val="bg1"/>
                </a:solidFill>
                <a:latin typeface="Helvetica Neue"/>
                <a:sym typeface="Helvetica Neue"/>
              </a:rPr>
              <a:t>The Technological Business Units area will support the production and development of low-impact, high-technology products and services, including: </a:t>
            </a:r>
            <a:endParaRPr sz="2400" dirty="0">
              <a:solidFill>
                <a:schemeClr val="bg1"/>
              </a:solidFill>
              <a:latin typeface="Helvetica Neue"/>
              <a:sym typeface="Helvetica Neue"/>
            </a:endParaRPr>
          </a:p>
        </p:txBody>
      </p:sp>
      <p:sp>
        <p:nvSpPr>
          <p:cNvPr id="59" name="TextBox 58">
            <a:extLst>
              <a:ext uri="{FF2B5EF4-FFF2-40B4-BE49-F238E27FC236}">
                <a16:creationId xmlns:a16="http://schemas.microsoft.com/office/drawing/2014/main" id="{75849C94-0A09-E5D1-BBF2-F93673BF5A0D}"/>
              </a:ext>
            </a:extLst>
          </p:cNvPr>
          <p:cNvSpPr txBox="1"/>
          <p:nvPr/>
        </p:nvSpPr>
        <p:spPr>
          <a:xfrm>
            <a:off x="2096753" y="7323614"/>
            <a:ext cx="9196041"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spcAft>
                <a:spcPts val="1200"/>
              </a:spcAft>
              <a:buClr>
                <a:srgbClr val="F37D63"/>
              </a:buClr>
              <a:buFont typeface="Arial" panose="020B0604020202020204" pitchFamily="34" charset="0"/>
              <a:buChar char="•"/>
            </a:pPr>
            <a:r>
              <a:rPr lang="en-US" sz="2400" b="0" dirty="0">
                <a:solidFill>
                  <a:schemeClr val="tx2"/>
                </a:solidFill>
              </a:rPr>
              <a:t>Telecommunications and Microelectronics</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Smart Systems of Automatic Control</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Information and Communication Technologies (ICT)</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Biomedical Engineering and Robotics</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Energy and Environmental Technologies</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Advanced Networks and Technological Developments</a:t>
            </a:r>
          </a:p>
          <a:p>
            <a:pPr marL="457200" indent="-457200" algn="just">
              <a:spcAft>
                <a:spcPts val="1200"/>
              </a:spcAft>
              <a:buClr>
                <a:srgbClr val="F37D63"/>
              </a:buClr>
              <a:buFont typeface="Arial" panose="020B0604020202020204" pitchFamily="34" charset="0"/>
              <a:buChar char="•"/>
            </a:pPr>
            <a:r>
              <a:rPr lang="en-US" sz="2400" b="0" dirty="0">
                <a:solidFill>
                  <a:schemeClr val="tx2"/>
                </a:solidFill>
              </a:rPr>
              <a:t>Maintenance of Information Technology Software</a:t>
            </a:r>
          </a:p>
        </p:txBody>
      </p:sp>
      <p:sp>
        <p:nvSpPr>
          <p:cNvPr id="88" name="Shape">
            <a:extLst>
              <a:ext uri="{FF2B5EF4-FFF2-40B4-BE49-F238E27FC236}">
                <a16:creationId xmlns:a16="http://schemas.microsoft.com/office/drawing/2014/main" id="{51ED96E4-1BB5-0B7F-45D5-8C8CAE6D992C}"/>
              </a:ext>
            </a:extLst>
          </p:cNvPr>
          <p:cNvSpPr/>
          <p:nvPr/>
        </p:nvSpPr>
        <p:spPr>
          <a:xfrm rot="5400000">
            <a:off x="14436069" y="2977980"/>
            <a:ext cx="6650738" cy="10721728"/>
          </a:xfrm>
          <a:custGeom>
            <a:avLst/>
            <a:gdLst/>
            <a:ahLst/>
            <a:cxnLst>
              <a:cxn ang="0">
                <a:pos x="wd2" y="hd2"/>
              </a:cxn>
              <a:cxn ang="5400000">
                <a:pos x="wd2" y="hd2"/>
              </a:cxn>
              <a:cxn ang="10800000">
                <a:pos x="wd2" y="hd2"/>
              </a:cxn>
              <a:cxn ang="16200000">
                <a:pos x="wd2" y="hd2"/>
              </a:cxn>
            </a:cxnLst>
            <a:rect l="0" t="0" r="r" b="b"/>
            <a:pathLst>
              <a:path w="21592" h="21595" extrusionOk="0">
                <a:moveTo>
                  <a:pt x="10151" y="33"/>
                </a:moveTo>
                <a:lnTo>
                  <a:pt x="667" y="1273"/>
                </a:lnTo>
                <a:cubicBezTo>
                  <a:pt x="487" y="1298"/>
                  <a:pt x="333" y="1331"/>
                  <a:pt x="219" y="1371"/>
                </a:cubicBezTo>
                <a:cubicBezTo>
                  <a:pt x="97" y="1413"/>
                  <a:pt x="22" y="1461"/>
                  <a:pt x="1" y="1511"/>
                </a:cubicBezTo>
                <a:lnTo>
                  <a:pt x="1" y="20068"/>
                </a:lnTo>
                <a:cubicBezTo>
                  <a:pt x="-6" y="20115"/>
                  <a:pt x="41" y="20161"/>
                  <a:pt x="136" y="20203"/>
                </a:cubicBezTo>
                <a:cubicBezTo>
                  <a:pt x="240" y="20248"/>
                  <a:pt x="398" y="20286"/>
                  <a:pt x="592" y="20312"/>
                </a:cubicBezTo>
                <a:lnTo>
                  <a:pt x="10160" y="21560"/>
                </a:lnTo>
                <a:cubicBezTo>
                  <a:pt x="10405" y="21588"/>
                  <a:pt x="10680" y="21600"/>
                  <a:pt x="10954" y="21594"/>
                </a:cubicBezTo>
                <a:cubicBezTo>
                  <a:pt x="11165" y="21590"/>
                  <a:pt x="11368" y="21574"/>
                  <a:pt x="11550" y="21550"/>
                </a:cubicBezTo>
                <a:lnTo>
                  <a:pt x="20964" y="20319"/>
                </a:lnTo>
                <a:cubicBezTo>
                  <a:pt x="21152" y="20297"/>
                  <a:pt x="21309" y="20264"/>
                  <a:pt x="21420" y="20223"/>
                </a:cubicBezTo>
                <a:cubicBezTo>
                  <a:pt x="21534" y="20180"/>
                  <a:pt x="21594" y="20132"/>
                  <a:pt x="21592" y="20082"/>
                </a:cubicBezTo>
                <a:lnTo>
                  <a:pt x="21583" y="1540"/>
                </a:lnTo>
                <a:cubicBezTo>
                  <a:pt x="21589" y="1492"/>
                  <a:pt x="21545" y="1445"/>
                  <a:pt x="21455" y="1402"/>
                </a:cubicBezTo>
                <a:cubicBezTo>
                  <a:pt x="21358" y="1355"/>
                  <a:pt x="21210" y="1315"/>
                  <a:pt x="21026" y="1285"/>
                </a:cubicBezTo>
                <a:lnTo>
                  <a:pt x="11459" y="34"/>
                </a:lnTo>
                <a:cubicBezTo>
                  <a:pt x="11255" y="12"/>
                  <a:pt x="11032" y="1"/>
                  <a:pt x="10805" y="0"/>
                </a:cubicBezTo>
                <a:cubicBezTo>
                  <a:pt x="10579" y="0"/>
                  <a:pt x="10356" y="11"/>
                  <a:pt x="10151" y="33"/>
                </a:cubicBezTo>
                <a:close/>
              </a:path>
            </a:pathLst>
          </a:custGeom>
          <a:solidFill>
            <a:srgbClr val="FFFFFF"/>
          </a:solidFill>
          <a:ln w="12700" cap="flat">
            <a:solidFill>
              <a:srgbClr val="A97E38"/>
            </a:solidFill>
            <a:miter lim="400000"/>
          </a:ln>
          <a:effectLst/>
        </p:spPr>
        <p:txBody>
          <a:bodyPr wrap="square" lIns="22859" tIns="22859" rIns="22859" bIns="22859" numCol="1" anchor="t">
            <a:noAutofit/>
          </a:bodyPr>
          <a:lstStyle/>
          <a:p>
            <a:endParaRPr sz="900" dirty="0"/>
          </a:p>
        </p:txBody>
      </p:sp>
      <p:sp>
        <p:nvSpPr>
          <p:cNvPr id="89" name="Shape">
            <a:extLst>
              <a:ext uri="{FF2B5EF4-FFF2-40B4-BE49-F238E27FC236}">
                <a16:creationId xmlns:a16="http://schemas.microsoft.com/office/drawing/2014/main" id="{0470E922-D314-AE0D-9B5E-2867CD147FDC}"/>
              </a:ext>
            </a:extLst>
          </p:cNvPr>
          <p:cNvSpPr/>
          <p:nvPr/>
        </p:nvSpPr>
        <p:spPr>
          <a:xfrm rot="5400000">
            <a:off x="16528250" y="1752855"/>
            <a:ext cx="2524427" cy="8215251"/>
          </a:xfrm>
          <a:custGeom>
            <a:avLst/>
            <a:gdLst/>
            <a:ahLst/>
            <a:cxnLst>
              <a:cxn ang="0">
                <a:pos x="wd2" y="hd2"/>
              </a:cxn>
              <a:cxn ang="5400000">
                <a:pos x="wd2" y="hd2"/>
              </a:cxn>
              <a:cxn ang="10800000">
                <a:pos x="wd2" y="hd2"/>
              </a:cxn>
              <a:cxn ang="16200000">
                <a:pos x="wd2" y="hd2"/>
              </a:cxn>
            </a:cxnLst>
            <a:rect l="0" t="0" r="r" b="b"/>
            <a:pathLst>
              <a:path w="21592" h="21595" extrusionOk="0">
                <a:moveTo>
                  <a:pt x="10151" y="33"/>
                </a:moveTo>
                <a:lnTo>
                  <a:pt x="667" y="1273"/>
                </a:lnTo>
                <a:cubicBezTo>
                  <a:pt x="487" y="1298"/>
                  <a:pt x="333" y="1331"/>
                  <a:pt x="219" y="1371"/>
                </a:cubicBezTo>
                <a:cubicBezTo>
                  <a:pt x="97" y="1413"/>
                  <a:pt x="22" y="1461"/>
                  <a:pt x="1" y="1511"/>
                </a:cubicBezTo>
                <a:lnTo>
                  <a:pt x="1" y="20068"/>
                </a:lnTo>
                <a:cubicBezTo>
                  <a:pt x="-6" y="20115"/>
                  <a:pt x="41" y="20161"/>
                  <a:pt x="136" y="20203"/>
                </a:cubicBezTo>
                <a:cubicBezTo>
                  <a:pt x="240" y="20248"/>
                  <a:pt x="398" y="20286"/>
                  <a:pt x="592" y="20312"/>
                </a:cubicBezTo>
                <a:lnTo>
                  <a:pt x="10160" y="21560"/>
                </a:lnTo>
                <a:cubicBezTo>
                  <a:pt x="10405" y="21588"/>
                  <a:pt x="10680" y="21600"/>
                  <a:pt x="10954" y="21594"/>
                </a:cubicBezTo>
                <a:cubicBezTo>
                  <a:pt x="11165" y="21590"/>
                  <a:pt x="11368" y="21574"/>
                  <a:pt x="11550" y="21550"/>
                </a:cubicBezTo>
                <a:lnTo>
                  <a:pt x="20964" y="20319"/>
                </a:lnTo>
                <a:cubicBezTo>
                  <a:pt x="21152" y="20297"/>
                  <a:pt x="21309" y="20264"/>
                  <a:pt x="21420" y="20223"/>
                </a:cubicBezTo>
                <a:cubicBezTo>
                  <a:pt x="21534" y="20180"/>
                  <a:pt x="21594" y="20132"/>
                  <a:pt x="21592" y="20082"/>
                </a:cubicBezTo>
                <a:lnTo>
                  <a:pt x="21583" y="1540"/>
                </a:lnTo>
                <a:cubicBezTo>
                  <a:pt x="21589" y="1492"/>
                  <a:pt x="21545" y="1445"/>
                  <a:pt x="21455" y="1402"/>
                </a:cubicBezTo>
                <a:cubicBezTo>
                  <a:pt x="21358" y="1355"/>
                  <a:pt x="21210" y="1315"/>
                  <a:pt x="21026" y="1285"/>
                </a:cubicBezTo>
                <a:lnTo>
                  <a:pt x="11459" y="34"/>
                </a:lnTo>
                <a:cubicBezTo>
                  <a:pt x="11255" y="12"/>
                  <a:pt x="11032" y="1"/>
                  <a:pt x="10805" y="0"/>
                </a:cubicBezTo>
                <a:cubicBezTo>
                  <a:pt x="10579" y="0"/>
                  <a:pt x="10356" y="11"/>
                  <a:pt x="10151" y="33"/>
                </a:cubicBezTo>
                <a:close/>
              </a:path>
            </a:pathLst>
          </a:custGeom>
          <a:solidFill>
            <a:srgbClr val="A97E38"/>
          </a:solidFill>
          <a:ln w="12700" cap="flat">
            <a:noFill/>
            <a:miter lim="400000"/>
          </a:ln>
          <a:effectLst/>
        </p:spPr>
        <p:txBody>
          <a:bodyPr wrap="square" lIns="22859" tIns="22859" rIns="22859" bIns="22859" numCol="1" anchor="t">
            <a:noAutofit/>
          </a:bodyPr>
          <a:lstStyle/>
          <a:p>
            <a:endParaRPr sz="900" dirty="0"/>
          </a:p>
        </p:txBody>
      </p:sp>
      <p:sp>
        <p:nvSpPr>
          <p:cNvPr id="90"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id="{169373E7-2328-255A-CB0D-3D66F847EA4E}"/>
              </a:ext>
            </a:extLst>
          </p:cNvPr>
          <p:cNvSpPr txBox="1"/>
          <p:nvPr/>
        </p:nvSpPr>
        <p:spPr>
          <a:xfrm>
            <a:off x="14224916" y="4726784"/>
            <a:ext cx="7287468" cy="2233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nSpc>
                <a:spcPct val="130000"/>
              </a:lnSpc>
              <a:defRPr sz="2000">
                <a:solidFill>
                  <a:srgbClr val="F7F5F6"/>
                </a:solidFill>
                <a:latin typeface="Barlow SemiBold"/>
                <a:ea typeface="Barlow SemiBold"/>
                <a:cs typeface="Barlow SemiBold"/>
                <a:sym typeface="Barlow SemiBold"/>
              </a:defRPr>
            </a:lvl1pPr>
          </a:lstStyle>
          <a:p>
            <a:r>
              <a:rPr lang="en-US" sz="2800" dirty="0">
                <a:solidFill>
                  <a:schemeClr val="bg1"/>
                </a:solidFill>
                <a:latin typeface="Helvetica Neue"/>
                <a:sym typeface="Helvetica Neue"/>
              </a:rPr>
              <a:t>Additionally, complementary facilities will be permitted in this area to enhance research and innovation activities, such as: </a:t>
            </a:r>
            <a:endParaRPr sz="2400" dirty="0">
              <a:solidFill>
                <a:schemeClr val="bg1"/>
              </a:solidFill>
              <a:latin typeface="Helvetica Neue"/>
              <a:sym typeface="Helvetica Neue"/>
            </a:endParaRPr>
          </a:p>
        </p:txBody>
      </p:sp>
      <p:sp>
        <p:nvSpPr>
          <p:cNvPr id="91" name="TextBox 90">
            <a:extLst>
              <a:ext uri="{FF2B5EF4-FFF2-40B4-BE49-F238E27FC236}">
                <a16:creationId xmlns:a16="http://schemas.microsoft.com/office/drawing/2014/main" id="{5985ADAA-C77E-9C36-AC78-F400AE9E8D28}"/>
              </a:ext>
            </a:extLst>
          </p:cNvPr>
          <p:cNvSpPr txBox="1"/>
          <p:nvPr/>
        </p:nvSpPr>
        <p:spPr>
          <a:xfrm>
            <a:off x="13163417" y="7323614"/>
            <a:ext cx="9196041"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spcAft>
                <a:spcPts val="1200"/>
              </a:spcAft>
              <a:buClr>
                <a:srgbClr val="A97E38"/>
              </a:buClr>
              <a:buFont typeface="Arial" panose="020B0604020202020204" pitchFamily="34" charset="0"/>
              <a:buChar char="•"/>
            </a:pPr>
            <a:r>
              <a:rPr lang="en-US" sz="2400" b="0" dirty="0">
                <a:solidFill>
                  <a:schemeClr val="tx2"/>
                </a:solidFill>
              </a:rPr>
              <a:t>Research Centres</a:t>
            </a:r>
          </a:p>
          <a:p>
            <a:pPr marL="457200" indent="-457200" algn="just">
              <a:spcAft>
                <a:spcPts val="1200"/>
              </a:spcAft>
              <a:buClr>
                <a:srgbClr val="A97E38"/>
              </a:buClr>
              <a:buFont typeface="Arial" panose="020B0604020202020204" pitchFamily="34" charset="0"/>
              <a:buChar char="•"/>
            </a:pPr>
            <a:r>
              <a:rPr lang="en-US" sz="2400" b="0" dirty="0">
                <a:solidFill>
                  <a:schemeClr val="tx2"/>
                </a:solidFill>
              </a:rPr>
              <a:t>Education Buildings and University Units </a:t>
            </a:r>
          </a:p>
          <a:p>
            <a:pPr marL="457200" indent="-457200" algn="just">
              <a:spcAft>
                <a:spcPts val="1200"/>
              </a:spcAft>
              <a:buClr>
                <a:srgbClr val="A97E38"/>
              </a:buClr>
              <a:buFont typeface="Arial" panose="020B0604020202020204" pitchFamily="34" charset="0"/>
              <a:buChar char="•"/>
            </a:pPr>
            <a:r>
              <a:rPr lang="en-US" sz="2400" b="0" dirty="0">
                <a:solidFill>
                  <a:schemeClr val="tx2"/>
                </a:solidFill>
              </a:rPr>
              <a:t>Professional Laboratories</a:t>
            </a:r>
          </a:p>
          <a:p>
            <a:pPr marL="457200" indent="-457200" algn="just">
              <a:spcAft>
                <a:spcPts val="1200"/>
              </a:spcAft>
              <a:buClr>
                <a:srgbClr val="A97E38"/>
              </a:buClr>
              <a:buFont typeface="Arial" panose="020B0604020202020204" pitchFamily="34" charset="0"/>
              <a:buChar char="•"/>
            </a:pPr>
            <a:r>
              <a:rPr lang="en-US" sz="2400" b="0" dirty="0">
                <a:solidFill>
                  <a:schemeClr val="tx2"/>
                </a:solidFill>
              </a:rPr>
              <a:t>Data Management </a:t>
            </a:r>
            <a:r>
              <a:rPr lang="en-US" sz="2400" b="0" dirty="0" err="1">
                <a:solidFill>
                  <a:schemeClr val="tx2"/>
                </a:solidFill>
              </a:rPr>
              <a:t>Centres</a:t>
            </a:r>
            <a:endParaRPr lang="en-US" sz="2400" b="0" dirty="0">
              <a:solidFill>
                <a:schemeClr val="tx2"/>
              </a:solidFill>
            </a:endParaRPr>
          </a:p>
          <a:p>
            <a:pPr marL="457200" indent="-457200" algn="just">
              <a:spcAft>
                <a:spcPts val="1200"/>
              </a:spcAft>
              <a:buClr>
                <a:srgbClr val="A97E38"/>
              </a:buClr>
              <a:buFont typeface="Arial" panose="020B0604020202020204" pitchFamily="34" charset="0"/>
              <a:buChar char="•"/>
            </a:pPr>
            <a:r>
              <a:rPr lang="en-US" sz="2400" b="0" dirty="0">
                <a:solidFill>
                  <a:schemeClr val="tx2"/>
                </a:solidFill>
              </a:rPr>
              <a:t>Facilities and production lines for the development and production of innovative products and services, in line with the EU’s Strategic Technologies for Europe Platform regulation in the following areas: </a:t>
            </a:r>
            <a:r>
              <a:rPr lang="en-US" sz="2400" dirty="0">
                <a:solidFill>
                  <a:schemeClr val="tx2"/>
                </a:solidFill>
              </a:rPr>
              <a:t>Digital and Deep Technology Innovation</a:t>
            </a:r>
            <a:r>
              <a:rPr lang="en-US" sz="2400" b="0" dirty="0">
                <a:solidFill>
                  <a:schemeClr val="tx2"/>
                </a:solidFill>
              </a:rPr>
              <a:t>, </a:t>
            </a:r>
            <a:r>
              <a:rPr lang="en-US" sz="2400" dirty="0">
                <a:solidFill>
                  <a:schemeClr val="tx2"/>
                </a:solidFill>
              </a:rPr>
              <a:t>Clean and resource efficient technologies</a:t>
            </a:r>
            <a:r>
              <a:rPr lang="en-US" sz="2400" b="0" dirty="0">
                <a:solidFill>
                  <a:schemeClr val="tx2"/>
                </a:solidFill>
              </a:rPr>
              <a:t>, </a:t>
            </a:r>
            <a:r>
              <a:rPr lang="en-US" sz="2400" dirty="0">
                <a:solidFill>
                  <a:schemeClr val="tx2"/>
                </a:solidFill>
              </a:rPr>
              <a:t>Biotechnologies</a:t>
            </a:r>
            <a:endParaRPr lang="en-US" sz="2400" dirty="0">
              <a:solidFill>
                <a:schemeClr val="tx2"/>
              </a:solidFill>
              <a:highlight>
                <a:srgbClr val="FFFF00"/>
              </a:highlight>
            </a:endParaRPr>
          </a:p>
        </p:txBody>
      </p:sp>
    </p:spTree>
    <p:extLst>
      <p:ext uri="{BB962C8B-B14F-4D97-AF65-F5344CB8AC3E}">
        <p14:creationId xmlns:p14="http://schemas.microsoft.com/office/powerpoint/2010/main" val="26767791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p:bldP spid="59" grpId="0"/>
      <p:bldP spid="88" grpId="0" animBg="1"/>
      <p:bldP spid="89" grpId="0" animBg="1"/>
      <p:bldP spid="90"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CB6C-E382-E88D-E2F5-D05F8735292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7B00E-4CCD-A9E0-621D-B3A7AF57FBCA}"/>
              </a:ext>
            </a:extLst>
          </p:cNvPr>
          <p:cNvSpPr>
            <a:spLocks noGrp="1"/>
          </p:cNvSpPr>
          <p:nvPr>
            <p:ph type="sldNum" sz="quarter" idx="2"/>
          </p:nvPr>
        </p:nvSpPr>
        <p:spPr/>
        <p:txBody>
          <a:bodyPr/>
          <a:lstStyle/>
          <a:p>
            <a:fld id="{86CB4B4D-7CA3-9044-876B-883B54F8677D}" type="slidenum">
              <a:rPr lang="el-GR" smtClean="0"/>
              <a:pPr/>
              <a:t>9</a:t>
            </a:fld>
            <a:endParaRPr lang="el-GR" dirty="0"/>
          </a:p>
        </p:txBody>
      </p:sp>
      <p:sp>
        <p:nvSpPr>
          <p:cNvPr id="3" name="TextBox 2">
            <a:extLst>
              <a:ext uri="{FF2B5EF4-FFF2-40B4-BE49-F238E27FC236}">
                <a16:creationId xmlns:a16="http://schemas.microsoft.com/office/drawing/2014/main" id="{362B4717-35F7-EC3A-AB9F-9BC351305B25}"/>
              </a:ext>
            </a:extLst>
          </p:cNvPr>
          <p:cNvSpPr txBox="1"/>
          <p:nvPr/>
        </p:nvSpPr>
        <p:spPr>
          <a:xfrm>
            <a:off x="1210617" y="1006815"/>
            <a:ext cx="220964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A97E38"/>
                </a:solidFill>
                <a:effectLst/>
                <a:uFillTx/>
                <a:latin typeface="Helvetica Neue"/>
                <a:ea typeface="Helvetica Neue"/>
                <a:cs typeface="Helvetica Neue"/>
                <a:sym typeface="Helvetica Neue"/>
              </a:rPr>
              <a:t>The Investor</a:t>
            </a:r>
            <a:r>
              <a:rPr kumimoji="0" lang="en-US" sz="6000" b="1" i="0" u="none" strike="noStrike" cap="none" spc="0" normalizeH="0" dirty="0">
                <a:ln>
                  <a:noFill/>
                </a:ln>
                <a:solidFill>
                  <a:srgbClr val="A97E38"/>
                </a:solidFill>
                <a:effectLst/>
                <a:uFillTx/>
                <a:latin typeface="Helvetica Neue"/>
                <a:ea typeface="Helvetica Neue"/>
                <a:cs typeface="Helvetica Neue"/>
                <a:sym typeface="Helvetica Neue"/>
              </a:rPr>
              <a:t> and Government share responsibilities </a:t>
            </a:r>
            <a:endParaRPr kumimoji="0" lang="el-GR" sz="3000" b="1" i="0" u="none" strike="noStrike" cap="none" spc="0" normalizeH="0" baseline="0" dirty="0">
              <a:ln>
                <a:noFill/>
              </a:ln>
              <a:solidFill>
                <a:srgbClr val="A97E38"/>
              </a:solidFill>
              <a:effectLst/>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C43841F4-F199-486D-78A3-9BBDE7ACC380}"/>
              </a:ext>
            </a:extLst>
          </p:cNvPr>
          <p:cNvCxnSpPr/>
          <p:nvPr/>
        </p:nvCxnSpPr>
        <p:spPr>
          <a:xfrm>
            <a:off x="0" y="2316480"/>
            <a:ext cx="15687040" cy="0"/>
          </a:xfrm>
          <a:prstGeom prst="line">
            <a:avLst/>
          </a:prstGeom>
          <a:noFill/>
          <a:ln w="76200" cap="flat">
            <a:solidFill>
              <a:srgbClr val="A97E38"/>
            </a:solidFill>
            <a:prstDash val="solid"/>
            <a:miter lim="400000"/>
          </a:ln>
          <a:effectLst/>
          <a:sp3d/>
        </p:spPr>
        <p:style>
          <a:lnRef idx="0">
            <a:scrgbClr r="0" g="0" b="0"/>
          </a:lnRef>
          <a:fillRef idx="0">
            <a:scrgbClr r="0" g="0" b="0"/>
          </a:fillRef>
          <a:effectRef idx="0">
            <a:scrgbClr r="0" g="0" b="0"/>
          </a:effectRef>
          <a:fontRef idx="none"/>
        </p:style>
      </p:cxnSp>
      <p:sp>
        <p:nvSpPr>
          <p:cNvPr id="5" name="Rounded Rectangle">
            <a:extLst>
              <a:ext uri="{FF2B5EF4-FFF2-40B4-BE49-F238E27FC236}">
                <a16:creationId xmlns:a16="http://schemas.microsoft.com/office/drawing/2014/main" id="{F3DDE5BF-4946-BFD1-52F3-E3838BA82D6E}"/>
              </a:ext>
            </a:extLst>
          </p:cNvPr>
          <p:cNvSpPr/>
          <p:nvPr/>
        </p:nvSpPr>
        <p:spPr>
          <a:xfrm>
            <a:off x="2003097" y="3819452"/>
            <a:ext cx="9944445" cy="7762946"/>
          </a:xfrm>
          <a:prstGeom prst="roundRect">
            <a:avLst>
              <a:gd name="adj" fmla="val 5556"/>
            </a:avLst>
          </a:prstGeom>
          <a:solidFill>
            <a:srgbClr val="CF7D7A"/>
          </a:solidFill>
          <a:ln w="12700">
            <a:miter lim="400000"/>
          </a:ln>
        </p:spPr>
        <p:txBody>
          <a:bodyPr lIns="0" tIns="0" rIns="0" bIns="0" anchor="ctr"/>
          <a:lstStyle/>
          <a:p>
            <a:endParaRPr sz="900" dirty="0"/>
          </a:p>
        </p:txBody>
      </p:sp>
      <p:sp>
        <p:nvSpPr>
          <p:cNvPr id="6" name="Shape">
            <a:extLst>
              <a:ext uri="{FF2B5EF4-FFF2-40B4-BE49-F238E27FC236}">
                <a16:creationId xmlns:a16="http://schemas.microsoft.com/office/drawing/2014/main" id="{77B106C7-5480-72B4-C1F0-ED35C52A77B4}"/>
              </a:ext>
            </a:extLst>
          </p:cNvPr>
          <p:cNvSpPr/>
          <p:nvPr/>
        </p:nvSpPr>
        <p:spPr>
          <a:xfrm>
            <a:off x="5105882" y="2641606"/>
            <a:ext cx="3738879" cy="2374194"/>
          </a:xfrm>
          <a:custGeom>
            <a:avLst/>
            <a:gdLst/>
            <a:ahLst/>
            <a:cxnLst>
              <a:cxn ang="0">
                <a:pos x="wd2" y="hd2"/>
              </a:cxn>
              <a:cxn ang="5400000">
                <a:pos x="wd2" y="hd2"/>
              </a:cxn>
              <a:cxn ang="10800000">
                <a:pos x="wd2" y="hd2"/>
              </a:cxn>
              <a:cxn ang="16200000">
                <a:pos x="wd2" y="hd2"/>
              </a:cxn>
            </a:cxnLst>
            <a:rect l="0" t="0" r="r" b="b"/>
            <a:pathLst>
              <a:path w="21593" h="21597" extrusionOk="0">
                <a:moveTo>
                  <a:pt x="10796" y="0"/>
                </a:moveTo>
                <a:cubicBezTo>
                  <a:pt x="9339" y="0"/>
                  <a:pt x="7884" y="369"/>
                  <a:pt x="6772" y="1112"/>
                </a:cubicBezTo>
                <a:cubicBezTo>
                  <a:pt x="5695" y="1832"/>
                  <a:pt x="5152" y="2770"/>
                  <a:pt x="5117" y="3713"/>
                </a:cubicBezTo>
                <a:lnTo>
                  <a:pt x="2040" y="3713"/>
                </a:lnTo>
                <a:cubicBezTo>
                  <a:pt x="1560" y="3715"/>
                  <a:pt x="1096" y="3831"/>
                  <a:pt x="730" y="4039"/>
                </a:cubicBezTo>
                <a:cubicBezTo>
                  <a:pt x="270" y="4300"/>
                  <a:pt x="3" y="4680"/>
                  <a:pt x="0" y="5083"/>
                </a:cubicBezTo>
                <a:lnTo>
                  <a:pt x="0" y="14271"/>
                </a:lnTo>
                <a:cubicBezTo>
                  <a:pt x="2" y="14453"/>
                  <a:pt x="54" y="14634"/>
                  <a:pt x="149" y="14805"/>
                </a:cubicBezTo>
                <a:cubicBezTo>
                  <a:pt x="263" y="15010"/>
                  <a:pt x="440" y="15198"/>
                  <a:pt x="669" y="15355"/>
                </a:cubicBezTo>
                <a:lnTo>
                  <a:pt x="9346" y="21218"/>
                </a:lnTo>
                <a:cubicBezTo>
                  <a:pt x="9747" y="21463"/>
                  <a:pt x="10271" y="21600"/>
                  <a:pt x="10815" y="21597"/>
                </a:cubicBezTo>
                <a:cubicBezTo>
                  <a:pt x="11352" y="21594"/>
                  <a:pt x="11867" y="21456"/>
                  <a:pt x="12260" y="21212"/>
                </a:cubicBezTo>
                <a:lnTo>
                  <a:pt x="20794" y="15445"/>
                </a:lnTo>
                <a:cubicBezTo>
                  <a:pt x="21055" y="15288"/>
                  <a:pt x="21260" y="15093"/>
                  <a:pt x="21398" y="14877"/>
                </a:cubicBezTo>
                <a:cubicBezTo>
                  <a:pt x="21532" y="14666"/>
                  <a:pt x="21600" y="14440"/>
                  <a:pt x="21593" y="14212"/>
                </a:cubicBezTo>
                <a:lnTo>
                  <a:pt x="21579" y="5151"/>
                </a:lnTo>
                <a:cubicBezTo>
                  <a:pt x="21569" y="4813"/>
                  <a:pt x="21386" y="4487"/>
                  <a:pt x="21058" y="4229"/>
                </a:cubicBezTo>
                <a:cubicBezTo>
                  <a:pt x="20653" y="3909"/>
                  <a:pt x="20063" y="3721"/>
                  <a:pt x="19436" y="3707"/>
                </a:cubicBezTo>
                <a:lnTo>
                  <a:pt x="16476" y="3707"/>
                </a:lnTo>
                <a:cubicBezTo>
                  <a:pt x="16439" y="2766"/>
                  <a:pt x="15900" y="1830"/>
                  <a:pt x="14826" y="1112"/>
                </a:cubicBezTo>
                <a:cubicBezTo>
                  <a:pt x="13714" y="369"/>
                  <a:pt x="12254" y="0"/>
                  <a:pt x="10796" y="0"/>
                </a:cubicBezTo>
                <a:close/>
              </a:path>
            </a:pathLst>
          </a:custGeom>
          <a:solidFill>
            <a:srgbClr val="A97E38"/>
          </a:solidFill>
          <a:ln w="12700">
            <a:miter lim="400000"/>
          </a:ln>
        </p:spPr>
        <p:txBody>
          <a:bodyPr lIns="22859" tIns="22859" rIns="22859" bIns="22859"/>
          <a:lstStyle/>
          <a:p>
            <a:endParaRPr sz="900" dirty="0"/>
          </a:p>
        </p:txBody>
      </p:sp>
      <p:sp>
        <p:nvSpPr>
          <p:cNvPr id="17" name="Rounded Rectangle">
            <a:extLst>
              <a:ext uri="{FF2B5EF4-FFF2-40B4-BE49-F238E27FC236}">
                <a16:creationId xmlns:a16="http://schemas.microsoft.com/office/drawing/2014/main" id="{63173AC3-5478-11BF-F9BB-6018FE87E466}"/>
              </a:ext>
            </a:extLst>
          </p:cNvPr>
          <p:cNvSpPr/>
          <p:nvPr/>
        </p:nvSpPr>
        <p:spPr>
          <a:xfrm>
            <a:off x="12436458" y="3819453"/>
            <a:ext cx="9944445" cy="7762945"/>
          </a:xfrm>
          <a:prstGeom prst="roundRect">
            <a:avLst>
              <a:gd name="adj" fmla="val 5556"/>
            </a:avLst>
          </a:prstGeom>
          <a:solidFill>
            <a:srgbClr val="CF7D7A"/>
          </a:solidFill>
          <a:ln w="12700">
            <a:miter lim="400000"/>
          </a:ln>
        </p:spPr>
        <p:txBody>
          <a:bodyPr lIns="0" tIns="0" rIns="0" bIns="0" anchor="ctr"/>
          <a:lstStyle/>
          <a:p>
            <a:endParaRPr sz="900" dirty="0"/>
          </a:p>
        </p:txBody>
      </p:sp>
      <p:sp>
        <p:nvSpPr>
          <p:cNvPr id="18" name="Shape">
            <a:extLst>
              <a:ext uri="{FF2B5EF4-FFF2-40B4-BE49-F238E27FC236}">
                <a16:creationId xmlns:a16="http://schemas.microsoft.com/office/drawing/2014/main" id="{E18FB502-8E75-7EE6-A5EF-A8AA29C04099}"/>
              </a:ext>
            </a:extLst>
          </p:cNvPr>
          <p:cNvSpPr/>
          <p:nvPr/>
        </p:nvSpPr>
        <p:spPr>
          <a:xfrm>
            <a:off x="15539240" y="2641606"/>
            <a:ext cx="3738879" cy="2374194"/>
          </a:xfrm>
          <a:custGeom>
            <a:avLst/>
            <a:gdLst/>
            <a:ahLst/>
            <a:cxnLst>
              <a:cxn ang="0">
                <a:pos x="wd2" y="hd2"/>
              </a:cxn>
              <a:cxn ang="5400000">
                <a:pos x="wd2" y="hd2"/>
              </a:cxn>
              <a:cxn ang="10800000">
                <a:pos x="wd2" y="hd2"/>
              </a:cxn>
              <a:cxn ang="16200000">
                <a:pos x="wd2" y="hd2"/>
              </a:cxn>
            </a:cxnLst>
            <a:rect l="0" t="0" r="r" b="b"/>
            <a:pathLst>
              <a:path w="21593" h="21597" extrusionOk="0">
                <a:moveTo>
                  <a:pt x="10796" y="0"/>
                </a:moveTo>
                <a:cubicBezTo>
                  <a:pt x="9339" y="0"/>
                  <a:pt x="7884" y="369"/>
                  <a:pt x="6772" y="1112"/>
                </a:cubicBezTo>
                <a:cubicBezTo>
                  <a:pt x="5695" y="1832"/>
                  <a:pt x="5152" y="2770"/>
                  <a:pt x="5117" y="3713"/>
                </a:cubicBezTo>
                <a:lnTo>
                  <a:pt x="2040" y="3713"/>
                </a:lnTo>
                <a:cubicBezTo>
                  <a:pt x="1560" y="3715"/>
                  <a:pt x="1096" y="3831"/>
                  <a:pt x="730" y="4039"/>
                </a:cubicBezTo>
                <a:cubicBezTo>
                  <a:pt x="270" y="4300"/>
                  <a:pt x="3" y="4680"/>
                  <a:pt x="0" y="5083"/>
                </a:cubicBezTo>
                <a:lnTo>
                  <a:pt x="0" y="14271"/>
                </a:lnTo>
                <a:cubicBezTo>
                  <a:pt x="2" y="14453"/>
                  <a:pt x="54" y="14634"/>
                  <a:pt x="149" y="14805"/>
                </a:cubicBezTo>
                <a:cubicBezTo>
                  <a:pt x="263" y="15010"/>
                  <a:pt x="440" y="15198"/>
                  <a:pt x="669" y="15355"/>
                </a:cubicBezTo>
                <a:lnTo>
                  <a:pt x="9346" y="21218"/>
                </a:lnTo>
                <a:cubicBezTo>
                  <a:pt x="9747" y="21463"/>
                  <a:pt x="10271" y="21600"/>
                  <a:pt x="10815" y="21597"/>
                </a:cubicBezTo>
                <a:cubicBezTo>
                  <a:pt x="11352" y="21594"/>
                  <a:pt x="11867" y="21456"/>
                  <a:pt x="12260" y="21212"/>
                </a:cubicBezTo>
                <a:lnTo>
                  <a:pt x="20794" y="15445"/>
                </a:lnTo>
                <a:cubicBezTo>
                  <a:pt x="21055" y="15288"/>
                  <a:pt x="21260" y="15093"/>
                  <a:pt x="21398" y="14877"/>
                </a:cubicBezTo>
                <a:cubicBezTo>
                  <a:pt x="21532" y="14666"/>
                  <a:pt x="21600" y="14440"/>
                  <a:pt x="21593" y="14212"/>
                </a:cubicBezTo>
                <a:lnTo>
                  <a:pt x="21579" y="5151"/>
                </a:lnTo>
                <a:cubicBezTo>
                  <a:pt x="21569" y="4813"/>
                  <a:pt x="21386" y="4487"/>
                  <a:pt x="21058" y="4229"/>
                </a:cubicBezTo>
                <a:cubicBezTo>
                  <a:pt x="20653" y="3909"/>
                  <a:pt x="20063" y="3721"/>
                  <a:pt x="19436" y="3707"/>
                </a:cubicBezTo>
                <a:lnTo>
                  <a:pt x="16476" y="3707"/>
                </a:lnTo>
                <a:cubicBezTo>
                  <a:pt x="16439" y="2766"/>
                  <a:pt x="15900" y="1830"/>
                  <a:pt x="14826" y="1112"/>
                </a:cubicBezTo>
                <a:cubicBezTo>
                  <a:pt x="13714" y="369"/>
                  <a:pt x="12254" y="0"/>
                  <a:pt x="10796" y="0"/>
                </a:cubicBezTo>
                <a:close/>
              </a:path>
            </a:pathLst>
          </a:custGeom>
          <a:solidFill>
            <a:srgbClr val="A97E38"/>
          </a:solidFill>
          <a:ln w="12700">
            <a:miter lim="400000"/>
          </a:ln>
        </p:spPr>
        <p:txBody>
          <a:bodyPr lIns="22859" tIns="22859" rIns="22859" bIns="22859"/>
          <a:lstStyle/>
          <a:p>
            <a:endParaRPr sz="900" dirty="0"/>
          </a:p>
        </p:txBody>
      </p:sp>
      <p:sp>
        <p:nvSpPr>
          <p:cNvPr id="19" name="TextBox 18">
            <a:extLst>
              <a:ext uri="{FF2B5EF4-FFF2-40B4-BE49-F238E27FC236}">
                <a16:creationId xmlns:a16="http://schemas.microsoft.com/office/drawing/2014/main" id="{5C05EA81-514C-C196-9395-A05638DE35FD}"/>
              </a:ext>
            </a:extLst>
          </p:cNvPr>
          <p:cNvSpPr txBox="1"/>
          <p:nvPr/>
        </p:nvSpPr>
        <p:spPr>
          <a:xfrm>
            <a:off x="5105882" y="3240564"/>
            <a:ext cx="37388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Role of the Government</a:t>
            </a:r>
            <a:endParaRPr kumimoji="0" lang="el-GR" sz="30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20" name="TextBox 19">
            <a:extLst>
              <a:ext uri="{FF2B5EF4-FFF2-40B4-BE49-F238E27FC236}">
                <a16:creationId xmlns:a16="http://schemas.microsoft.com/office/drawing/2014/main" id="{FE15A698-D539-F751-EECF-2A319AE533C8}"/>
              </a:ext>
            </a:extLst>
          </p:cNvPr>
          <p:cNvSpPr txBox="1"/>
          <p:nvPr/>
        </p:nvSpPr>
        <p:spPr>
          <a:xfrm>
            <a:off x="15539240" y="3240564"/>
            <a:ext cx="37388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Role of the Strategic Investor</a:t>
            </a:r>
            <a:endParaRPr kumimoji="0" lang="el-GR" sz="30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4AE200DD-F899-11A9-5652-86DEA69C9327}"/>
              </a:ext>
            </a:extLst>
          </p:cNvPr>
          <p:cNvSpPr txBox="1"/>
          <p:nvPr/>
        </p:nvSpPr>
        <p:spPr>
          <a:xfrm>
            <a:off x="2174240" y="5085959"/>
            <a:ext cx="9570720" cy="6345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just"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US" sz="2600" kern="100" dirty="0">
                <a:solidFill>
                  <a:schemeClr val="bg1"/>
                </a:solidFill>
                <a:latin typeface="Arial" panose="020B0604020202020204" pitchFamily="34" charset="0"/>
              </a:rPr>
              <a:t>Facilitating the Investment Process</a:t>
            </a:r>
            <a:r>
              <a:rPr lang="en-US" sz="2600" b="0" kern="100" dirty="0">
                <a:solidFill>
                  <a:schemeClr val="bg1"/>
                </a:solidFill>
                <a:latin typeface="Arial" panose="020B0604020202020204" pitchFamily="34" charset="0"/>
              </a:rPr>
              <a:t>: Identifying and securing a suitable Strategic Investor.</a:t>
            </a:r>
          </a:p>
          <a:p>
            <a:pPr marL="342900" marR="0" indent="-342900" algn="just"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US" sz="2600" kern="100" dirty="0">
                <a:solidFill>
                  <a:schemeClr val="bg1"/>
                </a:solidFill>
                <a:latin typeface="Arial" panose="020B0604020202020204" pitchFamily="34" charset="0"/>
              </a:rPr>
              <a:t>Allocating the Necessary Land</a:t>
            </a:r>
            <a:r>
              <a:rPr lang="en-US" sz="2600" b="0" kern="100" dirty="0">
                <a:solidFill>
                  <a:schemeClr val="bg1"/>
                </a:solidFill>
                <a:latin typeface="Arial" panose="020B0604020202020204" pitchFamily="34" charset="0"/>
              </a:rPr>
              <a:t>: Providing the designated area for the Park’s development.</a:t>
            </a:r>
          </a:p>
          <a:p>
            <a:pPr marL="342900" marR="0" indent="-342900" algn="just"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US" sz="2600" kern="100" dirty="0">
                <a:solidFill>
                  <a:schemeClr val="bg1"/>
                </a:solidFill>
                <a:latin typeface="Arial" panose="020B0604020202020204" pitchFamily="34" charset="0"/>
              </a:rPr>
              <a:t>Regulatory Support</a:t>
            </a:r>
            <a:r>
              <a:rPr lang="en-US" sz="2600" b="0" kern="100" dirty="0">
                <a:solidFill>
                  <a:schemeClr val="bg1"/>
                </a:solidFill>
                <a:latin typeface="Arial" panose="020B0604020202020204" pitchFamily="34" charset="0"/>
              </a:rPr>
              <a:t>: Ensuring the development aligns with Cyprus’s legal and economic priorities while expediting the acquisition of necessary permits and approvals for the establishment and operation of the Park.</a:t>
            </a:r>
          </a:p>
          <a:p>
            <a:pPr marL="342900" marR="0" indent="-342900" algn="just"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US" sz="2600" kern="100" dirty="0">
                <a:solidFill>
                  <a:schemeClr val="bg1"/>
                </a:solidFill>
                <a:latin typeface="Arial" panose="020B0604020202020204" pitchFamily="34" charset="0"/>
              </a:rPr>
              <a:t>Construction of public road and provision of services: </a:t>
            </a:r>
            <a:r>
              <a:rPr lang="en-US" sz="2600" b="0" kern="100" dirty="0">
                <a:solidFill>
                  <a:schemeClr val="bg1"/>
                </a:solidFill>
                <a:latin typeface="Arial" panose="020B0604020202020204" pitchFamily="34" charset="0"/>
              </a:rPr>
              <a:t>Ensuring the connectivity of the Park with the main highway, and installment of electricity, telecommunications and water supply infrastructure, within 18 months.</a:t>
            </a:r>
          </a:p>
          <a:p>
            <a:pPr marL="342900" marR="0" indent="-342900" algn="just"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US" sz="2600" kern="100" dirty="0">
                <a:solidFill>
                  <a:schemeClr val="bg1"/>
                </a:solidFill>
                <a:latin typeface="Arial" panose="020B0604020202020204" pitchFamily="34" charset="0"/>
              </a:rPr>
              <a:t>Rent-Free Period: F</a:t>
            </a:r>
            <a:r>
              <a:rPr lang="en-US" sz="2600" b="0" kern="100" dirty="0">
                <a:solidFill>
                  <a:schemeClr val="bg1"/>
                </a:solidFill>
                <a:latin typeface="Arial" panose="020B0604020202020204" pitchFamily="34" charset="0"/>
              </a:rPr>
              <a:t>ive-year rent-free period from the signing of the Land Lease Agreement to the Successful Tenderer.</a:t>
            </a:r>
          </a:p>
        </p:txBody>
      </p:sp>
      <p:sp>
        <p:nvSpPr>
          <p:cNvPr id="23" name="TextBox 22">
            <a:extLst>
              <a:ext uri="{FF2B5EF4-FFF2-40B4-BE49-F238E27FC236}">
                <a16:creationId xmlns:a16="http://schemas.microsoft.com/office/drawing/2014/main" id="{84CB3886-BD83-253E-EC2A-98FDC0B9F6C0}"/>
              </a:ext>
            </a:extLst>
          </p:cNvPr>
          <p:cNvSpPr txBox="1"/>
          <p:nvPr/>
        </p:nvSpPr>
        <p:spPr>
          <a:xfrm>
            <a:off x="12659360" y="5123374"/>
            <a:ext cx="9570720" cy="5805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just">
              <a:lnSpc>
                <a:spcPct val="115000"/>
              </a:lnSpc>
              <a:spcAft>
                <a:spcPts val="600"/>
              </a:spcAft>
              <a:buSzPct val="100000"/>
              <a:buFont typeface="Symbol" panose="05050102010706020507" pitchFamily="18" charset="2"/>
              <a:buChar char=""/>
            </a:pPr>
            <a:r>
              <a:rPr lang="en-GB" sz="2600" kern="100" dirty="0">
                <a:solidFill>
                  <a:schemeClr val="bg1"/>
                </a:solidFill>
                <a:effectLst/>
                <a:latin typeface="Arial" panose="020B0604020202020204" pitchFamily="34" charset="0"/>
                <a:ea typeface="Arial" panose="020B0604020202020204" pitchFamily="34" charset="0"/>
              </a:rPr>
              <a:t>Overseeing Development and Operations</a:t>
            </a:r>
            <a:r>
              <a:rPr lang="en-GB" sz="2600" b="0" kern="100" dirty="0">
                <a:solidFill>
                  <a:schemeClr val="bg1"/>
                </a:solidFill>
                <a:effectLst/>
                <a:latin typeface="Arial" panose="020B0604020202020204" pitchFamily="34" charset="0"/>
                <a:ea typeface="Arial" panose="020B0604020202020204" pitchFamily="34" charset="0"/>
              </a:rPr>
              <a:t>: Managing the Park’s growth, infrastructure development, and service provision to ensure its long-term success.</a:t>
            </a:r>
            <a:endParaRPr lang="el-GR" sz="2600" b="0" dirty="0">
              <a:solidFill>
                <a:schemeClr val="bg1"/>
              </a:solidFill>
              <a:effectLst/>
              <a:latin typeface="Arial" panose="020B0604020202020204" pitchFamily="34" charset="0"/>
              <a:ea typeface="Arial" panose="020B0604020202020204" pitchFamily="34" charset="0"/>
            </a:endParaRPr>
          </a:p>
          <a:p>
            <a:pPr marL="342900" lvl="0" indent="-342900" algn="just">
              <a:lnSpc>
                <a:spcPct val="115000"/>
              </a:lnSpc>
              <a:spcAft>
                <a:spcPts val="600"/>
              </a:spcAft>
              <a:buSzPct val="100000"/>
              <a:buFont typeface="Symbol" panose="05050102010706020507" pitchFamily="18" charset="2"/>
              <a:buChar char=""/>
            </a:pPr>
            <a:r>
              <a:rPr lang="en-GB" sz="2600" kern="100" dirty="0">
                <a:solidFill>
                  <a:schemeClr val="bg1"/>
                </a:solidFill>
                <a:effectLst/>
                <a:latin typeface="Arial" panose="020B0604020202020204" pitchFamily="34" charset="0"/>
                <a:ea typeface="Arial" panose="020B0604020202020204" pitchFamily="34" charset="0"/>
              </a:rPr>
              <a:t>Defining Goals and Thematic Priorities</a:t>
            </a:r>
            <a:r>
              <a:rPr lang="en-GB" sz="2600" b="0" kern="100" dirty="0">
                <a:solidFill>
                  <a:schemeClr val="bg1"/>
                </a:solidFill>
                <a:effectLst/>
                <a:latin typeface="Arial" panose="020B0604020202020204" pitchFamily="34" charset="0"/>
                <a:ea typeface="Arial" panose="020B0604020202020204" pitchFamily="34" charset="0"/>
              </a:rPr>
              <a:t>: Establishing a dynamic framework that aligns with Cyprus’s innovation and economic development objectives.</a:t>
            </a:r>
            <a:endParaRPr lang="el-GR" sz="2600" b="0" dirty="0">
              <a:solidFill>
                <a:schemeClr val="bg1"/>
              </a:solidFill>
              <a:effectLst/>
              <a:latin typeface="Arial" panose="020B0604020202020204" pitchFamily="34" charset="0"/>
              <a:ea typeface="Arial" panose="020B0604020202020204" pitchFamily="34" charset="0"/>
            </a:endParaRPr>
          </a:p>
          <a:p>
            <a:pPr marL="342900" lvl="0" indent="-342900" algn="just">
              <a:lnSpc>
                <a:spcPct val="115000"/>
              </a:lnSpc>
              <a:spcAft>
                <a:spcPts val="600"/>
              </a:spcAft>
              <a:buSzPct val="100000"/>
              <a:buFont typeface="Symbol" panose="05050102010706020507" pitchFamily="18" charset="2"/>
              <a:buChar char=""/>
            </a:pPr>
            <a:r>
              <a:rPr lang="en-GB" sz="2600" kern="100" dirty="0">
                <a:solidFill>
                  <a:schemeClr val="bg1"/>
                </a:solidFill>
                <a:effectLst/>
                <a:latin typeface="Arial" panose="020B0604020202020204" pitchFamily="34" charset="0"/>
                <a:ea typeface="Arial" panose="020B0604020202020204" pitchFamily="34" charset="0"/>
              </a:rPr>
              <a:t>Ensuring Financial Viability</a:t>
            </a:r>
            <a:r>
              <a:rPr lang="en-GB" sz="2600" b="0" kern="100" dirty="0">
                <a:solidFill>
                  <a:schemeClr val="bg1"/>
                </a:solidFill>
                <a:effectLst/>
                <a:latin typeface="Arial" panose="020B0604020202020204" pitchFamily="34" charset="0"/>
                <a:ea typeface="Arial" panose="020B0604020202020204" pitchFamily="34" charset="0"/>
              </a:rPr>
              <a:t>: Implementing a sustainable business model to attract and support high-tech companies, research institutions, and start-ups.</a:t>
            </a:r>
            <a:endParaRPr lang="el-GR" sz="2600" b="0" dirty="0">
              <a:solidFill>
                <a:schemeClr val="bg1"/>
              </a:solidFill>
              <a:effectLst/>
              <a:latin typeface="Arial" panose="020B0604020202020204" pitchFamily="34" charset="0"/>
              <a:ea typeface="Arial" panose="020B0604020202020204" pitchFamily="34" charset="0"/>
            </a:endParaRPr>
          </a:p>
          <a:p>
            <a:pPr marL="342900" lvl="0" indent="-342900" algn="just">
              <a:lnSpc>
                <a:spcPct val="115000"/>
              </a:lnSpc>
              <a:spcAft>
                <a:spcPts val="600"/>
              </a:spcAft>
              <a:buSzPct val="100000"/>
              <a:buFont typeface="Symbol" panose="05050102010706020507" pitchFamily="18" charset="2"/>
              <a:buChar char=""/>
            </a:pPr>
            <a:r>
              <a:rPr lang="en-GB" sz="2600" kern="100" dirty="0">
                <a:solidFill>
                  <a:schemeClr val="bg1"/>
                </a:solidFill>
                <a:effectLst/>
                <a:latin typeface="Arial" panose="020B0604020202020204" pitchFamily="34" charset="0"/>
                <a:ea typeface="Arial" panose="020B0604020202020204" pitchFamily="34" charset="0"/>
              </a:rPr>
              <a:t>Managing Stakeholder Engagement</a:t>
            </a:r>
            <a:r>
              <a:rPr lang="en-GB" sz="2600" b="0" kern="100" dirty="0">
                <a:solidFill>
                  <a:schemeClr val="bg1"/>
                </a:solidFill>
                <a:effectLst/>
                <a:latin typeface="Arial" panose="020B0604020202020204" pitchFamily="34" charset="0"/>
                <a:ea typeface="Arial" panose="020B0604020202020204" pitchFamily="34" charset="0"/>
              </a:rPr>
              <a:t>: Coordinating with industry, academia, and investors to foster collaboration and innovation.</a:t>
            </a:r>
            <a:endParaRPr lang="el-GR" sz="2600" b="0" dirty="0">
              <a:solidFill>
                <a:schemeClr val="bg1"/>
              </a:solidFill>
              <a:effectLst/>
              <a:latin typeface="Arial" panose="020B0604020202020204" pitchFamily="34" charset="0"/>
              <a:ea typeface="Arial" panose="020B0604020202020204" pitchFamily="34" charset="0"/>
            </a:endParaRPr>
          </a:p>
        </p:txBody>
      </p:sp>
      <p:pic>
        <p:nvPicPr>
          <p:cNvPr id="7" name="Google Shape;1200;p208">
            <a:extLst>
              <a:ext uri="{FF2B5EF4-FFF2-40B4-BE49-F238E27FC236}">
                <a16:creationId xmlns:a16="http://schemas.microsoft.com/office/drawing/2014/main" id="{46BF4F0F-57AC-1223-7347-A9F4EF2AF54C}"/>
              </a:ext>
            </a:extLst>
          </p:cNvPr>
          <p:cNvPicPr preferRelativeResize="0"/>
          <p:nvPr/>
        </p:nvPicPr>
        <p:blipFill>
          <a:blip r:embed="rId2">
            <a:alphaModFix/>
          </a:blip>
          <a:stretch>
            <a:fillRect/>
          </a:stretch>
        </p:blipFill>
        <p:spPr>
          <a:xfrm>
            <a:off x="20723465" y="294141"/>
            <a:ext cx="3208830" cy="4694930"/>
          </a:xfrm>
          <a:prstGeom prst="rect">
            <a:avLst/>
          </a:prstGeom>
          <a:noFill/>
          <a:ln>
            <a:noFill/>
          </a:ln>
        </p:spPr>
      </p:pic>
    </p:spTree>
    <p:extLst>
      <p:ext uri="{BB962C8B-B14F-4D97-AF65-F5344CB8AC3E}">
        <p14:creationId xmlns:p14="http://schemas.microsoft.com/office/powerpoint/2010/main" val="870539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75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75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P spid="18" grpId="0" animBg="1"/>
      <p:bldP spid="19" grpId="0"/>
      <p:bldP spid="20" grpId="0"/>
      <p:bldP spid="21" grpId="0"/>
      <p:bldP spid="23" grpId="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6_Custom Design">
  <a:themeElements>
    <a:clrScheme name="EDA">
      <a:dk1>
        <a:srgbClr val="000000"/>
      </a:dk1>
      <a:lt1>
        <a:srgbClr val="FFFFFF"/>
      </a:lt1>
      <a:dk2>
        <a:srgbClr val="1A3C7B"/>
      </a:dk2>
      <a:lt2>
        <a:srgbClr val="0071B5"/>
      </a:lt2>
      <a:accent1>
        <a:srgbClr val="4472C4"/>
      </a:accent1>
      <a:accent2>
        <a:srgbClr val="99A530"/>
      </a:accent2>
      <a:accent3>
        <a:srgbClr val="CAD134"/>
      </a:accent3>
      <a:accent4>
        <a:srgbClr val="ECECEC"/>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mbiosis_Master_Template" id="{F2655ECD-13E2-EC45-B908-0BDF3DE4ACEA}" vid="{078180B9-AB1C-FB42-84BA-1F2D09606768}"/>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CEC66F9C54DD4F99FE1A3B9E3EC950" ma:contentTypeVersion="4" ma:contentTypeDescription="Create a new document." ma:contentTypeScope="" ma:versionID="803df1917ab20147657468eae3cfb915">
  <xsd:schema xmlns:xsd="http://www.w3.org/2001/XMLSchema" xmlns:xs="http://www.w3.org/2001/XMLSchema" xmlns:p="http://schemas.microsoft.com/office/2006/metadata/properties" xmlns:ns2="2698ecc2-76b7-4330-a07c-1bcc879712cd" targetNamespace="http://schemas.microsoft.com/office/2006/metadata/properties" ma:root="true" ma:fieldsID="b6dba6452ec4e9d19ab115cf44b28e6a" ns2:_="">
    <xsd:import namespace="2698ecc2-76b7-4330-a07c-1bcc879712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8ecc2-76b7-4330-a07c-1bcc87971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56AD29-213A-4802-BE1F-C82EB3DE9D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98ecc2-76b7-4330-a07c-1bcc87971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408DFF-6687-4CCD-8EAD-AFE36CA80FAF}">
  <ds:schemaRefs>
    <ds:schemaRef ds:uri="http://purl.org/dc/term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2698ecc2-76b7-4330-a07c-1bcc879712cd"/>
    <ds:schemaRef ds:uri="http://www.w3.org/XML/1998/namespace"/>
  </ds:schemaRefs>
</ds:datastoreItem>
</file>

<file path=customXml/itemProps3.xml><?xml version="1.0" encoding="utf-8"?>
<ds:datastoreItem xmlns:ds="http://schemas.openxmlformats.org/officeDocument/2006/customXml" ds:itemID="{C387C829-076D-4F71-B0D9-D0ECDCC663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4543</TotalTime>
  <Words>2253</Words>
  <Application>Microsoft Office PowerPoint</Application>
  <PresentationFormat>Custom</PresentationFormat>
  <Paragraphs>205</Paragraphs>
  <Slides>14</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Arial Black</vt:lpstr>
      <vt:lpstr>Barlow Medium</vt:lpstr>
      <vt:lpstr>Calibri</vt:lpstr>
      <vt:lpstr>Franklin Gothic Book</vt:lpstr>
      <vt:lpstr>Georgia</vt:lpstr>
      <vt:lpstr>Helvetica Neue</vt:lpstr>
      <vt:lpstr>Helvetica Neue Light</vt:lpstr>
      <vt:lpstr>Helvetica Neue Medium</vt:lpstr>
      <vt:lpstr>Roboto</vt:lpstr>
      <vt:lpstr>Symbol</vt:lpstr>
      <vt:lpstr>Trebuchet MS</vt:lpstr>
      <vt:lpstr>Wingdings</vt:lpstr>
      <vt:lpstr>White</vt:lpstr>
      <vt:lpstr>6_Custom Design</vt:lpstr>
      <vt:lpstr>Science and Technology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 etur adip iscin elit. Suspe disse place.</dc:title>
  <dc:creator>Maria Theodorou</dc:creator>
  <cp:lastModifiedBy>Michaelides  Petros</cp:lastModifiedBy>
  <cp:revision>31</cp:revision>
  <cp:lastPrinted>2025-03-28T11:02:02Z</cp:lastPrinted>
  <dcterms:modified xsi:type="dcterms:W3CDTF">2025-06-25T06:36:08Z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0x0101009ECEC66F9C54DD4F99FE1A3B9E3EC950</vt:lpwstr>
  </property>
</Properties>
</file>